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f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1" r:id="rId3"/>
    <p:sldId id="267" r:id="rId4"/>
    <p:sldId id="281" r:id="rId5"/>
    <p:sldId id="282" r:id="rId6"/>
    <p:sldId id="283" r:id="rId7"/>
    <p:sldId id="284" r:id="rId8"/>
    <p:sldId id="280" r:id="rId9"/>
    <p:sldId id="28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916" autoAdjust="0"/>
    <p:restoredTop sz="94635"/>
  </p:normalViewPr>
  <p:slideViewPr>
    <p:cSldViewPr>
      <p:cViewPr>
        <p:scale>
          <a:sx n="120" d="100"/>
          <a:sy n="120" d="100"/>
        </p:scale>
        <p:origin x="336" y="7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A1523-67C3-4241-9166-308D4B44E549}" type="datetimeFigureOut">
              <a:rPr lang="en-US" smtClean="0"/>
              <a:t>9/11/17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68522-8167-B24E-827B-4253C2D2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6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5C7B7-07F7-40DB-B33E-E95769AE8AE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733800" y="6356350"/>
            <a:ext cx="2667000" cy="365125"/>
          </a:xfrm>
        </p:spPr>
        <p:txBody>
          <a:bodyPr/>
          <a:lstStyle/>
          <a:p>
            <a:r>
              <a:rPr lang="en-US" dirty="0" smtClean="0"/>
              <a:t>Journalist Meeting 13 </a:t>
            </a:r>
            <a:r>
              <a:rPr lang="en-US" smtClean="0"/>
              <a:t>September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58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5C7B7-07F7-40DB-B33E-E95769AE8AE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733800" y="6356350"/>
            <a:ext cx="2667000" cy="365125"/>
          </a:xfrm>
        </p:spPr>
        <p:txBody>
          <a:bodyPr/>
          <a:lstStyle/>
          <a:p>
            <a:r>
              <a:rPr lang="en-US" dirty="0" smtClean="0"/>
              <a:t>Journalist Meeting 13 </a:t>
            </a:r>
            <a:r>
              <a:rPr lang="en-US" smtClean="0"/>
              <a:t>September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874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6800"/>
            <a:ext cx="2057400" cy="5059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6019800" cy="5059363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5C7B7-07F7-40DB-B33E-E95769AE8AE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733800" y="6356350"/>
            <a:ext cx="2667000" cy="365125"/>
          </a:xfrm>
        </p:spPr>
        <p:txBody>
          <a:bodyPr/>
          <a:lstStyle/>
          <a:p>
            <a:r>
              <a:rPr lang="en-US" dirty="0" smtClean="0"/>
              <a:t>Journalist Meeting 13 </a:t>
            </a:r>
            <a:r>
              <a:rPr lang="en-US" smtClean="0"/>
              <a:t>September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90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33800" y="6356350"/>
            <a:ext cx="2667000" cy="365125"/>
          </a:xfrm>
        </p:spPr>
        <p:txBody>
          <a:bodyPr/>
          <a:lstStyle/>
          <a:p>
            <a:r>
              <a:rPr lang="en-US" dirty="0" smtClean="0"/>
              <a:t>Journalist Meeting 13 </a:t>
            </a:r>
            <a:r>
              <a:rPr lang="en-US" smtClean="0"/>
              <a:t>September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5C7B7-07F7-40DB-B33E-E95769AE8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98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5C7B7-07F7-40DB-B33E-E95769AE8AE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733800" y="6356350"/>
            <a:ext cx="2667000" cy="365125"/>
          </a:xfrm>
        </p:spPr>
        <p:txBody>
          <a:bodyPr/>
          <a:lstStyle/>
          <a:p>
            <a:r>
              <a:rPr lang="en-US" dirty="0" smtClean="0"/>
              <a:t>Journalist Meeting 13 </a:t>
            </a:r>
            <a:r>
              <a:rPr lang="en-US" smtClean="0"/>
              <a:t>September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876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5C7B7-07F7-40DB-B33E-E95769AE8AE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733800" y="6356350"/>
            <a:ext cx="2667000" cy="365125"/>
          </a:xfrm>
        </p:spPr>
        <p:txBody>
          <a:bodyPr/>
          <a:lstStyle/>
          <a:p>
            <a:r>
              <a:rPr lang="en-US" dirty="0" smtClean="0"/>
              <a:t>Journalist Meeting 13 </a:t>
            </a:r>
            <a:r>
              <a:rPr lang="en-US" smtClean="0"/>
              <a:t>September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897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5C7B7-07F7-40DB-B33E-E95769AE8A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733800" y="6356350"/>
            <a:ext cx="2667000" cy="365125"/>
          </a:xfrm>
        </p:spPr>
        <p:txBody>
          <a:bodyPr/>
          <a:lstStyle/>
          <a:p>
            <a:r>
              <a:rPr lang="en-US" dirty="0" smtClean="0"/>
              <a:t>Journalist Meeting 13 </a:t>
            </a:r>
            <a:r>
              <a:rPr lang="en-US" smtClean="0"/>
              <a:t>September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997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5C7B7-07F7-40DB-B33E-E95769AE8AE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733800" y="6356350"/>
            <a:ext cx="2667000" cy="365125"/>
          </a:xfrm>
        </p:spPr>
        <p:txBody>
          <a:bodyPr/>
          <a:lstStyle/>
          <a:p>
            <a:r>
              <a:rPr lang="en-US" dirty="0" smtClean="0"/>
              <a:t>Journalist Meeting 13 </a:t>
            </a:r>
            <a:r>
              <a:rPr lang="en-US" smtClean="0"/>
              <a:t>September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463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5C7B7-07F7-40DB-B33E-E95769AE8AE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733800" y="6356350"/>
            <a:ext cx="2667000" cy="365125"/>
          </a:xfrm>
        </p:spPr>
        <p:txBody>
          <a:bodyPr/>
          <a:lstStyle/>
          <a:p>
            <a:r>
              <a:rPr lang="en-US" dirty="0" smtClean="0"/>
              <a:t>Journalist Meeting 13 </a:t>
            </a:r>
            <a:r>
              <a:rPr lang="en-US" smtClean="0"/>
              <a:t>September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511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444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5135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525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5C7B7-07F7-40DB-B33E-E95769AE8AE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733800" y="6356350"/>
            <a:ext cx="2667000" cy="365125"/>
          </a:xfrm>
        </p:spPr>
        <p:txBody>
          <a:bodyPr/>
          <a:lstStyle/>
          <a:p>
            <a:r>
              <a:rPr lang="en-US" dirty="0" smtClean="0"/>
              <a:t>Journalist Meeting 13 </a:t>
            </a:r>
            <a:r>
              <a:rPr lang="en-US" smtClean="0"/>
              <a:t>September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644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14399"/>
            <a:ext cx="5486400" cy="3813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5C7B7-07F7-40DB-B33E-E95769AE8AE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733800" y="6356350"/>
            <a:ext cx="2667000" cy="365125"/>
          </a:xfrm>
        </p:spPr>
        <p:txBody>
          <a:bodyPr/>
          <a:lstStyle/>
          <a:p>
            <a:r>
              <a:rPr lang="en-US" dirty="0" smtClean="0"/>
              <a:t>Journalist Meeting 13 </a:t>
            </a:r>
            <a:r>
              <a:rPr lang="en-US" smtClean="0"/>
              <a:t>September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797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t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1000" t="2000" r="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33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Workshop 14 and 15 June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5C7B7-07F7-40DB-B33E-E95769AE8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1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81000" y="1427163"/>
            <a:ext cx="8382000" cy="2001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>
                <a:solidFill>
                  <a:schemeClr val="tx2"/>
                </a:solidFill>
              </a:rPr>
              <a:t>Integrated Solid Waste Management Kutaisi – Annual review of project achievements 2016 - 2017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014761" y="3830638"/>
            <a:ext cx="6858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Second Journalist </a:t>
            </a:r>
            <a:r>
              <a:rPr lang="en-US" dirty="0" smtClean="0"/>
              <a:t>Meeting in Kutaisi - </a:t>
            </a:r>
          </a:p>
          <a:p>
            <a:r>
              <a:rPr lang="en-US" dirty="0" smtClean="0"/>
              <a:t>13 September 2017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733800" y="6356350"/>
            <a:ext cx="2667000" cy="365125"/>
          </a:xfrm>
        </p:spPr>
        <p:txBody>
          <a:bodyPr/>
          <a:lstStyle/>
          <a:p>
            <a:r>
              <a:rPr lang="en-US" dirty="0" smtClean="0"/>
              <a:t>Journalist Meeting 13 </a:t>
            </a:r>
            <a:r>
              <a:rPr lang="en-US" smtClean="0"/>
              <a:t>September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37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1752600"/>
          </a:xfrm>
        </p:spPr>
        <p:txBody>
          <a:bodyPr>
            <a:normAutofit/>
          </a:bodyPr>
          <a:lstStyle/>
          <a:p>
            <a:pPr lvl="0"/>
            <a:r>
              <a:rPr lang="en-GB" sz="2400" dirty="0" smtClean="0"/>
              <a:t>Waste Management System in Georgia – now and then</a:t>
            </a:r>
            <a:endParaRPr lang="en-GB" sz="2400" dirty="0" smtClean="0"/>
          </a:p>
          <a:p>
            <a:pPr lvl="0"/>
            <a:r>
              <a:rPr lang="en-GB" sz="2400" dirty="0" smtClean="0"/>
              <a:t>The new landfill for </a:t>
            </a:r>
            <a:r>
              <a:rPr lang="en-GB" sz="2400" dirty="0" err="1" smtClean="0"/>
              <a:t>Imereti</a:t>
            </a:r>
            <a:r>
              <a:rPr lang="en-GB" sz="2400" dirty="0" smtClean="0"/>
              <a:t>, </a:t>
            </a:r>
            <a:r>
              <a:rPr lang="en-GB" sz="2400" dirty="0" err="1" smtClean="0"/>
              <a:t>Racha-Lechkhumi</a:t>
            </a:r>
            <a:r>
              <a:rPr lang="en-GB" sz="2400" dirty="0" smtClean="0"/>
              <a:t> and </a:t>
            </a:r>
            <a:r>
              <a:rPr lang="en-GB" sz="2400" dirty="0" err="1" smtClean="0"/>
              <a:t>Kvemo</a:t>
            </a:r>
            <a:r>
              <a:rPr lang="en-GB" sz="2400" dirty="0" smtClean="0"/>
              <a:t> </a:t>
            </a:r>
            <a:r>
              <a:rPr lang="en-GB" sz="2400" dirty="0" err="1" smtClean="0"/>
              <a:t>Svaneti</a:t>
            </a:r>
            <a:endParaRPr lang="en-GB" sz="2400" dirty="0" smtClean="0"/>
          </a:p>
          <a:p>
            <a:pPr lvl="0"/>
            <a:r>
              <a:rPr lang="en-US" sz="2400" dirty="0" smtClean="0"/>
              <a:t>Project activities</a:t>
            </a:r>
            <a:endParaRPr lang="en-US" sz="2400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868361"/>
            <a:ext cx="8229600" cy="5794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smtClean="0">
                <a:solidFill>
                  <a:schemeClr val="tx2"/>
                </a:solidFill>
              </a:rPr>
              <a:t> </a:t>
            </a:r>
            <a:r>
              <a:rPr lang="en-GB" sz="2800" b="1" smtClean="0">
                <a:solidFill>
                  <a:schemeClr val="tx2"/>
                </a:solidFill>
              </a:rPr>
              <a:t>Main topics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733800" y="6356350"/>
            <a:ext cx="2667000" cy="365125"/>
          </a:xfrm>
        </p:spPr>
        <p:txBody>
          <a:bodyPr/>
          <a:lstStyle/>
          <a:p>
            <a:r>
              <a:rPr lang="en-US" dirty="0" smtClean="0"/>
              <a:t>Journalist Meeting 13 </a:t>
            </a:r>
            <a:r>
              <a:rPr lang="en-US" smtClean="0"/>
              <a:t>September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55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733800" y="6356350"/>
            <a:ext cx="2667000" cy="365125"/>
          </a:xfrm>
        </p:spPr>
        <p:txBody>
          <a:bodyPr/>
          <a:lstStyle/>
          <a:p>
            <a:r>
              <a:rPr lang="en-US" dirty="0" smtClean="0"/>
              <a:t>Journalist Meeting 13 </a:t>
            </a:r>
            <a:r>
              <a:rPr lang="en-US" smtClean="0"/>
              <a:t>September 2017</a:t>
            </a:r>
            <a:endParaRPr lang="en-US" dirty="0"/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919547" y="1295400"/>
            <a:ext cx="7995853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4600">
              <a:lnSpc>
                <a:spcPct val="100000"/>
              </a:lnSpc>
              <a:buFont typeface="Wingdings" charset="2"/>
              <a:buChar char="Ø"/>
              <a:defRPr/>
            </a:pPr>
            <a:r>
              <a:rPr lang="en-US" sz="1600" b="1" dirty="0" smtClean="0">
                <a:solidFill>
                  <a:schemeClr val="tx2"/>
                </a:solidFill>
              </a:rPr>
              <a:t>Solid Waste Management Company of Georgia </a:t>
            </a:r>
            <a:r>
              <a:rPr lang="en-US" sz="1600" dirty="0" smtClean="0">
                <a:solidFill>
                  <a:schemeClr val="tx2"/>
                </a:solidFill>
              </a:rPr>
              <a:t>– 54 landfills in 9 regions</a:t>
            </a:r>
          </a:p>
          <a:p>
            <a:pPr marL="84600">
              <a:lnSpc>
                <a:spcPct val="100000"/>
              </a:lnSpc>
              <a:buFont typeface="Wingdings" charset="2"/>
              <a:buChar char="Ø"/>
              <a:defRPr/>
            </a:pPr>
            <a:r>
              <a:rPr lang="en-US" sz="1600" b="1" dirty="0" smtClean="0">
                <a:solidFill>
                  <a:schemeClr val="tx2"/>
                </a:solidFill>
              </a:rPr>
              <a:t>Municipality of Tbilisi </a:t>
            </a:r>
            <a:r>
              <a:rPr lang="en-US" sz="1600" dirty="0" smtClean="0">
                <a:solidFill>
                  <a:schemeClr val="tx2"/>
                </a:solidFill>
              </a:rPr>
              <a:t>– </a:t>
            </a:r>
            <a:r>
              <a:rPr lang="en-US" sz="1600" dirty="0">
                <a:solidFill>
                  <a:schemeClr val="tx2"/>
                </a:solidFill>
              </a:rPr>
              <a:t>l</a:t>
            </a:r>
            <a:r>
              <a:rPr lang="en-US" sz="1600" dirty="0" smtClean="0">
                <a:solidFill>
                  <a:schemeClr val="tx2"/>
                </a:solidFill>
              </a:rPr>
              <a:t>andfill close to </a:t>
            </a:r>
            <a:r>
              <a:rPr lang="en-US" sz="1600" dirty="0" err="1" smtClean="0">
                <a:solidFill>
                  <a:schemeClr val="tx2"/>
                </a:solidFill>
              </a:rPr>
              <a:t>Lilo</a:t>
            </a:r>
            <a:endParaRPr lang="en-US" sz="1600" dirty="0" smtClean="0">
              <a:solidFill>
                <a:schemeClr val="tx2"/>
              </a:solidFill>
            </a:endParaRPr>
          </a:p>
          <a:p>
            <a:pPr marL="84600">
              <a:lnSpc>
                <a:spcPct val="100000"/>
              </a:lnSpc>
              <a:buFont typeface="Wingdings" charset="2"/>
              <a:buChar char="Ø"/>
              <a:defRPr/>
            </a:pPr>
            <a:r>
              <a:rPr lang="en-US" sz="1600" b="1" dirty="0" smtClean="0">
                <a:solidFill>
                  <a:schemeClr val="tx2"/>
                </a:solidFill>
              </a:rPr>
              <a:t>Autonomous Region of </a:t>
            </a:r>
            <a:r>
              <a:rPr lang="en-US" sz="1600" b="1" dirty="0" err="1" smtClean="0">
                <a:solidFill>
                  <a:schemeClr val="tx2"/>
                </a:solidFill>
              </a:rPr>
              <a:t>Adjara</a:t>
            </a:r>
            <a:r>
              <a:rPr lang="en-US" sz="1600" b="1" dirty="0" smtClean="0">
                <a:solidFill>
                  <a:schemeClr val="tx2"/>
                </a:solidFill>
              </a:rPr>
              <a:t> </a:t>
            </a:r>
            <a:r>
              <a:rPr lang="en-US" sz="1600" dirty="0" smtClean="0">
                <a:solidFill>
                  <a:schemeClr val="tx2"/>
                </a:solidFill>
              </a:rPr>
              <a:t>– landfills in Batumi and </a:t>
            </a:r>
            <a:r>
              <a:rPr lang="en-US" sz="1600" dirty="0" err="1" smtClean="0">
                <a:solidFill>
                  <a:schemeClr val="tx2"/>
                </a:solidFill>
              </a:rPr>
              <a:t>Kobuleti</a:t>
            </a:r>
            <a:endParaRPr lang="ka-GE" sz="1600" dirty="0" smtClean="0">
              <a:solidFill>
                <a:schemeClr val="tx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5800" y="707229"/>
            <a:ext cx="8153400" cy="359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2017 - three </a:t>
            </a:r>
            <a:r>
              <a:rPr lang="en-US" dirty="0"/>
              <a:t>main </a:t>
            </a:r>
            <a:r>
              <a:rPr lang="en-US" dirty="0" smtClean="0"/>
              <a:t>landfill operators</a:t>
            </a:r>
            <a:endParaRPr lang="en-US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590800"/>
            <a:ext cx="6629400" cy="359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27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990600"/>
            <a:ext cx="8229600" cy="4270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tx2"/>
                </a:solidFill>
              </a:rPr>
              <a:t>Solid Waste Management Company of </a:t>
            </a:r>
            <a:r>
              <a:rPr lang="en-US" sz="2800" b="1" smtClean="0">
                <a:solidFill>
                  <a:schemeClr val="tx2"/>
                </a:solidFill>
              </a:rPr>
              <a:t>Georgia (SWMCG) </a:t>
            </a:r>
            <a:r>
              <a:rPr lang="en-US" sz="2800" b="1" dirty="0" smtClean="0">
                <a:solidFill>
                  <a:schemeClr val="tx2"/>
                </a:solidFill>
              </a:rPr>
              <a:t>in brief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733800" y="6356350"/>
            <a:ext cx="2667000" cy="365125"/>
          </a:xfrm>
        </p:spPr>
        <p:txBody>
          <a:bodyPr/>
          <a:lstStyle/>
          <a:p>
            <a:r>
              <a:rPr lang="en-US" dirty="0" smtClean="0"/>
              <a:t>Journalist Meeting 13 </a:t>
            </a:r>
            <a:r>
              <a:rPr lang="en-US" smtClean="0"/>
              <a:t>September 2017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38400" y="2209800"/>
            <a:ext cx="6477000" cy="3505200"/>
          </a:xfrm>
        </p:spPr>
        <p:txBody>
          <a:bodyPr>
            <a:normAutofit/>
          </a:bodyPr>
          <a:lstStyle/>
          <a:p>
            <a:r>
              <a:rPr lang="en-US" sz="2000" dirty="0"/>
              <a:t>Established on April 24, </a:t>
            </a:r>
            <a:r>
              <a:rPr lang="en-US" sz="2000" dirty="0" smtClean="0"/>
              <a:t>2012 as private company (Ltd.) under </a:t>
            </a:r>
            <a:r>
              <a:rPr lang="en-US" sz="2000" dirty="0"/>
              <a:t>the Ministry of </a:t>
            </a:r>
            <a:r>
              <a:rPr lang="en-US" sz="2000" dirty="0" smtClean="0"/>
              <a:t>Regional Development </a:t>
            </a:r>
            <a:r>
              <a:rPr lang="en-US" sz="2000" dirty="0"/>
              <a:t>and </a:t>
            </a:r>
            <a:r>
              <a:rPr lang="en-US" sz="2000" dirty="0" smtClean="0"/>
              <a:t>Infrastructure, which holds </a:t>
            </a:r>
            <a:r>
              <a:rPr lang="en-US" sz="2000" dirty="0"/>
              <a:t>100 </a:t>
            </a:r>
            <a:r>
              <a:rPr lang="en-US" sz="2000" dirty="0" smtClean="0"/>
              <a:t>% shares </a:t>
            </a:r>
            <a:r>
              <a:rPr lang="en-US" sz="2000" dirty="0"/>
              <a:t>of the company</a:t>
            </a:r>
          </a:p>
          <a:p>
            <a:r>
              <a:rPr lang="en-US" sz="2000" dirty="0" smtClean="0"/>
              <a:t>Since </a:t>
            </a:r>
            <a:r>
              <a:rPr lang="en-US" sz="2000" dirty="0"/>
              <a:t>2013, the company </a:t>
            </a:r>
            <a:r>
              <a:rPr lang="en-US" sz="2000" dirty="0" smtClean="0"/>
              <a:t>owns and </a:t>
            </a:r>
            <a:r>
              <a:rPr lang="en-US" sz="2000" dirty="0"/>
              <a:t>operates </a:t>
            </a:r>
            <a:r>
              <a:rPr lang="en-US" sz="2000" dirty="0" smtClean="0"/>
              <a:t>54 </a:t>
            </a:r>
            <a:r>
              <a:rPr lang="en-US" sz="2000" dirty="0"/>
              <a:t>former </a:t>
            </a:r>
            <a:r>
              <a:rPr lang="en-US" sz="2000" dirty="0" smtClean="0"/>
              <a:t>municipal landfills</a:t>
            </a:r>
            <a:endParaRPr lang="en-US" sz="2000" dirty="0"/>
          </a:p>
          <a:p>
            <a:r>
              <a:rPr lang="en-US" sz="2000" dirty="0" smtClean="0"/>
              <a:t>The </a:t>
            </a:r>
            <a:r>
              <a:rPr lang="en-US" sz="2000" dirty="0"/>
              <a:t>company has a total of </a:t>
            </a:r>
            <a:r>
              <a:rPr lang="en-US" sz="2000" dirty="0" smtClean="0"/>
              <a:t>277 staff (58 in the head office Tbilisi and </a:t>
            </a:r>
            <a:r>
              <a:rPr lang="en-US" sz="2000" dirty="0"/>
              <a:t>219 in 9 regional </a:t>
            </a:r>
            <a:r>
              <a:rPr lang="en-US" sz="2000" dirty="0" smtClean="0"/>
              <a:t>offices</a:t>
            </a:r>
            <a:r>
              <a:rPr lang="en-US" sz="2000" dirty="0"/>
              <a:t>)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company is responsible </a:t>
            </a:r>
            <a:r>
              <a:rPr lang="en-US" sz="2000" dirty="0" smtClean="0"/>
              <a:t>for solid </a:t>
            </a:r>
            <a:r>
              <a:rPr lang="en-US" sz="2000" dirty="0"/>
              <a:t>waste management </a:t>
            </a:r>
            <a:r>
              <a:rPr lang="en-US" sz="2000" dirty="0" smtClean="0"/>
              <a:t>with respect </a:t>
            </a:r>
            <a:r>
              <a:rPr lang="en-US" sz="2000" dirty="0"/>
              <a:t>to </a:t>
            </a:r>
            <a:r>
              <a:rPr lang="en-US" sz="2000" dirty="0" smtClean="0"/>
              <a:t>landfills </a:t>
            </a:r>
            <a:r>
              <a:rPr lang="en-US" sz="2000" dirty="0"/>
              <a:t>in </a:t>
            </a:r>
            <a:r>
              <a:rPr lang="en-US" sz="2000" dirty="0" smtClean="0"/>
              <a:t>Georgia, excluding </a:t>
            </a:r>
            <a:r>
              <a:rPr lang="en-US" sz="2000" dirty="0"/>
              <a:t>the city of Tbilisi and </a:t>
            </a:r>
            <a:r>
              <a:rPr lang="en-US" sz="2000" dirty="0" smtClean="0"/>
              <a:t>the Adjara </a:t>
            </a:r>
            <a:r>
              <a:rPr lang="en-US" sz="2000" dirty="0"/>
              <a:t>region</a:t>
            </a:r>
          </a:p>
          <a:p>
            <a:endParaRPr lang="en-US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795" y="2133600"/>
            <a:ext cx="18415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6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762000"/>
            <a:ext cx="8229600" cy="4270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solidFill>
                  <a:schemeClr val="tx2"/>
                </a:solidFill>
              </a:rPr>
              <a:t>From municipal landfills to regional landfills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733800" y="6356350"/>
            <a:ext cx="2667000" cy="365125"/>
          </a:xfrm>
        </p:spPr>
        <p:txBody>
          <a:bodyPr/>
          <a:lstStyle/>
          <a:p>
            <a:r>
              <a:rPr lang="en-US" dirty="0" smtClean="0"/>
              <a:t>Journalist Meeting 13 </a:t>
            </a:r>
            <a:r>
              <a:rPr lang="en-US" smtClean="0"/>
              <a:t>September 2017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351310" y="2743200"/>
            <a:ext cx="8487890" cy="2402448"/>
            <a:chOff x="351310" y="2895601"/>
            <a:chExt cx="8487890" cy="240244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/>
            <a:srcRect l="31349" t="44180" r="39286" b="29294"/>
            <a:stretch/>
          </p:blipFill>
          <p:spPr>
            <a:xfrm>
              <a:off x="351310" y="3291599"/>
              <a:ext cx="4133880" cy="1993825"/>
            </a:xfrm>
            <a:prstGeom prst="rect">
              <a:avLst/>
            </a:prstGeom>
          </p:spPr>
        </p:pic>
        <p:grpSp>
          <p:nvGrpSpPr>
            <p:cNvPr id="23" name="Group 22"/>
            <p:cNvGrpSpPr/>
            <p:nvPr/>
          </p:nvGrpSpPr>
          <p:grpSpPr>
            <a:xfrm>
              <a:off x="4635716" y="3304224"/>
              <a:ext cx="4203484" cy="1993825"/>
              <a:chOff x="4635716" y="2070209"/>
              <a:chExt cx="4203484" cy="1993825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3" cstate="print"/>
              <a:srcRect l="4365" t="11506" r="5317" b="8271"/>
              <a:stretch/>
            </p:blipFill>
            <p:spPr>
              <a:xfrm>
                <a:off x="4635716" y="2070209"/>
                <a:ext cx="4203484" cy="1993825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4"/>
              <a:srcRect l="52958" t="43148" r="45167" b="52037"/>
              <a:stretch/>
            </p:blipFill>
            <p:spPr>
              <a:xfrm>
                <a:off x="5638800" y="3081030"/>
                <a:ext cx="144262" cy="208379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4"/>
              <a:srcRect l="52958" t="43148" r="45167" b="52037"/>
              <a:stretch/>
            </p:blipFill>
            <p:spPr>
              <a:xfrm>
                <a:off x="6332738" y="2915821"/>
                <a:ext cx="144262" cy="208379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4"/>
              <a:srcRect l="52958" t="43148" r="45167" b="52037"/>
              <a:stretch/>
            </p:blipFill>
            <p:spPr>
              <a:xfrm>
                <a:off x="5610587" y="3670409"/>
                <a:ext cx="144262" cy="208379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/>
              <a:srcRect l="52958" t="43148" r="45167" b="52037"/>
              <a:stretch/>
            </p:blipFill>
            <p:spPr>
              <a:xfrm>
                <a:off x="7399538" y="3200400"/>
                <a:ext cx="144262" cy="208379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/>
              <a:srcRect l="52958" t="43148" r="45167" b="52037"/>
              <a:stretch/>
            </p:blipFill>
            <p:spPr>
              <a:xfrm>
                <a:off x="7323338" y="3581400"/>
                <a:ext cx="144262" cy="208379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4"/>
              <a:srcRect l="52958" t="43148" r="45167" b="52037"/>
              <a:stretch/>
            </p:blipFill>
            <p:spPr>
              <a:xfrm>
                <a:off x="7571683" y="3733800"/>
                <a:ext cx="144262" cy="208379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4"/>
              <a:srcRect l="52958" t="43148" r="45167" b="52037"/>
              <a:stretch/>
            </p:blipFill>
            <p:spPr>
              <a:xfrm>
                <a:off x="7801093" y="3507737"/>
                <a:ext cx="144262" cy="208379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4"/>
              <a:srcRect l="52958" t="43148" r="45167" b="52037"/>
              <a:stretch/>
            </p:blipFill>
            <p:spPr>
              <a:xfrm>
                <a:off x="6932135" y="3810000"/>
                <a:ext cx="144262" cy="208379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4"/>
              <a:srcRect l="52958" t="43148" r="45167" b="52037"/>
              <a:stretch/>
            </p:blipFill>
            <p:spPr>
              <a:xfrm>
                <a:off x="6250135" y="3525421"/>
                <a:ext cx="144262" cy="208379"/>
              </a:xfrm>
              <a:prstGeom prst="rect">
                <a:avLst/>
              </a:prstGeom>
            </p:spPr>
          </p:pic>
        </p:grpSp>
        <p:sp>
          <p:nvSpPr>
            <p:cNvPr id="19" name="TextBox 18"/>
            <p:cNvSpPr txBox="1"/>
            <p:nvPr/>
          </p:nvSpPr>
          <p:spPr>
            <a:xfrm>
              <a:off x="351310" y="2908226"/>
              <a:ext cx="4133880" cy="408623"/>
            </a:xfrm>
            <a:prstGeom prst="wedgeRoundRectCallou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54 + 3 existing municipal landfills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35716" y="2895601"/>
              <a:ext cx="4203484" cy="408623"/>
            </a:xfrm>
            <a:prstGeom prst="wedgeRoundRectCallou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8 to 9 </a:t>
              </a:r>
              <a:r>
                <a:rPr lang="en-US" dirty="0" smtClean="0"/>
                <a:t>planned regional sanitary landfills</a:t>
              </a:r>
              <a:endParaRPr lang="en-US" dirty="0"/>
            </a:p>
          </p:txBody>
        </p:sp>
      </p:grpSp>
      <p:sp>
        <p:nvSpPr>
          <p:cNvPr id="22" name="Title 1"/>
          <p:cNvSpPr txBox="1">
            <a:spLocks/>
          </p:cNvSpPr>
          <p:nvPr/>
        </p:nvSpPr>
        <p:spPr>
          <a:xfrm>
            <a:off x="351311" y="1743727"/>
            <a:ext cx="998000" cy="4270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solidFill>
                  <a:schemeClr val="tx2"/>
                </a:solidFill>
              </a:rPr>
              <a:t>2017</a:t>
            </a:r>
            <a:endParaRPr lang="en-US" sz="2800" b="1" dirty="0" smtClean="0">
              <a:solidFill>
                <a:schemeClr val="tx2"/>
              </a:solidFill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7571683" y="1715610"/>
            <a:ext cx="1038917" cy="4270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tx2"/>
                </a:solidFill>
              </a:rPr>
              <a:t>2025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676399" y="1227199"/>
            <a:ext cx="5564429" cy="1417051"/>
            <a:chOff x="1676399" y="1227199"/>
            <a:chExt cx="5564429" cy="1417051"/>
          </a:xfrm>
        </p:grpSpPr>
        <p:sp>
          <p:nvSpPr>
            <p:cNvPr id="28" name="Notched Right Arrow 27"/>
            <p:cNvSpPr/>
            <p:nvPr/>
          </p:nvSpPr>
          <p:spPr>
            <a:xfrm>
              <a:off x="1676399" y="1227199"/>
              <a:ext cx="5564429" cy="1417051"/>
            </a:xfrm>
            <a:prstGeom prst="notchedRightArrow">
              <a:avLst>
                <a:gd name="adj1" fmla="val 50000"/>
                <a:gd name="adj2" fmla="val 43282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" name="TextBox 1"/>
            <p:cNvSpPr txBox="1"/>
            <p:nvPr/>
          </p:nvSpPr>
          <p:spPr>
            <a:xfrm>
              <a:off x="2862696" y="1600200"/>
              <a:ext cx="319183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National Waste Management Code</a:t>
              </a:r>
            </a:p>
            <a:p>
              <a:r>
                <a:rPr lang="en-US" sz="1400" dirty="0" smtClean="0"/>
                <a:t>National Waste Management Strategy</a:t>
              </a:r>
            </a:p>
            <a:p>
              <a:r>
                <a:rPr lang="en-US" sz="1400" dirty="0" smtClean="0"/>
                <a:t>National Waste Management Action Plan</a:t>
              </a:r>
              <a:endParaRPr lang="en-US" sz="1400" dirty="0"/>
            </a:p>
          </p:txBody>
        </p:sp>
      </p:grp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326500" y="5257800"/>
            <a:ext cx="4309216" cy="91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Out </a:t>
            </a:r>
            <a:r>
              <a:rPr lang="en-US" sz="1800" dirty="0"/>
              <a:t>of the </a:t>
            </a:r>
            <a:r>
              <a:rPr lang="en-US" sz="1800" dirty="0" smtClean="0"/>
              <a:t>54 landfills</a:t>
            </a:r>
            <a:r>
              <a:rPr lang="en-US" sz="1800" dirty="0" smtClean="0"/>
              <a:t>, SWMCG has reconditioned and secured 30</a:t>
            </a:r>
            <a:r>
              <a:rPr lang="en-US" sz="1800" smtClean="0"/>
              <a:t>, 21 </a:t>
            </a:r>
            <a:r>
              <a:rPr lang="en-US" sz="1800" dirty="0"/>
              <a:t>were closed and </a:t>
            </a:r>
            <a:r>
              <a:rPr lang="en-US" sz="1800" dirty="0" smtClean="0"/>
              <a:t>5 transfer </a:t>
            </a:r>
            <a:r>
              <a:rPr lang="en-US" sz="1800" dirty="0"/>
              <a:t>stations were </a:t>
            </a:r>
            <a:r>
              <a:rPr lang="en-US" sz="1800" dirty="0" smtClean="0"/>
              <a:t>built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4777527" y="5257800"/>
            <a:ext cx="4309216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At present SWMCG has running projects </a:t>
            </a:r>
            <a:r>
              <a:rPr lang="en-US" sz="1800" smtClean="0"/>
              <a:t>for building the  </a:t>
            </a:r>
            <a:r>
              <a:rPr lang="en-US" sz="1800" dirty="0" smtClean="0"/>
              <a:t>landfills in </a:t>
            </a:r>
            <a:r>
              <a:rPr lang="en-US" sz="1800" dirty="0" err="1" smtClean="0"/>
              <a:t>Imereti</a:t>
            </a:r>
            <a:r>
              <a:rPr lang="en-US" sz="1800" dirty="0" smtClean="0"/>
              <a:t>, </a:t>
            </a:r>
            <a:r>
              <a:rPr lang="en-US" sz="1800" dirty="0" err="1" smtClean="0"/>
              <a:t>Kvemo</a:t>
            </a:r>
            <a:r>
              <a:rPr lang="en-US" sz="1800" dirty="0" smtClean="0"/>
              <a:t> </a:t>
            </a:r>
            <a:r>
              <a:rPr lang="en-US" sz="1800" dirty="0" err="1" smtClean="0"/>
              <a:t>Kartli</a:t>
            </a:r>
            <a:r>
              <a:rPr lang="en-US" sz="1800" dirty="0" smtClean="0"/>
              <a:t>, Kakheti and </a:t>
            </a:r>
            <a:r>
              <a:rPr lang="en-US" sz="1800" dirty="0" err="1" smtClean="0"/>
              <a:t>Samegrelo</a:t>
            </a:r>
            <a:r>
              <a:rPr lang="en-US" sz="1800" dirty="0" smtClean="0"/>
              <a:t> </a:t>
            </a:r>
            <a:r>
              <a:rPr lang="en-US" sz="1800" dirty="0" err="1" smtClean="0"/>
              <a:t>Zemo</a:t>
            </a:r>
            <a:r>
              <a:rPr lang="en-US" sz="1800" dirty="0" smtClean="0"/>
              <a:t> </a:t>
            </a:r>
            <a:r>
              <a:rPr lang="en-US" sz="1800" dirty="0" err="1" smtClean="0"/>
              <a:t>Svaneti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70201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6200" y="762000"/>
            <a:ext cx="9067800" cy="4270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tx2"/>
                </a:solidFill>
              </a:rPr>
              <a:t>Integrated Solid Waste Management Kutaisi – Who </a:t>
            </a:r>
            <a:r>
              <a:rPr lang="en-US" sz="2800" b="1" smtClean="0">
                <a:solidFill>
                  <a:schemeClr val="tx2"/>
                </a:solidFill>
              </a:rPr>
              <a:t>is Who?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733800" y="6356350"/>
            <a:ext cx="2667000" cy="365125"/>
          </a:xfrm>
        </p:spPr>
        <p:txBody>
          <a:bodyPr/>
          <a:lstStyle/>
          <a:p>
            <a:r>
              <a:rPr lang="en-US" dirty="0" smtClean="0"/>
              <a:t>Journalist Meeting 13 </a:t>
            </a:r>
            <a:r>
              <a:rPr lang="en-US" smtClean="0"/>
              <a:t>September 2017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57200" y="1349514"/>
            <a:ext cx="254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Construction and Operation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3200400" y="1447800"/>
            <a:ext cx="254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Technical Assistance</a:t>
            </a:r>
            <a:endParaRPr lang="en-US" sz="200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6592" y="2292194"/>
            <a:ext cx="1152008" cy="83200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696592" y="150489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Financing</a:t>
            </a:r>
            <a:endParaRPr lang="en-US" sz="2000" dirty="0"/>
          </a:p>
        </p:txBody>
      </p:sp>
      <p:sp>
        <p:nvSpPr>
          <p:cNvPr id="3" name="Oval 2"/>
          <p:cNvSpPr/>
          <p:nvPr/>
        </p:nvSpPr>
        <p:spPr>
          <a:xfrm>
            <a:off x="152399" y="1295400"/>
            <a:ext cx="2895601" cy="8602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616198" y="1295400"/>
            <a:ext cx="3251201" cy="8602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486400" y="1295400"/>
            <a:ext cx="3429000" cy="8602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368477" y="3675102"/>
            <a:ext cx="2070099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Capacity Building / PR</a:t>
            </a:r>
            <a:endParaRPr lang="en-US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3200400" y="5833646"/>
            <a:ext cx="25146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Technical planning of landfill</a:t>
            </a:r>
            <a:endParaRPr lang="en-US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6477000" y="3166646"/>
            <a:ext cx="1591192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Grant EUR 2 </a:t>
            </a:r>
            <a:r>
              <a:rPr lang="en-US" sz="1600" dirty="0" err="1" smtClean="0"/>
              <a:t>mio</a:t>
            </a:r>
            <a:endParaRPr lang="en-US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6511408" y="4384645"/>
            <a:ext cx="1718192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Loan EUR 20 </a:t>
            </a:r>
            <a:r>
              <a:rPr lang="en-US" sz="1600" dirty="0" err="1" smtClean="0"/>
              <a:t>mio</a:t>
            </a:r>
            <a:endParaRPr lang="en-US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6248400" y="5833646"/>
            <a:ext cx="21844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State budget </a:t>
            </a:r>
            <a:r>
              <a:rPr lang="en-US" sz="1600" smtClean="0"/>
              <a:t>EUR 4 </a:t>
            </a:r>
            <a:r>
              <a:rPr lang="en-US" sz="1600" dirty="0" err="1" smtClean="0"/>
              <a:t>mio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9341" y="2816542"/>
            <a:ext cx="2712835" cy="5362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103" y="4490028"/>
            <a:ext cx="1089497" cy="105745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151" y="2438400"/>
            <a:ext cx="1003449" cy="100344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0400" y="5029242"/>
            <a:ext cx="880656" cy="66716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3952" y="4508950"/>
            <a:ext cx="819150" cy="10922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565" y="3689816"/>
            <a:ext cx="969835" cy="653584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65099" y="3675102"/>
            <a:ext cx="2349501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Constructor and Operator</a:t>
            </a:r>
            <a:endParaRPr lang="en-US" sz="1600" dirty="0"/>
          </a:p>
        </p:txBody>
      </p:sp>
      <p:sp>
        <p:nvSpPr>
          <p:cNvPr id="46" name="TextBox 45"/>
          <p:cNvSpPr txBox="1"/>
          <p:nvPr/>
        </p:nvSpPr>
        <p:spPr>
          <a:xfrm>
            <a:off x="228600" y="5833646"/>
            <a:ext cx="22098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smtClean="0"/>
              <a:t>100% owner of SWMCG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2485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066800"/>
            <a:ext cx="8229600" cy="4270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tx2"/>
                </a:solidFill>
              </a:rPr>
              <a:t>Integrated Solid Waste Management Kutaisi – Situation of the New Landfill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733800" y="6356350"/>
            <a:ext cx="2667000" cy="365125"/>
          </a:xfrm>
        </p:spPr>
        <p:txBody>
          <a:bodyPr/>
          <a:lstStyle/>
          <a:p>
            <a:r>
              <a:rPr lang="en-US" dirty="0" smtClean="0"/>
              <a:t>Journalist Meeting 13 </a:t>
            </a:r>
            <a:r>
              <a:rPr lang="en-US" smtClean="0"/>
              <a:t>September 2017</a:t>
            </a:r>
            <a:endParaRPr lang="en-US" dirty="0"/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8683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On 11 May 2017 the Draft Environmental Impact Assessment (EIA) was presented to the public in </a:t>
            </a:r>
            <a:r>
              <a:rPr lang="en-US" sz="2400" dirty="0" err="1" smtClean="0"/>
              <a:t>Terjola</a:t>
            </a:r>
            <a:endParaRPr lang="en-US" sz="2400" dirty="0" smtClean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457200" y="5199612"/>
            <a:ext cx="8229600" cy="86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The Ministry of Environment needs to approve the EIA before any further step can be taken. This process is underway.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804092"/>
            <a:ext cx="6629400" cy="213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03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733800" y="6356350"/>
            <a:ext cx="2667000" cy="365125"/>
          </a:xfrm>
        </p:spPr>
        <p:txBody>
          <a:bodyPr/>
          <a:lstStyle/>
          <a:p>
            <a:r>
              <a:rPr lang="en-US" dirty="0" smtClean="0"/>
              <a:t>Journalist Meeting 13 </a:t>
            </a:r>
            <a:r>
              <a:rPr lang="en-US" smtClean="0"/>
              <a:t>September 2017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1676400"/>
            <a:ext cx="8229600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13 managing </a:t>
            </a:r>
            <a:r>
              <a:rPr lang="en-US" sz="2200" dirty="0" smtClean="0"/>
              <a:t>staff of landfills – intense </a:t>
            </a:r>
            <a:r>
              <a:rPr lang="en-US" sz="2200" smtClean="0"/>
              <a:t>training and support</a:t>
            </a:r>
            <a:endParaRPr lang="en-US" sz="2200" dirty="0" smtClean="0"/>
          </a:p>
          <a:p>
            <a:r>
              <a:rPr lang="en-US" sz="2200" dirty="0" smtClean="0"/>
              <a:t>Implementation of an action plan for 2018 and of monitoring an control system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990600"/>
            <a:ext cx="8534400" cy="4270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00" b="1" dirty="0" smtClean="0">
                <a:solidFill>
                  <a:schemeClr val="tx2"/>
                </a:solidFill>
              </a:rPr>
              <a:t>Project Activities </a:t>
            </a:r>
            <a:r>
              <a:rPr lang="en-US" sz="2600" b="1" dirty="0" smtClean="0">
                <a:solidFill>
                  <a:schemeClr val="tx2"/>
                </a:solidFill>
              </a:rPr>
              <a:t>– Supporting SWMCG to </a:t>
            </a:r>
            <a:r>
              <a:rPr lang="en-US" sz="2600" b="1" smtClean="0">
                <a:solidFill>
                  <a:schemeClr val="tx2"/>
                </a:solidFill>
              </a:rPr>
              <a:t>assure safer </a:t>
            </a:r>
            <a:r>
              <a:rPr lang="en-US" sz="2600" b="1" dirty="0" smtClean="0">
                <a:solidFill>
                  <a:schemeClr val="tx2"/>
                </a:solidFill>
              </a:rPr>
              <a:t>working conditions - Operational </a:t>
            </a:r>
            <a:r>
              <a:rPr lang="en-US" sz="2600" b="1" dirty="0" smtClean="0">
                <a:solidFill>
                  <a:schemeClr val="tx2"/>
                </a:solidFill>
              </a:rPr>
              <a:t>Health and </a:t>
            </a:r>
            <a:r>
              <a:rPr lang="en-US" sz="2600" b="1" dirty="0" smtClean="0">
                <a:solidFill>
                  <a:schemeClr val="tx2"/>
                </a:solidFill>
              </a:rPr>
              <a:t>Safety training </a:t>
            </a:r>
            <a:endParaRPr lang="en-US" sz="2600" b="1" dirty="0">
              <a:solidFill>
                <a:schemeClr val="tx2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3230562"/>
            <a:ext cx="8534400" cy="4270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00" b="1" dirty="0" smtClean="0">
                <a:solidFill>
                  <a:schemeClr val="tx2"/>
                </a:solidFill>
              </a:rPr>
              <a:t>Project Activities </a:t>
            </a:r>
            <a:r>
              <a:rPr lang="en-US" sz="2600" b="1" dirty="0" smtClean="0">
                <a:solidFill>
                  <a:schemeClr val="tx2"/>
                </a:solidFill>
              </a:rPr>
              <a:t>– Municipal Waste Management Plan Training</a:t>
            </a:r>
            <a:endParaRPr lang="en-US" sz="2600" b="1" dirty="0">
              <a:solidFill>
                <a:schemeClr val="tx2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81000" y="3962400"/>
            <a:ext cx="82296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Legal obligation according to waste management code – municipal waste management plan until end of 2017 from each municipality</a:t>
            </a:r>
          </a:p>
          <a:p>
            <a:r>
              <a:rPr lang="en-US" sz="2400" dirty="0" smtClean="0"/>
              <a:t>7 training sessions for 16 municipalities from </a:t>
            </a:r>
            <a:r>
              <a:rPr lang="en-US" sz="2400" dirty="0" err="1" smtClean="0"/>
              <a:t>Imereti</a:t>
            </a:r>
            <a:r>
              <a:rPr lang="en-US" sz="2400" dirty="0" smtClean="0"/>
              <a:t>, </a:t>
            </a:r>
            <a:r>
              <a:rPr lang="en-US" sz="2400" dirty="0" err="1" smtClean="0"/>
              <a:t>Racha-Lechkhumi</a:t>
            </a:r>
            <a:r>
              <a:rPr lang="en-US" sz="2400" dirty="0" smtClean="0"/>
              <a:t> and </a:t>
            </a:r>
            <a:r>
              <a:rPr lang="en-US" sz="2400" dirty="0" err="1" smtClean="0"/>
              <a:t>Kvemo</a:t>
            </a:r>
            <a:r>
              <a:rPr lang="en-US" sz="2400" dirty="0" smtClean="0"/>
              <a:t> </a:t>
            </a:r>
            <a:r>
              <a:rPr lang="en-US" sz="2400" dirty="0" err="1" smtClean="0"/>
              <a:t>Svaneti</a:t>
            </a:r>
            <a:r>
              <a:rPr lang="en-US" sz="2400" dirty="0"/>
              <a:t> </a:t>
            </a:r>
            <a:r>
              <a:rPr lang="en-US" sz="2400" dirty="0" smtClean="0"/>
              <a:t>since November 2016</a:t>
            </a:r>
          </a:p>
          <a:p>
            <a:r>
              <a:rPr lang="en-US" sz="2400" dirty="0" smtClean="0"/>
              <a:t>Support in all relevant fields: technical, logistical, management, financial, PR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2380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733800" y="6356350"/>
            <a:ext cx="2667000" cy="365125"/>
          </a:xfrm>
        </p:spPr>
        <p:txBody>
          <a:bodyPr/>
          <a:lstStyle/>
          <a:p>
            <a:r>
              <a:rPr lang="en-US" dirty="0" smtClean="0"/>
              <a:t>Journalist Meeting 13 </a:t>
            </a:r>
            <a:r>
              <a:rPr lang="en-US" smtClean="0"/>
              <a:t>September 2017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1676401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First lecture in June 2017 – more lectures this autumn and during next year</a:t>
            </a:r>
            <a:endParaRPr lang="en-US" sz="2200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990600"/>
            <a:ext cx="8534400" cy="4270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00" b="1" dirty="0" smtClean="0">
                <a:solidFill>
                  <a:schemeClr val="tx2"/>
                </a:solidFill>
              </a:rPr>
              <a:t>Project Activities </a:t>
            </a:r>
            <a:r>
              <a:rPr lang="en-US" sz="2600" b="1" dirty="0" smtClean="0">
                <a:solidFill>
                  <a:schemeClr val="tx2"/>
                </a:solidFill>
              </a:rPr>
              <a:t>– Lectures at University Kutaisi</a:t>
            </a:r>
            <a:endParaRPr lang="en-US" sz="2600" b="1" dirty="0">
              <a:solidFill>
                <a:schemeClr val="tx2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2819400"/>
            <a:ext cx="8534400" cy="4270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00" b="1" dirty="0" smtClean="0">
                <a:solidFill>
                  <a:schemeClr val="tx2"/>
                </a:solidFill>
              </a:rPr>
              <a:t>Project Activities </a:t>
            </a:r>
            <a:r>
              <a:rPr lang="en-US" sz="2600" b="1" dirty="0" smtClean="0">
                <a:solidFill>
                  <a:schemeClr val="tx2"/>
                </a:solidFill>
              </a:rPr>
              <a:t>– more regional PR activities</a:t>
            </a:r>
            <a:endParaRPr lang="en-US" sz="2600" b="1" dirty="0">
              <a:solidFill>
                <a:schemeClr val="tx2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81000" y="3505200"/>
            <a:ext cx="8229600" cy="869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More intense regional communication will be started when final decision for landfill will be made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27435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5170</TotalTime>
  <Words>540</Words>
  <Application>Microsoft Macintosh PowerPoint</Application>
  <PresentationFormat>On-screen Show (4:3)</PresentationFormat>
  <Paragraphs>60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Sylfaen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Ulrich Roth</cp:lastModifiedBy>
  <cp:revision>133</cp:revision>
  <cp:lastPrinted>2017-09-08T11:02:26Z</cp:lastPrinted>
  <dcterms:created xsi:type="dcterms:W3CDTF">2017-05-28T12:54:30Z</dcterms:created>
  <dcterms:modified xsi:type="dcterms:W3CDTF">2017-09-11T08:28:39Z</dcterms:modified>
</cp:coreProperties>
</file>