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2" r:id="rId13"/>
    <p:sldId id="320" r:id="rId14"/>
    <p:sldId id="283" r:id="rId15"/>
    <p:sldId id="284" r:id="rId16"/>
    <p:sldId id="28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e Boesten" initials="RB" lastIdx="2" clrIdx="0">
    <p:extLst>
      <p:ext uri="{19B8F6BF-5375-455C-9EA6-DF929625EA0E}">
        <p15:presenceInfo xmlns:p15="http://schemas.microsoft.com/office/powerpoint/2012/main" userId="Rene Boest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D4BCD-7473-4D5C-8404-FFC6612CC3BB}" type="datetimeFigureOut">
              <a:rPr lang="en-GB" smtClean="0"/>
              <a:t>14/11/2019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F29C1-9BF9-4CD1-B7D4-B7D161E389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684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8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28510"/>
            <a:ext cx="2133600" cy="365125"/>
          </a:xfrm>
          <a:prstGeom prst="rect">
            <a:avLst/>
          </a:prstGeom>
        </p:spPr>
        <p:txBody>
          <a:bodyPr/>
          <a:lstStyle/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42233"/>
            <a:ext cx="2057400" cy="548393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233"/>
            <a:ext cx="6019800" cy="548393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6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62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3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6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1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1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0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6664"/>
            <a:ext cx="3008313" cy="7784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56664"/>
            <a:ext cx="5111750" cy="56429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645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28510"/>
            <a:ext cx="2133600" cy="365125"/>
          </a:xfrm>
          <a:prstGeom prst="rect">
            <a:avLst/>
          </a:prstGeom>
        </p:spPr>
        <p:txBody>
          <a:bodyPr/>
          <a:lstStyle/>
          <a:p>
            <a:fld id="{506B6441-DD3E-9845-BBF9-34D8E9CB0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93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372312" y="6435727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8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7826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9A6449-7BBB-466D-A13A-8771A6DDFE6A}"/>
              </a:ext>
            </a:extLst>
          </p:cNvPr>
          <p:cNvSpPr txBox="1"/>
          <p:nvPr userDrawn="1"/>
        </p:nvSpPr>
        <p:spPr>
          <a:xfrm>
            <a:off x="6656832" y="6494849"/>
            <a:ext cx="1682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aseline="0" dirty="0"/>
              <a:t>Slide </a:t>
            </a:r>
            <a:fld id="{69105624-3579-43F7-ADB2-37378199EFA5}" type="slidenum">
              <a:rPr lang="en-GB" sz="1200" baseline="0" smtClean="0"/>
              <a:t>‹#›</a:t>
            </a:fld>
            <a:r>
              <a:rPr lang="en-GB" sz="1200" baseline="0" dirty="0"/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362524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Waste Management Financing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Waste service fee: what and how</a:t>
            </a:r>
          </a:p>
          <a:p>
            <a:endParaRPr lang="en-US" dirty="0"/>
          </a:p>
          <a:p>
            <a:r>
              <a:rPr lang="en-US" sz="2400" dirty="0"/>
              <a:t>René Boesten</a:t>
            </a:r>
          </a:p>
        </p:txBody>
      </p:sp>
    </p:spTree>
    <p:extLst>
      <p:ext uri="{BB962C8B-B14F-4D97-AF65-F5344CB8AC3E}">
        <p14:creationId xmlns:p14="http://schemas.microsoft.com/office/powerpoint/2010/main" val="414874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A34E3-CB1D-4C21-9895-8A30DFA36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95BEE-5DD1-402D-83DE-DC60972CB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a waste service fee?</a:t>
            </a:r>
          </a:p>
          <a:p>
            <a:r>
              <a:rPr lang="en-GB" dirty="0"/>
              <a:t>The fee covers the costs:</a:t>
            </a:r>
          </a:p>
          <a:p>
            <a:pPr lvl="1"/>
            <a:r>
              <a:rPr lang="en-GB" dirty="0"/>
              <a:t>Collection, cleaning of public areas, transport, disposal, public awareness and information, overhead, control and enforcement…..</a:t>
            </a:r>
          </a:p>
          <a:p>
            <a:r>
              <a:rPr lang="en-GB" dirty="0"/>
              <a:t>The fee is determined by the mayor and approved by the municipal council</a:t>
            </a:r>
          </a:p>
          <a:p>
            <a:r>
              <a:rPr lang="en-GB" dirty="0"/>
              <a:t>The municipal council controls afterwards</a:t>
            </a:r>
          </a:p>
        </p:txBody>
      </p:sp>
    </p:spTree>
    <p:extLst>
      <p:ext uri="{BB962C8B-B14F-4D97-AF65-F5344CB8AC3E}">
        <p14:creationId xmlns:p14="http://schemas.microsoft.com/office/powerpoint/2010/main" val="2921916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FAF1A-9F96-4F96-936F-1593A605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AC3A8-48CB-4BB0-B45E-46ACC4D49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to determine the fee?</a:t>
            </a:r>
          </a:p>
          <a:p>
            <a:pPr marL="0" indent="0" algn="ctr">
              <a:buNone/>
            </a:pPr>
            <a:r>
              <a:rPr lang="en-GB" dirty="0"/>
              <a:t>Total costs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dirty="0"/>
              <a:t>Total waste generators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GB" dirty="0"/>
          </a:p>
          <a:p>
            <a:pPr>
              <a:spcBef>
                <a:spcPts val="0"/>
              </a:spcBef>
            </a:pPr>
            <a:r>
              <a:rPr lang="en-GB" dirty="0"/>
              <a:t>How many generators has a household, a hotel, a hospital, the municipality?????</a:t>
            </a:r>
          </a:p>
          <a:p>
            <a:pPr lvl="1">
              <a:spcBef>
                <a:spcPts val="0"/>
              </a:spcBef>
            </a:pPr>
            <a:r>
              <a:rPr lang="en-GB" dirty="0"/>
              <a:t>Decisions need to be made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3DF03A-120B-4CA8-A445-0000309D79E9}"/>
              </a:ext>
            </a:extLst>
          </p:cNvPr>
          <p:cNvCxnSpPr/>
          <p:nvPr/>
        </p:nvCxnSpPr>
        <p:spPr>
          <a:xfrm>
            <a:off x="2655651" y="2743200"/>
            <a:ext cx="38910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653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9BCD0-66B4-4816-9BC7-3434E590E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E12F3-86C7-4B93-AD50-AF027E795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do we justify the fee?</a:t>
            </a:r>
          </a:p>
          <a:p>
            <a:pPr lvl="1"/>
            <a:r>
              <a:rPr lang="en-GB" dirty="0"/>
              <a:t>Is a service provided?</a:t>
            </a:r>
          </a:p>
          <a:p>
            <a:pPr lvl="1"/>
            <a:r>
              <a:rPr lang="en-GB" dirty="0"/>
              <a:t>Are the total costs calculated and checked ?</a:t>
            </a:r>
          </a:p>
          <a:p>
            <a:pPr lvl="1"/>
            <a:r>
              <a:rPr lang="en-GB" dirty="0"/>
              <a:t>Are there specific rules for shops etc?</a:t>
            </a:r>
          </a:p>
          <a:p>
            <a:pPr lvl="1"/>
            <a:r>
              <a:rPr lang="en-GB" dirty="0"/>
              <a:t>Are there specific rules for exemptions, including covering the costs of the exemptions?</a:t>
            </a:r>
          </a:p>
          <a:p>
            <a:pPr lvl="1"/>
            <a:r>
              <a:rPr lang="en-GB" dirty="0"/>
              <a:t>Is there a decent cost control system?</a:t>
            </a:r>
          </a:p>
          <a:p>
            <a:pPr lvl="1"/>
            <a:r>
              <a:rPr lang="en-GB" dirty="0"/>
              <a:t>Can it be explained to the public?</a:t>
            </a:r>
          </a:p>
        </p:txBody>
      </p:sp>
    </p:spTree>
    <p:extLst>
      <p:ext uri="{BB962C8B-B14F-4D97-AF65-F5344CB8AC3E}">
        <p14:creationId xmlns:p14="http://schemas.microsoft.com/office/powerpoint/2010/main" val="587629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5016"/>
            <a:ext cx="8229600" cy="965184"/>
          </a:xfrm>
        </p:spPr>
        <p:txBody>
          <a:bodyPr>
            <a:normAutofit fontScale="90000"/>
          </a:bodyPr>
          <a:lstStyle/>
          <a:p>
            <a:r>
              <a:rPr lang="en-US" dirty="0"/>
              <a:t>Legal requirements on municipal SWM charges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732"/>
            <a:ext cx="8229600" cy="4541618"/>
          </a:xfrm>
        </p:spPr>
        <p:txBody>
          <a:bodyPr>
            <a:normAutofit/>
          </a:bodyPr>
          <a:lstStyle/>
          <a:p>
            <a:r>
              <a:rPr lang="en-US" dirty="0"/>
              <a:t>Responsibilities of the Municipal Councils (</a:t>
            </a:r>
            <a:r>
              <a:rPr lang="en-US" dirty="0" err="1"/>
              <a:t>Sakrebulo</a:t>
            </a:r>
            <a:r>
              <a:rPr lang="en-US" dirty="0"/>
              <a:t>) include the following:</a:t>
            </a:r>
          </a:p>
          <a:p>
            <a:pPr lvl="1"/>
            <a:r>
              <a:rPr lang="en-US" dirty="0"/>
              <a:t>Determination and adjustment of municipal waste charges for residential</a:t>
            </a:r>
            <a:r>
              <a:rPr lang="tr-TR" dirty="0"/>
              <a:t>,</a:t>
            </a:r>
            <a:r>
              <a:rPr lang="en-US" dirty="0"/>
              <a:t> commercial &amp; institutional waste producers</a:t>
            </a:r>
          </a:p>
          <a:p>
            <a:pPr lvl="1"/>
            <a:r>
              <a:rPr lang="en-US" dirty="0"/>
              <a:t>Development and application of the municipal waste charge calculation methodology</a:t>
            </a:r>
          </a:p>
          <a:p>
            <a:pPr lvl="1"/>
            <a:r>
              <a:rPr lang="en-US" dirty="0"/>
              <a:t>Development and implementation of billing and collection procedures</a:t>
            </a:r>
          </a:p>
        </p:txBody>
      </p:sp>
    </p:spTree>
    <p:extLst>
      <p:ext uri="{BB962C8B-B14F-4D97-AF65-F5344CB8AC3E}">
        <p14:creationId xmlns:p14="http://schemas.microsoft.com/office/powerpoint/2010/main" val="65130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28368-0EB7-4538-9DB5-2CF6A7DB7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BF308-52B6-439D-B0D3-210E69C55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Waste fee??? A legal obligation, a burden. Are there also benefits??</a:t>
            </a:r>
          </a:p>
          <a:p>
            <a:pPr lvl="1"/>
            <a:r>
              <a:rPr lang="en-GB" dirty="0"/>
              <a:t>If services are contracted to a company, the costs must be known</a:t>
            </a:r>
          </a:p>
          <a:p>
            <a:pPr lvl="1"/>
            <a:r>
              <a:rPr lang="en-GB" dirty="0"/>
              <a:t>If costs are known, savings can be determined</a:t>
            </a:r>
          </a:p>
          <a:p>
            <a:pPr lvl="1"/>
            <a:r>
              <a:rPr lang="en-GB" dirty="0"/>
              <a:t>If people pay, they act more responsible</a:t>
            </a:r>
          </a:p>
          <a:p>
            <a:pPr lvl="2"/>
            <a:r>
              <a:rPr lang="en-GB" dirty="0"/>
              <a:t>Well, some say that this also works for waste, some say it doesn’t.</a:t>
            </a:r>
          </a:p>
          <a:p>
            <a:pPr lvl="1"/>
            <a:r>
              <a:rPr lang="en-GB" dirty="0"/>
              <a:t>Beware of EPR!</a:t>
            </a:r>
          </a:p>
        </p:txBody>
      </p:sp>
    </p:spTree>
    <p:extLst>
      <p:ext uri="{BB962C8B-B14F-4D97-AF65-F5344CB8AC3E}">
        <p14:creationId xmlns:p14="http://schemas.microsoft.com/office/powerpoint/2010/main" val="4100640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74368-5F84-4D2E-8F0A-E1C4F9D5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5320C-C32B-416C-AAA2-04B448C46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Purpose of this workshop:</a:t>
            </a:r>
          </a:p>
          <a:p>
            <a:pPr lvl="1"/>
            <a:r>
              <a:rPr lang="en-GB" dirty="0"/>
              <a:t>Get a detailed understanding of present and future costs of waste management</a:t>
            </a:r>
          </a:p>
          <a:p>
            <a:pPr lvl="1"/>
            <a:r>
              <a:rPr lang="en-GB" dirty="0"/>
              <a:t>Understand the methods for calculation of costs, allocation of costs</a:t>
            </a:r>
          </a:p>
          <a:p>
            <a:pPr lvl="1"/>
            <a:r>
              <a:rPr lang="en-GB" dirty="0"/>
              <a:t>Understand the different methods for charging the fee and collecting the fee</a:t>
            </a:r>
          </a:p>
          <a:p>
            <a:pPr lvl="1"/>
            <a:r>
              <a:rPr lang="en-GB" dirty="0"/>
              <a:t>Understand the benefits of cost control</a:t>
            </a:r>
          </a:p>
          <a:p>
            <a:pPr lvl="1"/>
            <a:r>
              <a:rPr lang="en-GB" dirty="0"/>
              <a:t>Know the basis for negotiation with third parties</a:t>
            </a:r>
          </a:p>
          <a:p>
            <a:pPr lvl="1"/>
            <a:r>
              <a:rPr lang="en-GB" dirty="0"/>
              <a:t>Be pragmatic in the application of the fee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456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6D1E8-1B8C-4F95-B23F-1437E4CE5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EC5FC-ECD3-4052-899E-5BEBAAA95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to do after this workshop:</a:t>
            </a:r>
          </a:p>
          <a:p>
            <a:pPr lvl="1"/>
            <a:r>
              <a:rPr lang="en-GB" dirty="0"/>
              <a:t>Set up a working group to discuss and decide on the methods and application (e.g. systems for hotels, for shops, for exemptions)</a:t>
            </a:r>
          </a:p>
        </p:txBody>
      </p:sp>
    </p:spTree>
    <p:extLst>
      <p:ext uri="{BB962C8B-B14F-4D97-AF65-F5344CB8AC3E}">
        <p14:creationId xmlns:p14="http://schemas.microsoft.com/office/powerpoint/2010/main" val="425113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2994E-A90F-4D80-A7C4-F0374667E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154686B-4AEA-4163-8EDB-1B55455764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04976"/>
              </p:ext>
            </p:extLst>
          </p:nvPr>
        </p:nvGraphicFramePr>
        <p:xfrm>
          <a:off x="787940" y="1595336"/>
          <a:ext cx="7075900" cy="4108713"/>
        </p:xfrm>
        <a:graphic>
          <a:graphicData uri="http://schemas.openxmlformats.org/drawingml/2006/table">
            <a:tbl>
              <a:tblPr/>
              <a:tblGrid>
                <a:gridCol w="7075900">
                  <a:extLst>
                    <a:ext uri="{9D8B030D-6E8A-4147-A177-3AD203B41FA5}">
                      <a16:colId xmlns:a16="http://schemas.microsoft.com/office/drawing/2014/main" val="3083292749"/>
                    </a:ext>
                  </a:extLst>
                </a:gridCol>
              </a:tblGrid>
              <a:tr h="4282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Welcome and introduction to the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Robust financing systems: what does it mean and why is it needed?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187087"/>
                  </a:ext>
                </a:extLst>
              </a:tr>
              <a:tr h="8553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determine the waste services costs?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are waste services?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are the key cost elements of these services?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are the costs registered in the charts of accounts?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623464"/>
                  </a:ext>
                </a:extLst>
              </a:tr>
              <a:tr h="2365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 break / Refreshments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780820"/>
                  </a:ext>
                </a:extLst>
              </a:tr>
              <a:tr h="2819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Chart of accounts: an example of cost registration and planning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75971"/>
                  </a:ext>
                </a:extLst>
              </a:tr>
              <a:tr h="2819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 and answers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978690"/>
                  </a:ext>
                </a:extLst>
              </a:tr>
              <a:tr h="46034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Introducing a waste service fee: the Tbilisi practice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06589"/>
                  </a:ext>
                </a:extLst>
              </a:tr>
              <a:tr h="12823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determine the waste service fee?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Baseline: the chart of accounts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role of the municipal council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Affordability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Exemptions, non-payers, enforcement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Cost saving options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46097"/>
                  </a:ext>
                </a:extLst>
              </a:tr>
              <a:tr h="2819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 and answers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196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98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3F37-1DC7-4D96-A151-20D23133F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04D4F7-86C2-42BC-AC79-077AF438CD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9223292"/>
              </p:ext>
            </p:extLst>
          </p:nvPr>
        </p:nvGraphicFramePr>
        <p:xfrm>
          <a:off x="739302" y="2003899"/>
          <a:ext cx="7124538" cy="3269617"/>
        </p:xfrm>
        <a:graphic>
          <a:graphicData uri="http://schemas.openxmlformats.org/drawingml/2006/table">
            <a:tbl>
              <a:tblPr/>
              <a:tblGrid>
                <a:gridCol w="7124538">
                  <a:extLst>
                    <a:ext uri="{9D8B030D-6E8A-4147-A177-3AD203B41FA5}">
                      <a16:colId xmlns:a16="http://schemas.microsoft.com/office/drawing/2014/main" val="1116886941"/>
                    </a:ext>
                  </a:extLst>
                </a:gridCol>
              </a:tblGrid>
              <a:tr h="45403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Summary of day one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 and answers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156603"/>
                  </a:ext>
                </a:extLst>
              </a:tr>
              <a:tr h="4880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Introducing a waste service fee: Project Municipalities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1183"/>
                  </a:ext>
                </a:extLst>
              </a:tr>
              <a:tr h="6804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Outsourcing waste services and contracting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determine services and costs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 points of attention for tendering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743597"/>
                  </a:ext>
                </a:extLst>
              </a:tr>
              <a:tr h="4880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Sources of external funding / subsidies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702287"/>
                  </a:ext>
                </a:extLst>
              </a:tr>
              <a:tr h="250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 break / Refreshments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8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798360"/>
                  </a:ext>
                </a:extLst>
              </a:tr>
              <a:tr h="6804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Introducing the waste service fee: how to tell it to the public?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information is needed?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present this information?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436986"/>
                  </a:ext>
                </a:extLst>
              </a:tr>
              <a:tr h="22761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Questions and answers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40" marR="66040" marT="889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8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147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06648-D7B9-4E4B-B331-21BC24540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FA325-51E0-4FB2-B905-16BE67152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Question: </a:t>
            </a:r>
          </a:p>
          <a:p>
            <a:pPr lvl="1"/>
            <a:r>
              <a:rPr lang="en-GB" dirty="0"/>
              <a:t>How can we collect the waste services fee, also from people that don’t want to pay or can’t pay?</a:t>
            </a:r>
          </a:p>
          <a:p>
            <a:endParaRPr lang="en-GB" dirty="0"/>
          </a:p>
          <a:p>
            <a:r>
              <a:rPr lang="en-GB" dirty="0"/>
              <a:t>Answer: that is what these 2 days are about</a:t>
            </a:r>
          </a:p>
        </p:txBody>
      </p:sp>
    </p:spTree>
    <p:extLst>
      <p:ext uri="{BB962C8B-B14F-4D97-AF65-F5344CB8AC3E}">
        <p14:creationId xmlns:p14="http://schemas.microsoft.com/office/powerpoint/2010/main" val="383635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86FF7-410F-4255-B233-FFC8AEF43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8ED38-598B-4DB6-BD3B-BA95F145D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 big question, many small questions:</a:t>
            </a:r>
          </a:p>
          <a:p>
            <a:pPr lvl="1"/>
            <a:r>
              <a:rPr lang="en-GB" dirty="0"/>
              <a:t>Why do people need to pay?</a:t>
            </a:r>
          </a:p>
          <a:p>
            <a:pPr lvl="1"/>
            <a:r>
              <a:rPr lang="en-GB" dirty="0"/>
              <a:t>What is a waste service fee?</a:t>
            </a:r>
          </a:p>
          <a:p>
            <a:pPr lvl="1"/>
            <a:r>
              <a:rPr lang="en-GB" dirty="0"/>
              <a:t>How do we determine the fee?</a:t>
            </a:r>
          </a:p>
          <a:p>
            <a:pPr lvl="1"/>
            <a:r>
              <a:rPr lang="en-GB" dirty="0"/>
              <a:t>How do we justify the fee?</a:t>
            </a:r>
          </a:p>
        </p:txBody>
      </p:sp>
    </p:spTree>
    <p:extLst>
      <p:ext uri="{BB962C8B-B14F-4D97-AF65-F5344CB8AC3E}">
        <p14:creationId xmlns:p14="http://schemas.microsoft.com/office/powerpoint/2010/main" val="427933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2D691-2043-4C0B-96D6-3AF14ABAE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41B3F-1712-4AFA-99B0-A08120493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Why do people need to pay?</a:t>
            </a:r>
          </a:p>
          <a:p>
            <a:pPr lvl="1"/>
            <a:r>
              <a:rPr lang="en-GB" dirty="0"/>
              <a:t>Waste collection and disposal costs money</a:t>
            </a:r>
          </a:p>
          <a:p>
            <a:pPr lvl="1"/>
            <a:r>
              <a:rPr lang="en-GB" dirty="0"/>
              <a:t>Paid via a service fee or via general taxes</a:t>
            </a:r>
          </a:p>
          <a:p>
            <a:pPr lvl="1"/>
            <a:r>
              <a:rPr lang="en-GB" dirty="0"/>
              <a:t>Waste service fee:</a:t>
            </a:r>
          </a:p>
          <a:p>
            <a:pPr lvl="2"/>
            <a:r>
              <a:rPr lang="en-GB" dirty="0"/>
              <a:t>Polluter Pays Principle: the costs for polluting (waste generation) are to be paid by the one who causes the pollution</a:t>
            </a:r>
          </a:p>
          <a:p>
            <a:pPr lvl="2"/>
            <a:r>
              <a:rPr lang="en-GB" dirty="0"/>
              <a:t>If the polluter has to pay, this may push the polluter to prevent and reduce</a:t>
            </a:r>
          </a:p>
        </p:txBody>
      </p:sp>
    </p:spTree>
    <p:extLst>
      <p:ext uri="{BB962C8B-B14F-4D97-AF65-F5344CB8AC3E}">
        <p14:creationId xmlns:p14="http://schemas.microsoft.com/office/powerpoint/2010/main" val="75314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D35B7-1A85-4C36-8758-5F3CDDFF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2819E-8093-42AD-AAC9-3D3182BB8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Who should pay?</a:t>
            </a:r>
          </a:p>
          <a:p>
            <a:pPr lvl="1"/>
            <a:r>
              <a:rPr lang="en-GB" dirty="0"/>
              <a:t>Residents, households</a:t>
            </a:r>
          </a:p>
          <a:p>
            <a:pPr lvl="1"/>
            <a:r>
              <a:rPr lang="en-GB" dirty="0"/>
              <a:t>Shops, offices, restaurants, hotels (also Airbnb!), industries, farms etc</a:t>
            </a:r>
          </a:p>
          <a:p>
            <a:pPr lvl="1"/>
            <a:r>
              <a:rPr lang="en-GB" dirty="0"/>
              <a:t>Institutions like schools, hospitals, the municipality</a:t>
            </a:r>
          </a:p>
          <a:p>
            <a:r>
              <a:rPr lang="en-GB" dirty="0"/>
              <a:t>For each group, a different systems can be used: a general fee, contracts with fee per collection/weight</a:t>
            </a:r>
          </a:p>
        </p:txBody>
      </p:sp>
    </p:spTree>
    <p:extLst>
      <p:ext uri="{BB962C8B-B14F-4D97-AF65-F5344CB8AC3E}">
        <p14:creationId xmlns:p14="http://schemas.microsoft.com/office/powerpoint/2010/main" val="224670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D35B7-1A85-4C36-8758-5F3CDDFF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2819E-8093-42AD-AAC9-3D3182BB8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Who can be exempted?</a:t>
            </a:r>
          </a:p>
          <a:p>
            <a:pPr lvl="1"/>
            <a:r>
              <a:rPr lang="en-GB" dirty="0"/>
              <a:t>People below the social minimum</a:t>
            </a:r>
          </a:p>
          <a:p>
            <a:pPr lvl="1"/>
            <a:r>
              <a:rPr lang="en-GB" dirty="0"/>
              <a:t>Anyone the municipal council wants to exempt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/>
              <a:t>Here we need your input</a:t>
            </a:r>
          </a:p>
          <a:p>
            <a:r>
              <a:rPr lang="en-GB" dirty="0"/>
              <a:t>If exempted: who pays for them?</a:t>
            </a:r>
          </a:p>
        </p:txBody>
      </p:sp>
    </p:spTree>
    <p:extLst>
      <p:ext uri="{BB962C8B-B14F-4D97-AF65-F5344CB8AC3E}">
        <p14:creationId xmlns:p14="http://schemas.microsoft.com/office/powerpoint/2010/main" val="71639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A34E3-CB1D-4C21-9895-8A30DFA36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95BEE-5DD1-402D-83DE-DC60972CB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a waste service fee?</a:t>
            </a:r>
          </a:p>
          <a:p>
            <a:r>
              <a:rPr lang="en-GB" dirty="0"/>
              <a:t>It is not a tax………</a:t>
            </a:r>
          </a:p>
          <a:p>
            <a:r>
              <a:rPr lang="en-GB" dirty="0"/>
              <a:t>Meaning: </a:t>
            </a:r>
          </a:p>
          <a:p>
            <a:pPr lvl="1"/>
            <a:r>
              <a:rPr lang="en-GB" dirty="0"/>
              <a:t>the income of the fee must be used to pay the service</a:t>
            </a:r>
          </a:p>
          <a:p>
            <a:pPr lvl="1"/>
            <a:r>
              <a:rPr lang="en-GB" dirty="0"/>
              <a:t>The total income may not be higher than the total costs</a:t>
            </a:r>
          </a:p>
        </p:txBody>
      </p:sp>
    </p:spTree>
    <p:extLst>
      <p:ext uri="{BB962C8B-B14F-4D97-AF65-F5344CB8AC3E}">
        <p14:creationId xmlns:p14="http://schemas.microsoft.com/office/powerpoint/2010/main" val="878207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810</Words>
  <Application>Microsoft Office PowerPoint</Application>
  <PresentationFormat>On-screen Show (4:3)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Wingdings</vt:lpstr>
      <vt:lpstr>Office Theme</vt:lpstr>
      <vt:lpstr>Waste Management Financing</vt:lpstr>
      <vt:lpstr>Agenda</vt:lpstr>
      <vt:lpstr>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Legal requirements on municipal SWM charges</vt:lpstr>
      <vt:lpstr>PowerPoint Presentation</vt:lpstr>
      <vt:lpstr>PowerPoint Presentation</vt:lpstr>
      <vt:lpstr>PowerPoint Presentation</vt:lpstr>
    </vt:vector>
  </TitlesOfParts>
  <Company>PFA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Ulrich Roth</dc:creator>
  <cp:lastModifiedBy>René Boesten</cp:lastModifiedBy>
  <cp:revision>52</cp:revision>
  <dcterms:created xsi:type="dcterms:W3CDTF">2016-02-09T10:21:58Z</dcterms:created>
  <dcterms:modified xsi:type="dcterms:W3CDTF">2019-11-14T12:04:47Z</dcterms:modified>
</cp:coreProperties>
</file>