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media/image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57" r:id="rId4"/>
    <p:sldId id="280" r:id="rId5"/>
    <p:sldId id="282" r:id="rId6"/>
    <p:sldId id="283" r:id="rId7"/>
    <p:sldId id="281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Boesten" initials="RB" lastIdx="2" clrIdx="0">
    <p:extLst>
      <p:ext uri="{19B8F6BF-5375-455C-9EA6-DF929625EA0E}">
        <p15:presenceInfo xmlns:p15="http://schemas.microsoft.com/office/powerpoint/2012/main" userId="Rene Boes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D4BCD-7473-4D5C-8404-FFC6612CC3BB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29C1-9BF9-4CD1-B7D4-B7D161E38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684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3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9A6449-7BBB-466D-A13A-8771A6DDFE6A}"/>
              </a:ext>
            </a:extLst>
          </p:cNvPr>
          <p:cNvSpPr txBox="1"/>
          <p:nvPr userDrawn="1"/>
        </p:nvSpPr>
        <p:spPr>
          <a:xfrm>
            <a:off x="6656832" y="6494849"/>
            <a:ext cx="1682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aseline="0" dirty="0"/>
              <a:t>Slide </a:t>
            </a:r>
            <a:fld id="{69105624-3579-43F7-ADB2-37378199EFA5}" type="slidenum">
              <a:rPr lang="en-GB" sz="1200" baseline="0" smtClean="0"/>
              <a:t>‹#›</a:t>
            </a:fld>
            <a:endParaRPr lang="en-GB" sz="1200" baseline="0" dirty="0"/>
          </a:p>
        </p:txBody>
      </p:sp>
    </p:spTree>
    <p:extLst>
      <p:ext uri="{BB962C8B-B14F-4D97-AF65-F5344CB8AC3E}">
        <p14:creationId xmlns:p14="http://schemas.microsoft.com/office/powerpoint/2010/main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What are waste services?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7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FAF1A-9F96-4F96-936F-1593A605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AC3A8-48CB-4BB0-B45E-46ACC4D49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to determine the fee?</a:t>
            </a:r>
          </a:p>
          <a:p>
            <a:pPr marL="0" indent="0" algn="ctr">
              <a:buNone/>
            </a:pPr>
            <a:r>
              <a:rPr lang="en-GB" dirty="0"/>
              <a:t>Total costs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dirty="0"/>
              <a:t>Total waste generators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How to determine the total costs?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3DF03A-120B-4CA8-A445-0000309D79E9}"/>
              </a:ext>
            </a:extLst>
          </p:cNvPr>
          <p:cNvCxnSpPr/>
          <p:nvPr/>
        </p:nvCxnSpPr>
        <p:spPr>
          <a:xfrm>
            <a:off x="2655651" y="2743200"/>
            <a:ext cx="3891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65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49F4-1FD2-4D14-A92B-7D470CF6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A10F-3ACA-4642-89F9-29F969FB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Total costs for services: </a:t>
            </a:r>
          </a:p>
          <a:p>
            <a:pPr lvl="1"/>
            <a:r>
              <a:rPr lang="en-GB" dirty="0"/>
              <a:t>Collection and transport</a:t>
            </a:r>
          </a:p>
          <a:p>
            <a:pPr lvl="1"/>
            <a:r>
              <a:rPr lang="en-GB" dirty="0"/>
              <a:t>Street cleaning</a:t>
            </a:r>
          </a:p>
          <a:p>
            <a:pPr lvl="1"/>
            <a:r>
              <a:rPr lang="en-GB" dirty="0"/>
              <a:t>Park maintenance</a:t>
            </a:r>
          </a:p>
          <a:p>
            <a:pPr lvl="1"/>
            <a:r>
              <a:rPr lang="en-GB" dirty="0"/>
              <a:t>Treatment and disposal</a:t>
            </a:r>
          </a:p>
          <a:p>
            <a:pPr lvl="1"/>
            <a:r>
              <a:rPr lang="en-GB" dirty="0"/>
              <a:t>Public awareness</a:t>
            </a:r>
          </a:p>
          <a:p>
            <a:pPr lvl="1"/>
            <a:r>
              <a:rPr lang="en-US" dirty="0"/>
              <a:t>Administration costs</a:t>
            </a:r>
          </a:p>
          <a:p>
            <a:pPr lvl="1"/>
            <a:r>
              <a:rPr lang="en-US" dirty="0"/>
              <a:t>Investment and financing costs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92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49F4-1FD2-4D14-A92B-7D470CF6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A10F-3ACA-4642-89F9-29F969FB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Total costs for services: </a:t>
            </a:r>
          </a:p>
          <a:p>
            <a:pPr lvl="1"/>
            <a:r>
              <a:rPr lang="en-GB" dirty="0"/>
              <a:t>Collection and transport:</a:t>
            </a:r>
          </a:p>
          <a:p>
            <a:pPr lvl="2"/>
            <a:r>
              <a:rPr lang="en-GB" dirty="0"/>
              <a:t>Depreciation costs of the trucks and containers</a:t>
            </a:r>
          </a:p>
          <a:p>
            <a:pPr lvl="2"/>
            <a:r>
              <a:rPr lang="en-GB" dirty="0"/>
              <a:t>Fuel for the trucks</a:t>
            </a:r>
          </a:p>
          <a:p>
            <a:pPr lvl="2"/>
            <a:r>
              <a:rPr lang="en-GB" dirty="0"/>
              <a:t>Staff</a:t>
            </a:r>
          </a:p>
          <a:p>
            <a:pPr lvl="2"/>
            <a:r>
              <a:rPr lang="en-GB" dirty="0"/>
              <a:t>Personal Protective Equipment</a:t>
            </a:r>
          </a:p>
          <a:p>
            <a:pPr lvl="2"/>
            <a:r>
              <a:rPr lang="en-GB" dirty="0"/>
              <a:t>Maintenance and service of equipment</a:t>
            </a:r>
          </a:p>
          <a:p>
            <a:pPr lvl="2"/>
            <a:r>
              <a:rPr lang="en-GB" dirty="0"/>
              <a:t>Insurance</a:t>
            </a:r>
          </a:p>
        </p:txBody>
      </p:sp>
    </p:spTree>
    <p:extLst>
      <p:ext uri="{BB962C8B-B14F-4D97-AF65-F5344CB8AC3E}">
        <p14:creationId xmlns:p14="http://schemas.microsoft.com/office/powerpoint/2010/main" val="384843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49F4-1FD2-4D14-A92B-7D470CF6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A10F-3ACA-4642-89F9-29F969FB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Total costs for services: </a:t>
            </a:r>
          </a:p>
          <a:p>
            <a:pPr lvl="1"/>
            <a:r>
              <a:rPr lang="en-GB" dirty="0"/>
              <a:t>Street cleaning:</a:t>
            </a:r>
          </a:p>
          <a:p>
            <a:pPr lvl="2"/>
            <a:r>
              <a:rPr lang="en-GB" dirty="0"/>
              <a:t>Depreciation costs of the equipment</a:t>
            </a:r>
          </a:p>
          <a:p>
            <a:pPr lvl="2"/>
            <a:r>
              <a:rPr lang="en-GB" dirty="0"/>
              <a:t>Fuel for the equipment</a:t>
            </a:r>
          </a:p>
          <a:p>
            <a:pPr lvl="2"/>
            <a:r>
              <a:rPr lang="en-GB" dirty="0"/>
              <a:t>Staff</a:t>
            </a:r>
          </a:p>
          <a:p>
            <a:pPr lvl="2"/>
            <a:r>
              <a:rPr lang="en-GB" dirty="0"/>
              <a:t>Personal Protective Equipment</a:t>
            </a:r>
          </a:p>
          <a:p>
            <a:pPr lvl="2"/>
            <a:r>
              <a:rPr lang="en-GB" dirty="0"/>
              <a:t>Maintenance and service of equipment</a:t>
            </a:r>
          </a:p>
          <a:p>
            <a:pPr lvl="2"/>
            <a:r>
              <a:rPr lang="en-GB" dirty="0"/>
              <a:t>Insurance</a:t>
            </a:r>
          </a:p>
        </p:txBody>
      </p:sp>
      <p:pic>
        <p:nvPicPr>
          <p:cNvPr id="5" name="Picture 4" descr="A picture containing outdoor, road, street, building&#10;&#10;Description automatically generated">
            <a:extLst>
              <a:ext uri="{FF2B5EF4-FFF2-40B4-BE49-F238E27FC236}">
                <a16:creationId xmlns:a16="http://schemas.microsoft.com/office/drawing/2014/main" id="{DB84DF0C-4810-40D5-A4AC-654C597A8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906" y="4318402"/>
            <a:ext cx="2211960" cy="1658970"/>
          </a:xfrm>
          <a:prstGeom prst="rect">
            <a:avLst/>
          </a:prstGeom>
        </p:spPr>
      </p:pic>
      <p:pic>
        <p:nvPicPr>
          <p:cNvPr id="7" name="Picture 6" descr="A close up of a truck&#10;&#10;Description automatically generated">
            <a:extLst>
              <a:ext uri="{FF2B5EF4-FFF2-40B4-BE49-F238E27FC236}">
                <a16:creationId xmlns:a16="http://schemas.microsoft.com/office/drawing/2014/main" id="{0FCB7ACC-0AB4-4F94-8FE3-EDCBAF0A8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409" y="1108703"/>
            <a:ext cx="2470457" cy="1984693"/>
          </a:xfrm>
          <a:prstGeom prst="rect">
            <a:avLst/>
          </a:prstGeom>
        </p:spPr>
      </p:pic>
      <p:pic>
        <p:nvPicPr>
          <p:cNvPr id="9" name="Picture 8" descr="A picture containing small, old, air&#10;&#10;Description automatically generated">
            <a:extLst>
              <a:ext uri="{FF2B5EF4-FFF2-40B4-BE49-F238E27FC236}">
                <a16:creationId xmlns:a16="http://schemas.microsoft.com/office/drawing/2014/main" id="{28A16F10-063A-44E3-AF27-C7BADA3CD7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2" y="3093396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3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671F-41EA-4E77-9456-911397729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F940-CD47-4070-A6AA-163F703D1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Total costs for services</a:t>
            </a:r>
          </a:p>
          <a:p>
            <a:pPr lvl="1"/>
            <a:r>
              <a:rPr lang="en-GB" dirty="0"/>
              <a:t>Park maintenance:</a:t>
            </a:r>
          </a:p>
          <a:p>
            <a:pPr lvl="2"/>
            <a:r>
              <a:rPr lang="en-GB" dirty="0"/>
              <a:t>Depreciation costs of the equipment</a:t>
            </a:r>
          </a:p>
          <a:p>
            <a:pPr lvl="2"/>
            <a:r>
              <a:rPr lang="en-GB" dirty="0"/>
              <a:t>Fuel for the equipment</a:t>
            </a:r>
          </a:p>
          <a:p>
            <a:pPr lvl="2"/>
            <a:r>
              <a:rPr lang="en-GB" dirty="0"/>
              <a:t>Staff</a:t>
            </a:r>
          </a:p>
          <a:p>
            <a:pPr lvl="2"/>
            <a:r>
              <a:rPr lang="en-GB" dirty="0"/>
              <a:t>Personal Protective Equipment</a:t>
            </a:r>
          </a:p>
          <a:p>
            <a:pPr lvl="2"/>
            <a:r>
              <a:rPr lang="en-GB" dirty="0"/>
              <a:t>Maintenance and service of equipment</a:t>
            </a:r>
          </a:p>
          <a:p>
            <a:pPr lvl="2"/>
            <a:r>
              <a:rPr lang="en-GB" dirty="0"/>
              <a:t>Insurance</a:t>
            </a:r>
          </a:p>
          <a:p>
            <a:endParaRPr lang="en-GB" dirty="0"/>
          </a:p>
        </p:txBody>
      </p:sp>
      <p:pic>
        <p:nvPicPr>
          <p:cNvPr id="5" name="Picture 4" descr="A boat sitting on top of a grass covered field&#10;&#10;Description automatically generated">
            <a:extLst>
              <a:ext uri="{FF2B5EF4-FFF2-40B4-BE49-F238E27FC236}">
                <a16:creationId xmlns:a16="http://schemas.microsoft.com/office/drawing/2014/main" id="{FA7A2C6B-BF9E-4191-B143-FF487FB70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915" y="3978275"/>
            <a:ext cx="2466975" cy="1847850"/>
          </a:xfrm>
          <a:prstGeom prst="rect">
            <a:avLst/>
          </a:prstGeom>
        </p:spPr>
      </p:pic>
      <p:pic>
        <p:nvPicPr>
          <p:cNvPr id="7" name="Picture 6" descr="A close up of a green field&#10;&#10;Description automatically generated">
            <a:extLst>
              <a:ext uri="{FF2B5EF4-FFF2-40B4-BE49-F238E27FC236}">
                <a16:creationId xmlns:a16="http://schemas.microsoft.com/office/drawing/2014/main" id="{9A9722CB-B2D3-4261-84B7-11F18EDA3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915" y="16002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6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49F4-1FD2-4D14-A92B-7D470CF6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A10F-3ACA-4642-89F9-29F969FB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Total costs for services: </a:t>
            </a:r>
          </a:p>
          <a:p>
            <a:pPr lvl="1"/>
            <a:r>
              <a:rPr lang="en-GB" dirty="0"/>
              <a:t>Treatment and disposal:</a:t>
            </a:r>
          </a:p>
          <a:p>
            <a:pPr lvl="2"/>
            <a:r>
              <a:rPr lang="en-GB" dirty="0"/>
              <a:t>Depreciation costs of investment</a:t>
            </a:r>
          </a:p>
          <a:p>
            <a:pPr lvl="2"/>
            <a:r>
              <a:rPr lang="en-GB" dirty="0"/>
              <a:t>Fuel for equipment</a:t>
            </a:r>
          </a:p>
          <a:p>
            <a:pPr lvl="2"/>
            <a:r>
              <a:rPr lang="en-GB" dirty="0"/>
              <a:t>Utilities</a:t>
            </a:r>
          </a:p>
          <a:p>
            <a:pPr lvl="2"/>
            <a:r>
              <a:rPr lang="en-GB" dirty="0"/>
              <a:t>Environmental protection measures</a:t>
            </a:r>
          </a:p>
          <a:p>
            <a:pPr lvl="2"/>
            <a:r>
              <a:rPr lang="en-GB" dirty="0"/>
              <a:t>Permits, reporting and control</a:t>
            </a:r>
          </a:p>
          <a:p>
            <a:pPr lvl="2"/>
            <a:r>
              <a:rPr lang="en-GB" dirty="0"/>
              <a:t>Staff</a:t>
            </a:r>
          </a:p>
          <a:p>
            <a:pPr lvl="2"/>
            <a:r>
              <a:rPr lang="en-GB" dirty="0"/>
              <a:t>Maintenance and service of equipment</a:t>
            </a:r>
          </a:p>
          <a:p>
            <a:pPr lvl="2"/>
            <a:r>
              <a:rPr lang="en-GB" dirty="0"/>
              <a:t>Insurance</a:t>
            </a:r>
          </a:p>
          <a:p>
            <a:pPr lvl="2"/>
            <a:r>
              <a:rPr lang="en-GB" dirty="0"/>
              <a:t>Closure and aftercare of disposal site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9299F669-65DC-45C3-9DCE-835BFD1C5B50}"/>
              </a:ext>
            </a:extLst>
          </p:cNvPr>
          <p:cNvSpPr/>
          <p:nvPr/>
        </p:nvSpPr>
        <p:spPr>
          <a:xfrm>
            <a:off x="6400800" y="2636196"/>
            <a:ext cx="826851" cy="349223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BC071C-096B-4E90-844A-8CC44C729653}"/>
              </a:ext>
            </a:extLst>
          </p:cNvPr>
          <p:cNvSpPr txBox="1"/>
          <p:nvPr/>
        </p:nvSpPr>
        <p:spPr>
          <a:xfrm>
            <a:off x="7431932" y="4192621"/>
            <a:ext cx="151751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Gate fee</a:t>
            </a:r>
          </a:p>
        </p:txBody>
      </p:sp>
    </p:spTree>
    <p:extLst>
      <p:ext uri="{BB962C8B-B14F-4D97-AF65-F5344CB8AC3E}">
        <p14:creationId xmlns:p14="http://schemas.microsoft.com/office/powerpoint/2010/main" val="86170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49F4-1FD2-4D14-A92B-7D470CF6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A10F-3ACA-4642-89F9-29F969FB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Total costs for services:</a:t>
            </a:r>
          </a:p>
          <a:p>
            <a:pPr lvl="1"/>
            <a:r>
              <a:rPr lang="en-GB" dirty="0"/>
              <a:t>Public information and awareness</a:t>
            </a:r>
          </a:p>
          <a:p>
            <a:pPr lvl="2"/>
            <a:r>
              <a:rPr lang="en-GB" dirty="0"/>
              <a:t>Design and printing costs for information leaflets, door to door (waste collection calendar)</a:t>
            </a:r>
          </a:p>
          <a:p>
            <a:pPr lvl="2"/>
            <a:r>
              <a:rPr lang="en-GB" dirty="0"/>
              <a:t>Design and printing costs information banners on trucks</a:t>
            </a:r>
          </a:p>
          <a:p>
            <a:pPr lvl="2"/>
            <a:r>
              <a:rPr lang="en-GB" dirty="0"/>
              <a:t>staff</a:t>
            </a:r>
          </a:p>
          <a:p>
            <a:pPr lvl="1"/>
            <a:endParaRPr lang="en-GB" dirty="0"/>
          </a:p>
        </p:txBody>
      </p:sp>
      <p:pic>
        <p:nvPicPr>
          <p:cNvPr id="7" name="Picture 6" descr="A truck is parked on the side of a road&#10;&#10;Description automatically generated">
            <a:extLst>
              <a:ext uri="{FF2B5EF4-FFF2-40B4-BE49-F238E27FC236}">
                <a16:creationId xmlns:a16="http://schemas.microsoft.com/office/drawing/2014/main" id="{E08FA6D6-751E-4DC9-A6A1-31EB0D12F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42" y="4467963"/>
            <a:ext cx="3158247" cy="1776514"/>
          </a:xfrm>
          <a:prstGeom prst="rect">
            <a:avLst/>
          </a:prstGeom>
        </p:spPr>
      </p:pic>
      <p:pic>
        <p:nvPicPr>
          <p:cNvPr id="9" name="Picture 8" descr="A box truck that is parked on the side of a road&#10;&#10;Description automatically generated">
            <a:extLst>
              <a:ext uri="{FF2B5EF4-FFF2-40B4-BE49-F238E27FC236}">
                <a16:creationId xmlns:a16="http://schemas.microsoft.com/office/drawing/2014/main" id="{449B9463-78A1-4157-8801-6680297A0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5370" y="4467963"/>
            <a:ext cx="2280670" cy="1646312"/>
          </a:xfrm>
          <a:prstGeom prst="rect">
            <a:avLst/>
          </a:prstGeom>
        </p:spPr>
      </p:pic>
      <p:pic>
        <p:nvPicPr>
          <p:cNvPr id="11" name="Picture 10" descr="A large green truck driving down a street&#10;&#10;Description automatically generated">
            <a:extLst>
              <a:ext uri="{FF2B5EF4-FFF2-40B4-BE49-F238E27FC236}">
                <a16:creationId xmlns:a16="http://schemas.microsoft.com/office/drawing/2014/main" id="{4A31B11B-7BEA-4A2B-B209-4110C57E2E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6429" y="4467963"/>
            <a:ext cx="2603834" cy="128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68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49F4-1FD2-4D14-A92B-7D470CF6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A10F-3ACA-4642-89F9-29F969FB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Total costs for services: </a:t>
            </a:r>
          </a:p>
          <a:p>
            <a:pPr lvl="1"/>
            <a:r>
              <a:rPr lang="en-US" dirty="0"/>
              <a:t>Administration costs</a:t>
            </a:r>
          </a:p>
          <a:p>
            <a:pPr lvl="2"/>
            <a:r>
              <a:rPr lang="en-US" dirty="0"/>
              <a:t>Management</a:t>
            </a:r>
          </a:p>
          <a:p>
            <a:pPr lvl="2"/>
            <a:r>
              <a:rPr lang="en-US" dirty="0"/>
              <a:t>Data collection and registration</a:t>
            </a:r>
          </a:p>
          <a:p>
            <a:pPr lvl="2"/>
            <a:r>
              <a:rPr lang="en-US" dirty="0"/>
              <a:t>Training</a:t>
            </a:r>
          </a:p>
          <a:p>
            <a:pPr lvl="2"/>
            <a:r>
              <a:rPr lang="en-US" dirty="0"/>
              <a:t>Financial administration (gate fee)</a:t>
            </a:r>
          </a:p>
          <a:p>
            <a:pPr lvl="2"/>
            <a:r>
              <a:rPr lang="en-US" dirty="0"/>
              <a:t>Billing and collection</a:t>
            </a:r>
          </a:p>
          <a:p>
            <a:pPr lvl="1"/>
            <a:r>
              <a:rPr lang="en-US" dirty="0"/>
              <a:t>Investment and financing costs</a:t>
            </a:r>
          </a:p>
          <a:p>
            <a:pPr lvl="2"/>
            <a:r>
              <a:rPr lang="en-US" dirty="0"/>
              <a:t>Interest on loans</a:t>
            </a:r>
          </a:p>
          <a:p>
            <a:pPr lvl="2"/>
            <a:r>
              <a:rPr lang="en-US" dirty="0"/>
              <a:t>……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207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233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What are waste services?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René Boesten</cp:lastModifiedBy>
  <cp:revision>48</cp:revision>
  <dcterms:created xsi:type="dcterms:W3CDTF">2016-02-09T10:21:58Z</dcterms:created>
  <dcterms:modified xsi:type="dcterms:W3CDTF">2019-11-15T09:52:01Z</dcterms:modified>
</cp:coreProperties>
</file>