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79" r:id="rId3"/>
    <p:sldId id="257" r:id="rId4"/>
    <p:sldId id="280" r:id="rId5"/>
    <p:sldId id="283" r:id="rId6"/>
    <p:sldId id="284" r:id="rId7"/>
    <p:sldId id="282" r:id="rId8"/>
    <p:sldId id="287" r:id="rId9"/>
    <p:sldId id="281" r:id="rId10"/>
    <p:sldId id="285" r:id="rId11"/>
    <p:sldId id="286" r:id="rId12"/>
    <p:sldId id="28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ne Boesten" initials="RB" lastIdx="2" clrIdx="0">
    <p:extLst>
      <p:ext uri="{19B8F6BF-5375-455C-9EA6-DF929625EA0E}">
        <p15:presenceInfo xmlns:p15="http://schemas.microsoft.com/office/powerpoint/2012/main" xmlns="" userId="Rene Boest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D4BCD-7473-4D5C-8404-FFC6612CC3BB}" type="datetimeFigureOut">
              <a:rPr lang="en-GB" smtClean="0"/>
              <a:pPr/>
              <a:t>15/11/2019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2F29C1-9BF9-4CD1-B7D4-B7D161E389E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86684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8584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4062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372312" y="643572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6061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372312" y="643572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6914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372312" y="643572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7019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6664"/>
            <a:ext cx="3008313" cy="77843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56664"/>
            <a:ext cx="5111750" cy="564299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6455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372312" y="643572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28510"/>
            <a:ext cx="2133600" cy="365125"/>
          </a:xfrm>
          <a:prstGeom prst="rect">
            <a:avLst/>
          </a:prstGeom>
        </p:spPr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793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372312" y="643572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1083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35016"/>
            <a:ext cx="8229600" cy="7826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56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19A6449-7BBB-466D-A13A-8771A6DDFE6A}"/>
              </a:ext>
            </a:extLst>
          </p:cNvPr>
          <p:cNvSpPr txBox="1"/>
          <p:nvPr userDrawn="1"/>
        </p:nvSpPr>
        <p:spPr>
          <a:xfrm>
            <a:off x="6656832" y="6494849"/>
            <a:ext cx="1682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aseline="0" dirty="0"/>
              <a:t>Slide </a:t>
            </a:r>
            <a:fld id="{69105624-3579-43F7-ADB2-37378199EFA5}" type="slidenum">
              <a:rPr lang="en-GB" sz="1200" baseline="0" smtClean="0"/>
              <a:pPr/>
              <a:t>‹#›</a:t>
            </a:fld>
            <a:endParaRPr lang="en-GB" sz="1200" baseline="0" dirty="0"/>
          </a:p>
        </p:txBody>
      </p:sp>
    </p:spTree>
    <p:extLst>
      <p:ext uri="{BB962C8B-B14F-4D97-AF65-F5344CB8AC3E}">
        <p14:creationId xmlns:p14="http://schemas.microsoft.com/office/powerpoint/2010/main" xmlns="" val="3625246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6" r:id="rId6"/>
    <p:sldLayoutId id="2147483657" r:id="rId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Defining the waste service fee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/>
              <a:t>René Boesten</a:t>
            </a:r>
          </a:p>
        </p:txBody>
      </p:sp>
    </p:spTree>
    <p:extLst>
      <p:ext uri="{BB962C8B-B14F-4D97-AF65-F5344CB8AC3E}">
        <p14:creationId xmlns:p14="http://schemas.microsoft.com/office/powerpoint/2010/main" xmlns="" val="414874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C54182-9758-4643-B966-8321F1DC5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A7AB2B-E8A1-421D-80DA-E6A8D02BD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Non-household </a:t>
            </a:r>
            <a:r>
              <a:rPr lang="en-GB" dirty="0"/>
              <a:t>generators:</a:t>
            </a:r>
          </a:p>
          <a:p>
            <a:pPr lvl="1"/>
            <a:r>
              <a:rPr lang="en-GB" dirty="0"/>
              <a:t>Be pragmatic: push for service contract with price per collection</a:t>
            </a:r>
          </a:p>
          <a:p>
            <a:pPr lvl="1"/>
            <a:r>
              <a:rPr lang="en-GB" dirty="0"/>
              <a:t>If not possible: use an indicator</a:t>
            </a:r>
          </a:p>
          <a:p>
            <a:pPr lvl="1"/>
            <a:r>
              <a:rPr lang="en-GB" dirty="0"/>
              <a:t>don’t try to achieve perfection, that makes the system too expensive</a:t>
            </a:r>
          </a:p>
        </p:txBody>
      </p:sp>
    </p:spTree>
    <p:extLst>
      <p:ext uri="{BB962C8B-B14F-4D97-AF65-F5344CB8AC3E}">
        <p14:creationId xmlns:p14="http://schemas.microsoft.com/office/powerpoint/2010/main" xmlns="" val="2574645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D54044-F9FC-45DC-8EB9-8ED1DB4B2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43A86E-5201-4480-9B33-8997610B3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Back to: a fixed amount per person</a:t>
            </a:r>
          </a:p>
          <a:p>
            <a:pPr lvl="1"/>
            <a:r>
              <a:rPr lang="en-GB" dirty="0"/>
              <a:t>Ideal: 		     		Total costs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GB" sz="2800" dirty="0"/>
              <a:t>Total waste generators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Pragmatic:		Total costs – income from others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GB" sz="2800" dirty="0"/>
              <a:t>				Total population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DEE4DC9A-A00C-4FDA-94F6-304263BD194D}"/>
              </a:ext>
            </a:extLst>
          </p:cNvPr>
          <p:cNvCxnSpPr/>
          <p:nvPr/>
        </p:nvCxnSpPr>
        <p:spPr>
          <a:xfrm>
            <a:off x="2626468" y="2636196"/>
            <a:ext cx="3891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C098DE21-F872-4E44-8FFE-688053162B0E}"/>
              </a:ext>
            </a:extLst>
          </p:cNvPr>
          <p:cNvCxnSpPr>
            <a:cxnSpLocks/>
          </p:cNvCxnSpPr>
          <p:nvPr/>
        </p:nvCxnSpPr>
        <p:spPr>
          <a:xfrm>
            <a:off x="3229583" y="4079134"/>
            <a:ext cx="50778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58839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0E4C45-66D4-4467-A0DD-B97BA72B3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9FF4D02-DA95-4F2F-959D-1727B4805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Many assumptions have to be made</a:t>
            </a:r>
          </a:p>
          <a:p>
            <a:r>
              <a:rPr lang="en-GB" dirty="0"/>
              <a:t>The more precise and accurate, the more costly</a:t>
            </a:r>
          </a:p>
        </p:txBody>
      </p:sp>
    </p:spTree>
    <p:extLst>
      <p:ext uri="{BB962C8B-B14F-4D97-AF65-F5344CB8AC3E}">
        <p14:creationId xmlns:p14="http://schemas.microsoft.com/office/powerpoint/2010/main" xmlns="" val="1127571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9FAF1A-9F96-4F96-936F-1593A605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EEAC3A8-48CB-4BB0-B45E-46ACC4D49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to determine the fee?</a:t>
            </a:r>
          </a:p>
          <a:p>
            <a:pPr marL="0" indent="0" algn="ctr">
              <a:buNone/>
            </a:pPr>
            <a:r>
              <a:rPr lang="en-GB" dirty="0"/>
              <a:t>Total costs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GB" dirty="0"/>
              <a:t>Total waste generators</a:t>
            </a:r>
          </a:p>
          <a:p>
            <a:pPr marL="0" indent="0" algn="ctr">
              <a:spcBef>
                <a:spcPts val="0"/>
              </a:spcBef>
              <a:buNone/>
            </a:pPr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C13DF03A-120B-4CA8-A445-0000309D79E9}"/>
              </a:ext>
            </a:extLst>
          </p:cNvPr>
          <p:cNvCxnSpPr/>
          <p:nvPr/>
        </p:nvCxnSpPr>
        <p:spPr>
          <a:xfrm>
            <a:off x="2655651" y="2743200"/>
            <a:ext cx="3891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89653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E449F4-1FD2-4D14-A92B-7D470CF61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A1A10F-3ACA-4642-89F9-29F969FBE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How many generators has:</a:t>
            </a:r>
          </a:p>
          <a:p>
            <a:pPr lvl="1"/>
            <a:r>
              <a:rPr lang="en-GB" dirty="0"/>
              <a:t>A household</a:t>
            </a:r>
          </a:p>
          <a:p>
            <a:pPr lvl="1"/>
            <a:r>
              <a:rPr lang="en-GB" dirty="0"/>
              <a:t>An </a:t>
            </a:r>
            <a:r>
              <a:rPr lang="en-GB" dirty="0" smtClean="0"/>
              <a:t>office</a:t>
            </a:r>
            <a:endParaRPr lang="en-GB" dirty="0"/>
          </a:p>
          <a:p>
            <a:pPr lvl="1"/>
            <a:r>
              <a:rPr lang="en-GB" dirty="0"/>
              <a:t>A </a:t>
            </a:r>
            <a:r>
              <a:rPr lang="en-GB" dirty="0" smtClean="0"/>
              <a:t>hotel, </a:t>
            </a:r>
            <a:r>
              <a:rPr lang="en-GB" dirty="0"/>
              <a:t>a restaurant or a </a:t>
            </a:r>
            <a:r>
              <a:rPr lang="en-GB" dirty="0" smtClean="0"/>
              <a:t>café</a:t>
            </a:r>
            <a:endParaRPr lang="en-GB" dirty="0"/>
          </a:p>
          <a:p>
            <a:pPr lvl="1"/>
            <a:r>
              <a:rPr lang="en-GB" dirty="0"/>
              <a:t>An </a:t>
            </a:r>
            <a:r>
              <a:rPr lang="en-GB" dirty="0" smtClean="0"/>
              <a:t>institution </a:t>
            </a:r>
            <a:r>
              <a:rPr lang="en-GB" dirty="0"/>
              <a:t>like a hospital or like the municipality</a:t>
            </a:r>
          </a:p>
          <a:p>
            <a:r>
              <a:rPr lang="en-GB" dirty="0"/>
              <a:t>For each group, different methods can be applied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335921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D54044-F9FC-45DC-8EB9-8ED1DB4B2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43A86E-5201-4480-9B33-8997610B3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How many generators has a household?</a:t>
            </a:r>
          </a:p>
          <a:p>
            <a:pPr lvl="1"/>
            <a:r>
              <a:rPr lang="en-GB" dirty="0"/>
              <a:t>Ideally, a household pays per kilo of waste offered for collection</a:t>
            </a:r>
          </a:p>
          <a:p>
            <a:pPr lvl="1"/>
            <a:r>
              <a:rPr lang="en-GB" dirty="0"/>
              <a:t>Less ideally, a household pays for each time they offer waste</a:t>
            </a:r>
          </a:p>
          <a:p>
            <a:pPr lvl="2"/>
            <a:r>
              <a:rPr lang="en-GB" dirty="0"/>
              <a:t>If shared containers are used, the containers are locked and an individual </a:t>
            </a:r>
            <a:r>
              <a:rPr lang="en-GB" dirty="0" err="1"/>
              <a:t>keycard</a:t>
            </a:r>
            <a:r>
              <a:rPr lang="en-GB" dirty="0"/>
              <a:t> has to be used to unlock the container</a:t>
            </a:r>
          </a:p>
          <a:p>
            <a:pPr lvl="2"/>
            <a:r>
              <a:rPr lang="en-GB" dirty="0"/>
              <a:t>If individual containers are used, each container has an identifier (like a barcode) and each truck a weighing device</a:t>
            </a:r>
          </a:p>
        </p:txBody>
      </p:sp>
    </p:spTree>
    <p:extLst>
      <p:ext uri="{BB962C8B-B14F-4D97-AF65-F5344CB8AC3E}">
        <p14:creationId xmlns:p14="http://schemas.microsoft.com/office/powerpoint/2010/main" xmlns="" val="1878939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D54044-F9FC-45DC-8EB9-8ED1DB4B2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43A86E-5201-4480-9B33-8997610B3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How many generators has a household?</a:t>
            </a:r>
          </a:p>
          <a:p>
            <a:pPr lvl="1"/>
            <a:r>
              <a:rPr lang="en-GB" dirty="0"/>
              <a:t>Realistic, a household pays per person a fixed amount</a:t>
            </a:r>
          </a:p>
          <a:p>
            <a:pPr lvl="1"/>
            <a:r>
              <a:rPr lang="en-GB" dirty="0"/>
              <a:t>How many persons has a household?</a:t>
            </a:r>
          </a:p>
          <a:p>
            <a:pPr lvl="2"/>
            <a:r>
              <a:rPr lang="en-GB" dirty="0"/>
              <a:t>Based on the number of people registered at one address</a:t>
            </a:r>
          </a:p>
          <a:p>
            <a:pPr lvl="2"/>
            <a:r>
              <a:rPr lang="en-GB" dirty="0"/>
              <a:t>Always 3 persons, unless the household can proof it is only 1 or 2 (via the registration)</a:t>
            </a:r>
          </a:p>
        </p:txBody>
      </p:sp>
    </p:spTree>
    <p:extLst>
      <p:ext uri="{BB962C8B-B14F-4D97-AF65-F5344CB8AC3E}">
        <p14:creationId xmlns:p14="http://schemas.microsoft.com/office/powerpoint/2010/main" xmlns="" val="1055965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D54044-F9FC-45DC-8EB9-8ED1DB4B2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43A86E-5201-4480-9B33-8997610B3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 fixed amount per person?</a:t>
            </a:r>
          </a:p>
          <a:p>
            <a:pPr lvl="1"/>
            <a:r>
              <a:rPr lang="en-GB" dirty="0"/>
              <a:t>Ideally: 		     Total costs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GB" sz="2800" dirty="0"/>
              <a:t>Total waste generators</a:t>
            </a:r>
          </a:p>
          <a:p>
            <a:pPr lvl="1"/>
            <a:r>
              <a:rPr lang="en-GB" dirty="0"/>
              <a:t>Total waste generators = total N</a:t>
            </a:r>
            <a:r>
              <a:rPr lang="en-GB" u="sng" baseline="30000" dirty="0"/>
              <a:t>o</a:t>
            </a:r>
            <a:r>
              <a:rPr lang="en-GB" dirty="0"/>
              <a:t> of people + total N</a:t>
            </a:r>
            <a:r>
              <a:rPr lang="en-GB" u="sng" baseline="30000" dirty="0"/>
              <a:t>o</a:t>
            </a:r>
            <a:r>
              <a:rPr lang="en-GB" dirty="0"/>
              <a:t> of generators from other sources</a:t>
            </a:r>
          </a:p>
          <a:p>
            <a:pPr lvl="1"/>
            <a:r>
              <a:rPr lang="en-GB" dirty="0"/>
              <a:t>other sources: hotels, institutions etc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DEE4DC9A-A00C-4FDA-94F6-304263BD194D}"/>
              </a:ext>
            </a:extLst>
          </p:cNvPr>
          <p:cNvCxnSpPr/>
          <p:nvPr/>
        </p:nvCxnSpPr>
        <p:spPr>
          <a:xfrm>
            <a:off x="2626468" y="2636196"/>
            <a:ext cx="3891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96992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D54044-F9FC-45DC-8EB9-8ED1DB4B2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43A86E-5201-4480-9B33-8997610B3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many generators has a hotel?</a:t>
            </a:r>
          </a:p>
          <a:p>
            <a:pPr lvl="1"/>
            <a:r>
              <a:rPr lang="en-GB" dirty="0"/>
              <a:t>Small hotel uses street collection service: </a:t>
            </a:r>
            <a:br>
              <a:rPr lang="en-GB" dirty="0"/>
            </a:br>
            <a:r>
              <a:rPr lang="en-GB" dirty="0"/>
              <a:t>N</a:t>
            </a:r>
            <a:r>
              <a:rPr lang="en-GB" u="sng" baseline="30000" dirty="0"/>
              <a:t>o</a:t>
            </a:r>
            <a:r>
              <a:rPr lang="en-GB" baseline="30000" dirty="0"/>
              <a:t> </a:t>
            </a:r>
            <a:r>
              <a:rPr lang="en-GB" dirty="0"/>
              <a:t>of beds * estimated occupancy rate</a:t>
            </a:r>
          </a:p>
          <a:p>
            <a:pPr lvl="1"/>
            <a:r>
              <a:rPr lang="en-GB" dirty="0"/>
              <a:t>Big hotel: no fee but service contract, own containers and pays fixed amount per collection</a:t>
            </a:r>
          </a:p>
          <a:p>
            <a:pPr lvl="1"/>
            <a:r>
              <a:rPr lang="en-GB" dirty="0"/>
              <a:t>What is small, what is big??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892707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F2F8D5-6F65-479A-AAF8-92F9A3ACC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C4AC666-6CB6-45F4-8A0A-CB800384A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Service contract:</a:t>
            </a:r>
          </a:p>
          <a:p>
            <a:pPr lvl="1"/>
            <a:r>
              <a:rPr lang="en-GB" dirty="0"/>
              <a:t>Specifies the frequency of collection</a:t>
            </a:r>
          </a:p>
          <a:p>
            <a:pPr lvl="1"/>
            <a:r>
              <a:rPr lang="en-GB" dirty="0"/>
              <a:t>Specifies the waste that is allowed to be offered</a:t>
            </a:r>
          </a:p>
          <a:p>
            <a:pPr lvl="1"/>
            <a:r>
              <a:rPr lang="en-GB" dirty="0"/>
              <a:t>Specifies who owns the containers</a:t>
            </a:r>
          </a:p>
          <a:p>
            <a:pPr lvl="1"/>
            <a:r>
              <a:rPr lang="en-GB" dirty="0"/>
              <a:t>Specifies obligatory care of container</a:t>
            </a:r>
          </a:p>
          <a:p>
            <a:pPr lvl="1"/>
            <a:r>
              <a:rPr lang="en-GB" dirty="0"/>
              <a:t>Specifies price per pick up:</a:t>
            </a:r>
          </a:p>
          <a:p>
            <a:pPr lvl="2"/>
            <a:r>
              <a:rPr lang="en-GB" dirty="0"/>
              <a:t>Estimate volume per pickup * 0.35 = waste in ton</a:t>
            </a:r>
          </a:p>
          <a:p>
            <a:pPr lvl="2"/>
            <a:r>
              <a:rPr lang="en-GB" dirty="0"/>
              <a:t>Estimate </a:t>
            </a:r>
            <a:r>
              <a:rPr lang="en-GB" dirty="0" smtClean="0"/>
              <a:t>transport</a:t>
            </a:r>
            <a:r>
              <a:rPr lang="tr-TR" dirty="0" smtClean="0"/>
              <a:t> </a:t>
            </a:r>
            <a:r>
              <a:rPr lang="en-GB" dirty="0" smtClean="0"/>
              <a:t>costs </a:t>
            </a:r>
            <a:r>
              <a:rPr lang="en-GB" dirty="0"/>
              <a:t>to landfill</a:t>
            </a:r>
          </a:p>
          <a:p>
            <a:pPr lvl="2"/>
            <a:r>
              <a:rPr lang="en-GB" dirty="0"/>
              <a:t>Gate fee (per ton)</a:t>
            </a:r>
          </a:p>
        </p:txBody>
      </p:sp>
    </p:spTree>
    <p:extLst>
      <p:ext uri="{BB962C8B-B14F-4D97-AF65-F5344CB8AC3E}">
        <p14:creationId xmlns:p14="http://schemas.microsoft.com/office/powerpoint/2010/main" xmlns="" val="557836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D54044-F9FC-45DC-8EB9-8ED1DB4B2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43A86E-5201-4480-9B33-8997610B3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many generators has a shop, an office, a market or the municipality?</a:t>
            </a:r>
          </a:p>
          <a:p>
            <a:pPr lvl="1"/>
            <a:r>
              <a:rPr lang="en-GB" dirty="0"/>
              <a:t>Small shops, small office use street collection and fee is as for 1 (or 2, or 3) person</a:t>
            </a:r>
          </a:p>
          <a:p>
            <a:pPr lvl="1"/>
            <a:r>
              <a:rPr lang="en-GB" dirty="0"/>
              <a:t>Large shops, large </a:t>
            </a:r>
            <a:r>
              <a:rPr lang="en-GB" dirty="0" smtClean="0"/>
              <a:t>office</a:t>
            </a:r>
            <a:r>
              <a:rPr lang="tr-TR" dirty="0" smtClean="0"/>
              <a:t>s</a:t>
            </a:r>
            <a:r>
              <a:rPr lang="en-GB" dirty="0" smtClean="0"/>
              <a:t> </a:t>
            </a:r>
            <a:r>
              <a:rPr lang="en-GB" dirty="0"/>
              <a:t>must have service contract for collection</a:t>
            </a:r>
          </a:p>
          <a:p>
            <a:pPr lvl="1"/>
            <a:r>
              <a:rPr lang="en-GB" dirty="0"/>
              <a:t>Municipality is like </a:t>
            </a:r>
            <a:r>
              <a:rPr lang="tr-TR" dirty="0" smtClean="0"/>
              <a:t>a </a:t>
            </a:r>
            <a:r>
              <a:rPr lang="en-GB" dirty="0" smtClean="0"/>
              <a:t>large </a:t>
            </a:r>
            <a:r>
              <a:rPr lang="en-GB" dirty="0"/>
              <a:t>office</a:t>
            </a:r>
          </a:p>
          <a:p>
            <a:pPr lvl="1"/>
            <a:r>
              <a:rPr lang="en-GB" dirty="0"/>
              <a:t>Hospital is like </a:t>
            </a:r>
            <a:r>
              <a:rPr lang="tr-TR" dirty="0" smtClean="0"/>
              <a:t>a </a:t>
            </a:r>
            <a:r>
              <a:rPr lang="en-GB" dirty="0" smtClean="0"/>
              <a:t>large </a:t>
            </a:r>
            <a:r>
              <a:rPr lang="en-GB" dirty="0"/>
              <a:t>office</a:t>
            </a:r>
          </a:p>
        </p:txBody>
      </p:sp>
    </p:spTree>
    <p:extLst>
      <p:ext uri="{BB962C8B-B14F-4D97-AF65-F5344CB8AC3E}">
        <p14:creationId xmlns:p14="http://schemas.microsoft.com/office/powerpoint/2010/main" xmlns="" val="2919259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378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Defining the waste service fee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PFA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Ulrich Roth</dc:creator>
  <cp:lastModifiedBy>user</cp:lastModifiedBy>
  <cp:revision>50</cp:revision>
  <dcterms:created xsi:type="dcterms:W3CDTF">2016-02-09T10:21:58Z</dcterms:created>
  <dcterms:modified xsi:type="dcterms:W3CDTF">2019-11-15T11:24:17Z</dcterms:modified>
</cp:coreProperties>
</file>