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0837"/>
            <a:ext cx="7772400" cy="2729132"/>
          </a:xfrm>
        </p:spPr>
        <p:txBody>
          <a:bodyPr>
            <a:normAutofit/>
          </a:bodyPr>
          <a:lstStyle/>
          <a:p>
            <a:r>
              <a:rPr lang="en-US" dirty="0"/>
              <a:t>Introducing a Waste Service Fee: Sac</a:t>
            </a:r>
            <a:r>
              <a:rPr lang="tr-TR" dirty="0"/>
              <a:t>h</a:t>
            </a:r>
            <a:r>
              <a:rPr lang="en-US" dirty="0" err="1"/>
              <a:t>khere</a:t>
            </a:r>
            <a:r>
              <a:rPr lang="en-US" dirty="0"/>
              <a:t>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8782"/>
            <a:ext cx="6400800" cy="1320018"/>
          </a:xfrm>
        </p:spPr>
        <p:txBody>
          <a:bodyPr/>
          <a:lstStyle/>
          <a:p>
            <a:r>
              <a:rPr lang="tr-TR" b="1" dirty="0"/>
              <a:t>Dr. Hakan Mat</a:t>
            </a:r>
          </a:p>
          <a:p>
            <a:r>
              <a:rPr lang="en-US" b="1" dirty="0"/>
              <a:t>1</a:t>
            </a:r>
            <a:r>
              <a:rPr lang="tr-TR" b="1" dirty="0"/>
              <a:t>9 - 20</a:t>
            </a:r>
            <a:r>
              <a:rPr lang="en-US" b="1" dirty="0"/>
              <a:t> November 2019</a:t>
            </a:r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6"/>
            <a:ext cx="8229600" cy="784274"/>
          </a:xfrm>
        </p:spPr>
        <p:txBody>
          <a:bodyPr>
            <a:noAutofit/>
          </a:bodyPr>
          <a:lstStyle/>
          <a:p>
            <a:r>
              <a:rPr lang="en-US" sz="3600" dirty="0"/>
              <a:t>SWM Cost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664"/>
            <a:ext cx="8229600" cy="455568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Method of calculating the new tariffs is not fixed yet: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actual cost of service provision (300,000 GEL / 7,000 inhabitants / 12 months = 3.57 GEL/capita/month)</a:t>
            </a:r>
          </a:p>
          <a:p>
            <a:pPr lvl="1"/>
            <a:r>
              <a:rPr lang="en-US"/>
              <a:t>(ii) reflecting accumulated inflation between 2010 and 2019</a:t>
            </a:r>
          </a:p>
          <a:p>
            <a:pPr lvl="3"/>
            <a:r>
              <a:rPr lang="en-US" sz="2200" dirty="0"/>
              <a:t>Cumulative Consumer Price Inflation in Georgia (2010 – 2019): 45.89% </a:t>
            </a:r>
            <a:r>
              <a:rPr lang="en-US" sz="2200" b="1" dirty="0"/>
              <a:t>(If only consumer prices are reflected then Waste Fee should be: 0.73 GEL/capita/month)</a:t>
            </a:r>
            <a:endParaRPr lang="en-US" sz="2200" dirty="0"/>
          </a:p>
          <a:p>
            <a:pPr lvl="3"/>
            <a:r>
              <a:rPr lang="en-US" sz="2200" dirty="0"/>
              <a:t>Cumulative Real GDP Growth in Georgia (2010 – 2019): 59.82%</a:t>
            </a:r>
          </a:p>
          <a:p>
            <a:pPr lvl="3"/>
            <a:r>
              <a:rPr lang="en-US" sz="2200" dirty="0"/>
              <a:t>Cumulative Consumer Price Inflation + Real GDP Growth in Georgia (2010 – 2019): 133.15% </a:t>
            </a:r>
            <a:r>
              <a:rPr lang="en-US" sz="2200" b="1" dirty="0"/>
              <a:t>(If consumer prices and Real GDP increase are reflected then Waste Fee should be: 1.17 GEL/capita/month)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2535"/>
            <a:ext cx="8229600" cy="104101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 very much for your attendance</a:t>
            </a:r>
            <a:r>
              <a:rPr lang="tr-TR" dirty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5574"/>
            <a:ext cx="8229600" cy="2686931"/>
          </a:xfrm>
        </p:spPr>
        <p:txBody>
          <a:bodyPr/>
          <a:lstStyle/>
          <a:p>
            <a:pPr algn="ctr">
              <a:buNone/>
            </a:pPr>
            <a:r>
              <a:rPr lang="tr-TR" dirty="0"/>
              <a:t>Dr. Hakan Mat</a:t>
            </a:r>
          </a:p>
          <a:p>
            <a:pPr algn="ctr">
              <a:buNone/>
            </a:pPr>
            <a:r>
              <a:rPr lang="tr-TR" dirty="0" err="1"/>
              <a:t>hakanmat</a:t>
            </a:r>
            <a:r>
              <a:rPr lang="tr-TR" dirty="0"/>
              <a:t>@</a:t>
            </a:r>
            <a:r>
              <a:rPr lang="tr-TR" dirty="0" err="1"/>
              <a:t>superonline</a:t>
            </a:r>
            <a:r>
              <a:rPr lang="tr-TR" dirty="0"/>
              <a:t>.com</a:t>
            </a:r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65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Sac</a:t>
            </a:r>
            <a:r>
              <a:rPr lang="tr-TR" dirty="0"/>
              <a:t>h</a:t>
            </a:r>
            <a:r>
              <a:rPr lang="en-US" dirty="0" err="1"/>
              <a:t>khere</a:t>
            </a:r>
            <a:r>
              <a:rPr lang="en-US" dirty="0"/>
              <a:t> Municipal Non-commercial (non-entrepreneurial entity)</a:t>
            </a:r>
          </a:p>
          <a:p>
            <a:r>
              <a:rPr lang="en-US" dirty="0"/>
              <a:t>Current Waste Fee Billing / Collection Arrangements</a:t>
            </a:r>
          </a:p>
        </p:txBody>
      </p:sp>
    </p:spTree>
    <p:extLst>
      <p:ext uri="{BB962C8B-B14F-4D97-AF65-F5344CB8AC3E}">
        <p14:creationId xmlns:p14="http://schemas.microsoft.com/office/powerpoint/2010/main" val="225704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Municipal Non-commercial Legal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Before 2019 there were a few municipal subsidiary companies carrying out various municipal services including SWM</a:t>
            </a:r>
          </a:p>
          <a:p>
            <a:r>
              <a:rPr lang="en-US" dirty="0"/>
              <a:t>In 2019 a new municipal non-commercial (non-entrepreneurial) legal entity was established to provide the following services under its full responsibility:</a:t>
            </a:r>
            <a:r>
              <a:rPr lang="tr-TR" dirty="0"/>
              <a:t> </a:t>
            </a:r>
            <a:endParaRPr lang="en-US" dirty="0"/>
          </a:p>
          <a:p>
            <a:pPr lvl="1"/>
            <a:r>
              <a:rPr lang="en-US" dirty="0"/>
              <a:t>Solid Waste Management (SWM) / Waste collection / transportation and street sweeping</a:t>
            </a:r>
          </a:p>
          <a:p>
            <a:pPr lvl="1"/>
            <a:r>
              <a:rPr lang="en-US" dirty="0"/>
              <a:t>Street Lighting</a:t>
            </a:r>
          </a:p>
          <a:p>
            <a:pPr lvl="1"/>
            <a:r>
              <a:rPr lang="en-US" dirty="0" err="1"/>
              <a:t>Stormwater</a:t>
            </a:r>
            <a:r>
              <a:rPr lang="en-US" dirty="0"/>
              <a:t> System Maintenance</a:t>
            </a:r>
          </a:p>
          <a:p>
            <a:pPr lvl="1"/>
            <a:r>
              <a:rPr lang="en-US" dirty="0"/>
              <a:t>Municipal parks / gardens maintenance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Municipal Non-commercial Legal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Sac</a:t>
            </a:r>
            <a:r>
              <a:rPr lang="tr-TR" dirty="0"/>
              <a:t>h</a:t>
            </a:r>
            <a:r>
              <a:rPr lang="en-US" dirty="0" err="1"/>
              <a:t>khere</a:t>
            </a:r>
            <a:r>
              <a:rPr lang="en-US" dirty="0"/>
              <a:t> Municipality allocates the budget to the municipal non-commercial entity</a:t>
            </a:r>
          </a:p>
          <a:p>
            <a:r>
              <a:rPr lang="en-US" dirty="0"/>
              <a:t>Waste fee billing and collection services which are carried out by the Monitoring Department of the </a:t>
            </a:r>
            <a:r>
              <a:rPr lang="en-US" dirty="0" err="1"/>
              <a:t>Sackhere</a:t>
            </a:r>
            <a:r>
              <a:rPr lang="en-US" dirty="0"/>
              <a:t> Municipality shall be transferred to the municipal non-commercial entity to improve efficiency:</a:t>
            </a:r>
          </a:p>
          <a:p>
            <a:pPr lvl="1"/>
            <a:r>
              <a:rPr lang="en-US" dirty="0"/>
              <a:t>A software shall be purchased for billing and collection of waste fees</a:t>
            </a:r>
          </a:p>
          <a:p>
            <a:pPr lvl="1"/>
            <a:r>
              <a:rPr lang="en-US" dirty="0"/>
              <a:t>Bills shall be sent by SMS messages (currently included in water bills as a line item for information purposes; not collected by the local water company)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6"/>
            <a:ext cx="8229600" cy="784274"/>
          </a:xfrm>
        </p:spPr>
        <p:txBody>
          <a:bodyPr>
            <a:noAutofit/>
          </a:bodyPr>
          <a:lstStyle/>
          <a:p>
            <a:r>
              <a:rPr lang="en-US" sz="3600" dirty="0"/>
              <a:t>Current Waste Fee Billing / Collection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Residential waste fee was increased from 0.20 GEL/capita/month to 0.50 </a:t>
            </a:r>
            <a:r>
              <a:rPr lang="en-US" dirty="0" err="1"/>
              <a:t>GeL</a:t>
            </a:r>
            <a:r>
              <a:rPr lang="en-US" dirty="0"/>
              <a:t>/capita/month in 2009. No fee increase since then.</a:t>
            </a:r>
          </a:p>
          <a:p>
            <a:r>
              <a:rPr lang="en-US" dirty="0"/>
              <a:t>Residential waste fee is charged at the city center only, not in rural settlements.</a:t>
            </a:r>
          </a:p>
          <a:p>
            <a:r>
              <a:rPr lang="en-US" dirty="0"/>
              <a:t>Waste fee payments can be made at the banks (transaction fee: 1 GEL) and at the pay boxes (transaction fee: 0.5 GEL)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6"/>
            <a:ext cx="8229600" cy="784274"/>
          </a:xfrm>
        </p:spPr>
        <p:txBody>
          <a:bodyPr>
            <a:noAutofit/>
          </a:bodyPr>
          <a:lstStyle/>
          <a:p>
            <a:r>
              <a:rPr lang="en-US" sz="3600" dirty="0"/>
              <a:t>Current Waste Fee Billing / Collection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528"/>
            <a:ext cx="8229600" cy="45838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2,400 residential customers (about 7,000 inhabitants) and 300 legal entities which are billed at the city. </a:t>
            </a:r>
          </a:p>
          <a:p>
            <a:r>
              <a:rPr lang="en-US" dirty="0"/>
              <a:t>Socially vulnerable people, internally displaced people and refugees are exempted from SWM fee</a:t>
            </a:r>
          </a:p>
          <a:p>
            <a:r>
              <a:rPr lang="en-US" dirty="0"/>
              <a:t>Total amount of residential waste fee billed: 4,000 GEL/month (48,000 GEL/year).</a:t>
            </a:r>
          </a:p>
          <a:p>
            <a:r>
              <a:rPr lang="en-US" dirty="0"/>
              <a:t>Total amount of residential waste fee collected: 2,500 GEL/month (30,000 GEL/year).</a:t>
            </a:r>
          </a:p>
          <a:p>
            <a:r>
              <a:rPr lang="en-US" dirty="0"/>
              <a:t>Waste fee collection ratio: 60%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6"/>
            <a:ext cx="8229600" cy="784274"/>
          </a:xfrm>
        </p:spPr>
        <p:txBody>
          <a:bodyPr>
            <a:noAutofit/>
          </a:bodyPr>
          <a:lstStyle/>
          <a:p>
            <a:r>
              <a:rPr lang="en-US" sz="3600" dirty="0"/>
              <a:t>Current Waste Fee Billing / Collection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664"/>
            <a:ext cx="8229600" cy="4555685"/>
          </a:xfrm>
        </p:spPr>
        <p:txBody>
          <a:bodyPr>
            <a:normAutofit/>
          </a:bodyPr>
          <a:lstStyle/>
          <a:p>
            <a:r>
              <a:rPr lang="en-US" dirty="0"/>
              <a:t>Total amount of waste fee billed (residential + legal entities) increased from 7,000 GEL/year to 53,000 GEL/year in the last 10 years. </a:t>
            </a:r>
          </a:p>
          <a:p>
            <a:r>
              <a:rPr lang="en-US" dirty="0"/>
              <a:t>There are no mechanisms to enforce payment of bills to the residential population.</a:t>
            </a:r>
          </a:p>
          <a:p>
            <a:r>
              <a:rPr lang="en-US" dirty="0"/>
              <a:t>Official payment notification letters are sent to non-payers but no court action is initiated.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6"/>
            <a:ext cx="8229600" cy="784274"/>
          </a:xfrm>
        </p:spPr>
        <p:txBody>
          <a:bodyPr>
            <a:noAutofit/>
          </a:bodyPr>
          <a:lstStyle/>
          <a:p>
            <a:r>
              <a:rPr lang="en-US" sz="3600" dirty="0"/>
              <a:t>SWM Cost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664"/>
            <a:ext cx="8229600" cy="4555685"/>
          </a:xfrm>
        </p:spPr>
        <p:txBody>
          <a:bodyPr>
            <a:normAutofit/>
          </a:bodyPr>
          <a:lstStyle/>
          <a:p>
            <a:r>
              <a:rPr lang="en-US" dirty="0"/>
              <a:t>Annual budget of the municipal non-commercial legal entity is 800,000 GEL/year of which 300,000 GEL/year is for SWM services. </a:t>
            </a:r>
          </a:p>
          <a:p>
            <a:r>
              <a:rPr lang="en-US" dirty="0"/>
              <a:t>SWM cost coverage ratio: 10% (30,000 GEL / 300,000 GEL).</a:t>
            </a:r>
          </a:p>
          <a:p>
            <a:r>
              <a:rPr lang="en-US" dirty="0"/>
              <a:t>Deficit is covered from the municipal budget. </a:t>
            </a:r>
            <a:endParaRPr lang="tr-TR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926"/>
            <a:ext cx="8229600" cy="784274"/>
          </a:xfrm>
        </p:spPr>
        <p:txBody>
          <a:bodyPr>
            <a:noAutofit/>
          </a:bodyPr>
          <a:lstStyle/>
          <a:p>
            <a:r>
              <a:rPr lang="en-US" sz="3600" dirty="0"/>
              <a:t>SWM Cost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664"/>
            <a:ext cx="8229600" cy="4555685"/>
          </a:xfrm>
        </p:spPr>
        <p:txBody>
          <a:bodyPr>
            <a:normAutofit/>
          </a:bodyPr>
          <a:lstStyle/>
          <a:p>
            <a:r>
              <a:rPr lang="en-US" dirty="0"/>
              <a:t>Sac</a:t>
            </a:r>
            <a:r>
              <a:rPr lang="tr-TR" dirty="0"/>
              <a:t>h</a:t>
            </a:r>
            <a:r>
              <a:rPr lang="en-US" dirty="0" err="1"/>
              <a:t>khere</a:t>
            </a:r>
            <a:r>
              <a:rPr lang="en-US" dirty="0"/>
              <a:t> Municipality is considering to improve its SWM services cost coverage by: </a:t>
            </a:r>
          </a:p>
          <a:p>
            <a:pPr lvl="1"/>
            <a:r>
              <a:rPr lang="en-US" dirty="0"/>
              <a:t>introducing SWM service fee in the rural settlements</a:t>
            </a:r>
          </a:p>
          <a:p>
            <a:pPr lvl="1"/>
            <a:r>
              <a:rPr lang="en-US" dirty="0"/>
              <a:t>increasing the SWM service charges of legal entities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655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Introducing a Waste Service Fee: Sachkhere Practice</vt:lpstr>
      <vt:lpstr>Content</vt:lpstr>
      <vt:lpstr>Municipal Non-commercial Legal Entity</vt:lpstr>
      <vt:lpstr>Municipal Non-commercial Legal Entity</vt:lpstr>
      <vt:lpstr>Current Waste Fee Billing / Collection Arrangements</vt:lpstr>
      <vt:lpstr>Current Waste Fee Billing / Collection Arrangements</vt:lpstr>
      <vt:lpstr>Current Waste Fee Billing / Collection Arrangements</vt:lpstr>
      <vt:lpstr>SWM Cost Recovery</vt:lpstr>
      <vt:lpstr>SWM Cost Recovery</vt:lpstr>
      <vt:lpstr>SWM Cost Recovery</vt:lpstr>
      <vt:lpstr>Thank you very much for your attendance!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 Mat</dc:creator>
  <cp:lastModifiedBy>Aleksandre Pertaia</cp:lastModifiedBy>
  <cp:revision>308</cp:revision>
  <dcterms:created xsi:type="dcterms:W3CDTF">2016-02-09T10:21:58Z</dcterms:created>
  <dcterms:modified xsi:type="dcterms:W3CDTF">2019-11-19T15:36:10Z</dcterms:modified>
</cp:coreProperties>
</file>