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e Boesten" initials="R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42233"/>
            <a:ext cx="2057400" cy="548393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233"/>
            <a:ext cx="6019800" cy="548393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3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1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0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664"/>
            <a:ext cx="3008313" cy="778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6664"/>
            <a:ext cx="5111750" cy="56429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645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3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8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782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ED60F-571B-2242-AAD2-7BD7C5B03D24}" type="datetimeFigureOut">
              <a:rPr lang="en-US" smtClean="0"/>
              <a:pPr/>
              <a:t>5/11/2017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85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03" y="0"/>
            <a:ext cx="694703" cy="80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4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45705"/>
            <a:ext cx="7772400" cy="2354746"/>
          </a:xfrm>
        </p:spPr>
        <p:txBody>
          <a:bodyPr>
            <a:normAutofit/>
          </a:bodyPr>
          <a:lstStyle/>
          <a:p>
            <a:r>
              <a:rPr lang="en-US" dirty="0" smtClean="0"/>
              <a:t>Training on </a:t>
            </a:r>
            <a:br>
              <a:rPr lang="en-US" dirty="0" smtClean="0"/>
            </a:br>
            <a:r>
              <a:rPr lang="en-US" dirty="0" smtClean="0"/>
              <a:t>Municipal Waste </a:t>
            </a:r>
            <a:r>
              <a:rPr lang="en-US" dirty="0"/>
              <a:t>M</a:t>
            </a:r>
            <a:r>
              <a:rPr lang="en-US" dirty="0" smtClean="0"/>
              <a:t>anagement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130" y="3886200"/>
            <a:ext cx="7663070" cy="1752600"/>
          </a:xfrm>
        </p:spPr>
        <p:txBody>
          <a:bodyPr>
            <a:normAutofit fontScale="85000" lnSpcReduction="10000"/>
          </a:bodyPr>
          <a:lstStyle/>
          <a:p>
            <a:r>
              <a:rPr lang="ka-GE" dirty="0"/>
              <a:t>თუ გული გულობს, ქადა ორი ხელითაც იჭმევა</a:t>
            </a:r>
            <a:endParaRPr lang="en-GB" dirty="0"/>
          </a:p>
          <a:p>
            <a:endParaRPr lang="en-US" b="1" dirty="0" smtClean="0"/>
          </a:p>
          <a:p>
            <a:r>
              <a:rPr lang="en-US" dirty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Training </a:t>
            </a:r>
            <a:endParaRPr lang="en-US" dirty="0"/>
          </a:p>
          <a:p>
            <a:r>
              <a:rPr lang="en-US" sz="2400" dirty="0" smtClean="0"/>
              <a:t>Kutaisi, </a:t>
            </a:r>
            <a:r>
              <a:rPr lang="en-US" sz="2400" dirty="0" smtClean="0"/>
              <a:t>May </a:t>
            </a:r>
            <a:r>
              <a:rPr lang="en-US" sz="2400" dirty="0" smtClean="0"/>
              <a:t>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8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73735" y="843067"/>
            <a:ext cx="7807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Training on Municipal Waste Management Planning - Kutaisi, March 2017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11015" y="1358343"/>
            <a:ext cx="87618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u="sng" dirty="0" smtClean="0">
                <a:solidFill>
                  <a:schemeClr val="tx2"/>
                </a:solidFill>
              </a:rPr>
              <a:t>Some important organizational information</a:t>
            </a:r>
            <a:endParaRPr lang="de-DE" sz="2600" b="1" u="sng" dirty="0">
              <a:solidFill>
                <a:schemeClr val="tx2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11015" y="2011446"/>
            <a:ext cx="87618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buFont typeface="Arial" pitchFamily="34" charset="0"/>
              <a:buChar char="•"/>
            </a:pPr>
            <a:r>
              <a:rPr lang="en-US" sz="2400" b="1" dirty="0" smtClean="0"/>
              <a:t>Joint dinner in the hotel restaurant today at 19:00</a:t>
            </a:r>
            <a:endParaRPr lang="de-DE" sz="2400" dirty="0"/>
          </a:p>
        </p:txBody>
      </p:sp>
      <p:sp>
        <p:nvSpPr>
          <p:cNvPr id="9" name="Rechteck 8"/>
          <p:cNvSpPr/>
          <p:nvPr/>
        </p:nvSpPr>
        <p:spPr>
          <a:xfrm>
            <a:off x="211015" y="2728914"/>
            <a:ext cx="87618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u="sng" dirty="0" smtClean="0">
                <a:solidFill>
                  <a:schemeClr val="tx2"/>
                </a:solidFill>
              </a:rPr>
              <a:t>for 2</a:t>
            </a:r>
            <a:r>
              <a:rPr lang="en-US" sz="2400" b="1" i="1" u="sng" baseline="30000" dirty="0" smtClean="0">
                <a:solidFill>
                  <a:schemeClr val="tx2"/>
                </a:solidFill>
              </a:rPr>
              <a:t>nd</a:t>
            </a:r>
            <a:r>
              <a:rPr lang="en-US" sz="2400" b="1" i="1" u="sng" dirty="0" smtClean="0">
                <a:solidFill>
                  <a:schemeClr val="tx2"/>
                </a:solidFill>
              </a:rPr>
              <a:t> day, </a:t>
            </a:r>
            <a:r>
              <a:rPr lang="en-US" sz="2400" b="1" i="1" u="sng" dirty="0" smtClean="0">
                <a:solidFill>
                  <a:schemeClr val="tx2"/>
                </a:solidFill>
              </a:rPr>
              <a:t>May 19</a:t>
            </a:r>
            <a:endParaRPr lang="en-US" sz="2400" b="1" i="1" u="sng" dirty="0" smtClean="0">
              <a:solidFill>
                <a:schemeClr val="tx2"/>
              </a:solidFill>
            </a:endParaRPr>
          </a:p>
          <a:p>
            <a:pPr indent="266700">
              <a:buFont typeface="Arial" pitchFamily="34" charset="0"/>
              <a:buChar char="•"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indent="266700">
              <a:buFont typeface="Arial" pitchFamily="34" charset="0"/>
              <a:buChar char="•"/>
            </a:pPr>
            <a:r>
              <a:rPr lang="en-US" sz="2400" b="1" dirty="0" smtClean="0"/>
              <a:t>Breakfast</a:t>
            </a:r>
            <a:r>
              <a:rPr lang="en-US" sz="2400" dirty="0" smtClean="0"/>
              <a:t>  for training participants from </a:t>
            </a:r>
            <a:r>
              <a:rPr lang="en-US" sz="2400" b="1" dirty="0" smtClean="0"/>
              <a:t>08:00  - 09:30 a.m.</a:t>
            </a:r>
          </a:p>
          <a:p>
            <a:pPr indent="266700">
              <a:buFont typeface="Arial" pitchFamily="34" charset="0"/>
              <a:buChar char="•"/>
            </a:pPr>
            <a:endParaRPr lang="en-US" sz="2400" dirty="0" smtClean="0"/>
          </a:p>
          <a:p>
            <a:pPr indent="266700">
              <a:buFont typeface="Arial" pitchFamily="34" charset="0"/>
              <a:buChar char="•"/>
              <a:tabLst>
                <a:tab pos="266700" algn="l"/>
              </a:tabLst>
            </a:pPr>
            <a:r>
              <a:rPr lang="en-US" sz="2400" b="1" dirty="0" smtClean="0"/>
              <a:t>Checkout </a:t>
            </a:r>
            <a:r>
              <a:rPr lang="en-US" sz="2400" dirty="0" smtClean="0"/>
              <a:t>/ clearing the room </a:t>
            </a:r>
            <a:r>
              <a:rPr lang="en-US" sz="2400" b="1" dirty="0" smtClean="0"/>
              <a:t>before  12:00 a.m.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Baggage can be stored in hotel storage at the reception</a:t>
            </a:r>
          </a:p>
          <a:p>
            <a:pPr indent="266700">
              <a:buFont typeface="Arial" pitchFamily="34" charset="0"/>
              <a:buChar char="•"/>
              <a:tabLst>
                <a:tab pos="266700" algn="l"/>
              </a:tabLst>
            </a:pPr>
            <a:endParaRPr lang="en-US" sz="2400" dirty="0" smtClean="0"/>
          </a:p>
          <a:p>
            <a:pPr indent="266700">
              <a:buFont typeface="Arial" pitchFamily="34" charset="0"/>
              <a:buChar char="•"/>
              <a:tabLst>
                <a:tab pos="266700" algn="l"/>
              </a:tabLst>
            </a:pPr>
            <a:r>
              <a:rPr lang="en-US" sz="2400" b="1" dirty="0" smtClean="0"/>
              <a:t>……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48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422909"/>
              </p:ext>
            </p:extLst>
          </p:nvPr>
        </p:nvGraphicFramePr>
        <p:xfrm>
          <a:off x="288760" y="885526"/>
          <a:ext cx="8499107" cy="5484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3536"/>
                <a:gridCol w="5132873"/>
                <a:gridCol w="1852698"/>
              </a:tblGrid>
              <a:tr h="2044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DAY 1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May 18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0449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Topic</a:t>
                      </a:r>
                      <a:endParaRPr lang="de-DE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i="1" dirty="0">
                          <a:effectLst/>
                        </a:rPr>
                        <a:t>Speaker</a:t>
                      </a:r>
                      <a:endParaRPr lang="de-DE" sz="14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j-lt"/>
                        </a:rPr>
                        <a:t>13:30 – 14:00</a:t>
                      </a:r>
                      <a:endParaRPr lang="en-GB" sz="1600" dirty="0" smtClean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Registration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11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14:00 – 14:15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Welcome, introduction of agenda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3600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René Boesten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36000" marB="36000"/>
                </a:tc>
              </a:tr>
              <a:tr h="116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14:15 </a:t>
                      </a: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– 15:30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Review / Presentation of </a:t>
                      </a:r>
                      <a:r>
                        <a:rPr lang="en-GB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progress</a:t>
                      </a:r>
                      <a:r>
                        <a:rPr lang="en-GB" sz="16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GB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Q&amp;A</a:t>
                      </a:r>
                      <a:r>
                        <a:rPr lang="en-GB" sz="16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with special attention to:</a:t>
                      </a:r>
                    </a:p>
                    <a:p>
                      <a:pPr marL="381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Status part: Objectives, waste estimates and costs/revenues</a:t>
                      </a:r>
                    </a:p>
                    <a:p>
                      <a:pPr marL="381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Planning part: New ideas based on objectives, new ideas based on waste estimates, separate collection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 pitchFamily="34" charset="0"/>
                          <a:ea typeface="Calibri"/>
                          <a:cs typeface="Times New Roman"/>
                        </a:rPr>
                        <a:t>Municipalities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i="1" dirty="0">
                          <a:latin typeface="Calibri" pitchFamily="34" charset="0"/>
                          <a:ea typeface="Calibri"/>
                          <a:cs typeface="Times New Roman"/>
                        </a:rPr>
                        <a:t>Moderation: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Levan Zazadze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René Boesten</a:t>
                      </a:r>
                      <a:endParaRPr lang="de-DE" sz="160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15:30 – 16:00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/>
                        <a:t>What is the objective / purpose of MoENRP for the WM plans and what could be the objective/purpose of the municipalities?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/>
                        <a:t>MoENRP: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Alvard Chankseliani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 smtClean="0"/>
                        <a:t>Neli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Korkotadze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 dirty="0">
                          <a:latin typeface="+mj-lt"/>
                          <a:ea typeface="Calibri"/>
                          <a:cs typeface="Times New Roman"/>
                        </a:rPr>
                        <a:t>16:00 – 16:30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Light meal and</a:t>
                      </a:r>
                      <a:r>
                        <a:rPr lang="en-GB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 refreshments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16:30 – </a:t>
                      </a: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18:30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/>
                        <a:t>Discussion on progress and objectives with MoENRP and the municipalities, role and tasks</a:t>
                      </a:r>
                      <a:r>
                        <a:rPr lang="en-GB" sz="1600" baseline="0" dirty="0" smtClean="0"/>
                        <a:t> of the political level and the administration, involvement of other stakeholders in the process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Alvard Chankseliani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 smtClean="0"/>
                        <a:t>Neli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Korkotadze</a:t>
                      </a:r>
                      <a:endParaRPr lang="en-GB" sz="1600" dirty="0" smtClean="0"/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Levan Zazadze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Kakha Bakhtadze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René Boesten</a:t>
                      </a:r>
                      <a:endParaRPr lang="de-DE" sz="160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7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18:20 </a:t>
                      </a: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– 18:30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Program of the next day</a:t>
                      </a:r>
                      <a:endParaRPr lang="de-DE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Levan Zazadze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René Boesten</a:t>
                      </a:r>
                      <a:endParaRPr lang="de-DE" sz="1600" dirty="0" smtClean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19:00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Joint dinner in the hotel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85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058470"/>
              </p:ext>
            </p:extLst>
          </p:nvPr>
        </p:nvGraphicFramePr>
        <p:xfrm>
          <a:off x="259742" y="1232993"/>
          <a:ext cx="8499107" cy="3471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2554"/>
                <a:gridCol w="4765441"/>
                <a:gridCol w="2191112"/>
              </a:tblGrid>
              <a:tr h="266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Day 2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May</a:t>
                      </a:r>
                      <a:r>
                        <a:rPr lang="en-GB" sz="1600" baseline="0" dirty="0" smtClean="0">
                          <a:effectLst/>
                        </a:rPr>
                        <a:t> 19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j-lt"/>
                        </a:rPr>
                        <a:t>9:30 – 10:00</a:t>
                      </a:r>
                      <a:endParaRPr lang="de-DE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Registration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34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10:00 – </a:t>
                      </a: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12:30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How to deal with “special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waste” and some more examples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Presentation of sample texts and discussion per topic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Presentation texts: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René Boesten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Moderation</a:t>
                      </a:r>
                      <a:r>
                        <a:rPr lang="de-DE" sz="1600" baseline="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 discussion: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Kakha Bakhtadze 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Comments &amp; suggestions: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Alvard </a:t>
                      </a:r>
                      <a:r>
                        <a:rPr lang="de-DE" sz="1600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Chankseliani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 smtClean="0"/>
                        <a:t>Neli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Korkotadze</a:t>
                      </a:r>
                      <a:endParaRPr lang="en-GB" sz="1600" dirty="0" smtClean="0"/>
                    </a:p>
                  </a:txBody>
                  <a:tcPr marL="68580" marR="68580" marT="0" marB="0"/>
                </a:tc>
              </a:tr>
              <a:tr h="257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 dirty="0">
                          <a:latin typeface="+mj-lt"/>
                          <a:ea typeface="Calibri"/>
                          <a:cs typeface="Times New Roman"/>
                        </a:rPr>
                        <a:t>12:30 – 13:30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Lunch break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6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13:30 – </a:t>
                      </a: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14:30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Continued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Continued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14:30 </a:t>
                      </a: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15:00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Final Q&amp;A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+mj-lt"/>
                          <a:ea typeface="Calibri"/>
                          <a:cs typeface="Times New Roman"/>
                        </a:rPr>
                        <a:t>Next steps and homework 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+mj-lt"/>
                          <a:ea typeface="Calibri"/>
                          <a:cs typeface="Times New Roman"/>
                        </a:rPr>
                        <a:t>René Boesten</a:t>
                      </a:r>
                      <a:endParaRPr lang="en-GB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600" dirty="0" err="1" smtClean="0">
                          <a:latin typeface="+mj-lt"/>
                          <a:ea typeface="Calibri"/>
                          <a:cs typeface="Times New Roman"/>
                        </a:rPr>
                        <a:t>Levan</a:t>
                      </a:r>
                      <a:r>
                        <a:rPr lang="de-DE" sz="16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600" dirty="0" err="1" smtClean="0">
                          <a:latin typeface="+mj-lt"/>
                          <a:ea typeface="Calibri"/>
                          <a:cs typeface="Times New Roman"/>
                        </a:rPr>
                        <a:t>Zazadze</a:t>
                      </a:r>
                      <a:endParaRPr lang="de-DE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4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304</Words>
  <Application>Microsoft Office PowerPoint</Application>
  <PresentationFormat>On-screen Show (4:3)</PresentationFormat>
  <Paragraphs>76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Sylfaen</vt:lpstr>
      <vt:lpstr>Times New Roman</vt:lpstr>
      <vt:lpstr>Office Theme</vt:lpstr>
      <vt:lpstr>Training on  Municipal Waste Management Planning</vt:lpstr>
      <vt:lpstr>PowerPoint Presentation</vt:lpstr>
      <vt:lpstr>PowerPoint Presentation</vt:lpstr>
      <vt:lpstr>PowerPoint Presentation</vt:lpstr>
    </vt:vector>
  </TitlesOfParts>
  <Company>PFA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Ulrich Roth</dc:creator>
  <cp:lastModifiedBy>Rene Boesten</cp:lastModifiedBy>
  <cp:revision>90</cp:revision>
  <dcterms:created xsi:type="dcterms:W3CDTF">2016-02-09T10:21:58Z</dcterms:created>
  <dcterms:modified xsi:type="dcterms:W3CDTF">2017-05-11T09:32:22Z</dcterms:modified>
</cp:coreProperties>
</file>