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56" r:id="rId2"/>
    <p:sldId id="385" r:id="rId3"/>
    <p:sldId id="386" r:id="rId4"/>
    <p:sldId id="38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7871A-254F-4541-B418-4FCB2F28A172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828CA-C7BD-4FFF-8EB0-EB6B4E62849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15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5940152" y="6492875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2123728" y="6492875"/>
            <a:ext cx="5076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</a:t>
            </a:r>
            <a:r>
              <a:rPr lang="de-DE" dirty="0" err="1" smtClean="0"/>
              <a:t>training</a:t>
            </a:r>
            <a:r>
              <a:rPr lang="de-DE" dirty="0" smtClean="0"/>
              <a:t>      		5th Training,</a:t>
            </a:r>
            <a:r>
              <a:rPr lang="de-DE" baseline="0" dirty="0" smtClean="0"/>
              <a:t> </a:t>
            </a:r>
            <a:r>
              <a:rPr lang="de-DE" dirty="0" smtClean="0"/>
              <a:t>April 26./27., 2017</a:t>
            </a: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8244408" y="650875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EB9734-B79C-491F-8812-A84B475DD43D}" type="slidenum">
              <a:rPr lang="de-DE" smtClean="0"/>
              <a:pPr algn="r"/>
              <a:t>‹#›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2700338" y="6691313"/>
            <a:ext cx="914400" cy="914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05.06.2017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389874"/>
            <a:ext cx="9144000" cy="4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600076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6C8E-7907-4CAF-A03A-B57D08265DFE}" type="datetimeFigureOut">
              <a:rPr lang="de-DE" smtClean="0"/>
              <a:pPr/>
              <a:t>05.06.2017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15338" y="6421461"/>
            <a:ext cx="714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3F10-7006-48E2-ADD3-BBC8A3D774ED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2" y="11334"/>
            <a:ext cx="9144000" cy="5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3859200" y="100800"/>
            <a:ext cx="3643338" cy="285752"/>
          </a:xfrm>
          <a:prstGeom prst="rect">
            <a:avLst/>
          </a:prstGeom>
          <a:solidFill>
            <a:schemeClr val="bg1"/>
          </a:solidFill>
        </p:spPr>
        <p:txBody>
          <a:bodyPr lIns="36000" tIns="36000" rIns="36000" bIns="36000"/>
          <a:lstStyle>
            <a:lvl1pPr algn="l"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Accompanying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Measures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/  Technical Trainings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6456" y="109749"/>
            <a:ext cx="360040" cy="258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Picture 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42346"/>
            <a:ext cx="648072" cy="2026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764704"/>
            <a:ext cx="8856984" cy="5236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Integrated Solid </a:t>
            </a:r>
            <a:r>
              <a:rPr lang="de-DE" sz="2400" b="1" dirty="0" err="1" smtClean="0">
                <a:solidFill>
                  <a:schemeClr val="tx2"/>
                </a:solidFill>
              </a:rPr>
              <a:t>Waste</a:t>
            </a:r>
            <a:r>
              <a:rPr lang="de-DE" sz="2400" b="1" dirty="0" smtClean="0">
                <a:solidFill>
                  <a:schemeClr val="tx2"/>
                </a:solidFill>
              </a:rPr>
              <a:t> Management </a:t>
            </a:r>
            <a:r>
              <a:rPr lang="de-DE" sz="2400" b="1" dirty="0" err="1" smtClean="0">
                <a:solidFill>
                  <a:schemeClr val="tx2"/>
                </a:solidFill>
              </a:rPr>
              <a:t>Kutaisi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2400" dirty="0">
                <a:solidFill>
                  <a:srgbClr val="1F497D"/>
                </a:solidFill>
              </a:rPr>
              <a:t>– </a:t>
            </a:r>
            <a:r>
              <a:rPr lang="de-DE" sz="2400" dirty="0" err="1" smtClean="0">
                <a:solidFill>
                  <a:schemeClr val="tx2"/>
                </a:solidFill>
              </a:rPr>
              <a:t>Accompanying</a:t>
            </a:r>
            <a:r>
              <a:rPr lang="de-DE" sz="2400" dirty="0" smtClean="0">
                <a:solidFill>
                  <a:schemeClr val="tx2"/>
                </a:solidFill>
              </a:rPr>
              <a:t> Technical Training –</a:t>
            </a:r>
          </a:p>
          <a:p>
            <a:pPr algn="ctr">
              <a:buFont typeface="Wingdings" pitchFamily="2" charset="2"/>
              <a:buChar char="Ø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4000" dirty="0">
                <a:solidFill>
                  <a:schemeClr val="tx2"/>
                </a:solidFill>
              </a:rPr>
              <a:t>6</a:t>
            </a:r>
            <a:r>
              <a:rPr lang="de-DE" sz="4000" dirty="0" smtClean="0">
                <a:solidFill>
                  <a:schemeClr val="tx2"/>
                </a:solidFill>
              </a:rPr>
              <a:t>th </a:t>
            </a:r>
            <a:r>
              <a:rPr lang="de-DE" sz="4000" dirty="0" smtClean="0">
                <a:solidFill>
                  <a:schemeClr val="tx2"/>
                </a:solidFill>
              </a:rPr>
              <a:t>Training </a:t>
            </a:r>
          </a:p>
          <a:p>
            <a:pPr marL="0" indent="0" algn="ctr">
              <a:buNone/>
            </a:pPr>
            <a:r>
              <a:rPr lang="de-DE" sz="2800" b="1" dirty="0">
                <a:solidFill>
                  <a:srgbClr val="1F497D"/>
                </a:solidFill>
              </a:rPr>
              <a:t>“</a:t>
            </a:r>
            <a:r>
              <a:rPr lang="de-DE" sz="2800" b="1" dirty="0" err="1">
                <a:solidFill>
                  <a:srgbClr val="1F497D"/>
                </a:solidFill>
              </a:rPr>
              <a:t>Municipal</a:t>
            </a:r>
            <a:r>
              <a:rPr lang="de-DE" sz="2800" b="1" dirty="0">
                <a:solidFill>
                  <a:srgbClr val="1F497D"/>
                </a:solidFill>
              </a:rPr>
              <a:t> </a:t>
            </a:r>
            <a:r>
              <a:rPr lang="de-DE" sz="2800" b="1" dirty="0" err="1">
                <a:solidFill>
                  <a:srgbClr val="1F497D"/>
                </a:solidFill>
              </a:rPr>
              <a:t>Waste</a:t>
            </a:r>
            <a:r>
              <a:rPr lang="de-DE" sz="2800" b="1" dirty="0">
                <a:solidFill>
                  <a:srgbClr val="1F497D"/>
                </a:solidFill>
              </a:rPr>
              <a:t> Management </a:t>
            </a:r>
            <a:r>
              <a:rPr lang="de-DE" sz="2800" b="1" dirty="0" err="1">
                <a:solidFill>
                  <a:srgbClr val="1F497D"/>
                </a:solidFill>
              </a:rPr>
              <a:t>Planning</a:t>
            </a:r>
            <a:r>
              <a:rPr lang="de-DE" sz="2800" b="1" dirty="0">
                <a:solidFill>
                  <a:srgbClr val="1F497D"/>
                </a:solidFill>
              </a:rPr>
              <a:t>“</a:t>
            </a:r>
            <a:r>
              <a:rPr lang="de-DE" sz="2400" b="1" dirty="0" smtClean="0">
                <a:solidFill>
                  <a:schemeClr val="tx2"/>
                </a:solidFill>
              </a:rPr>
              <a:t/>
            </a:r>
            <a:br>
              <a:rPr lang="de-DE" sz="2400" b="1" dirty="0" smtClean="0">
                <a:solidFill>
                  <a:schemeClr val="tx2"/>
                </a:solidFill>
              </a:rPr>
            </a:b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de-DE" sz="4800" b="1" dirty="0" smtClean="0"/>
              <a:t>Main </a:t>
            </a:r>
            <a:r>
              <a:rPr lang="de-DE" sz="4800" b="1" dirty="0" err="1" smtClean="0"/>
              <a:t>planning</a:t>
            </a:r>
            <a:r>
              <a:rPr lang="de-DE" sz="4800" b="1" dirty="0" smtClean="0"/>
              <a:t> </a:t>
            </a:r>
            <a:r>
              <a:rPr lang="de-DE" sz="4800" b="1" dirty="0" err="1" smtClean="0"/>
              <a:t>issues</a:t>
            </a:r>
            <a:endParaRPr lang="de-DE" sz="3600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de-DE" sz="1800" dirty="0" err="1" smtClean="0">
                <a:solidFill>
                  <a:schemeClr val="tx2"/>
                </a:solidFill>
              </a:rPr>
              <a:t>provided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dirty="0" err="1" smtClean="0">
                <a:solidFill>
                  <a:schemeClr val="tx2"/>
                </a:solidFill>
              </a:rPr>
              <a:t>by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b="1" dirty="0" smtClean="0">
                <a:solidFill>
                  <a:schemeClr val="tx2"/>
                </a:solidFill>
              </a:rPr>
              <a:t>Jan Reichenbach, </a:t>
            </a:r>
            <a:r>
              <a:rPr lang="de-DE" sz="1800" dirty="0" smtClean="0">
                <a:solidFill>
                  <a:schemeClr val="tx2"/>
                </a:solidFill>
              </a:rPr>
              <a:t>International Expert </a:t>
            </a:r>
            <a:r>
              <a:rPr lang="de-DE" sz="1800" dirty="0" err="1" smtClean="0">
                <a:solidFill>
                  <a:schemeClr val="tx2"/>
                </a:solidFill>
              </a:rPr>
              <a:t>for</a:t>
            </a:r>
            <a:r>
              <a:rPr lang="de-DE" sz="1800" dirty="0" smtClean="0">
                <a:solidFill>
                  <a:schemeClr val="tx2"/>
                </a:solidFill>
              </a:rPr>
              <a:t> Solid </a:t>
            </a:r>
            <a:r>
              <a:rPr lang="de-DE" sz="1800" dirty="0" err="1" smtClean="0">
                <a:solidFill>
                  <a:schemeClr val="tx2"/>
                </a:solidFill>
              </a:rPr>
              <a:t>Waste</a:t>
            </a:r>
            <a:r>
              <a:rPr lang="de-DE" sz="1800" dirty="0" smtClean="0">
                <a:solidFill>
                  <a:schemeClr val="tx2"/>
                </a:solidFill>
              </a:rPr>
              <a:t> Management </a:t>
            </a:r>
            <a:br>
              <a:rPr lang="de-DE" sz="1800" dirty="0" smtClean="0">
                <a:solidFill>
                  <a:schemeClr val="tx2"/>
                </a:solidFill>
              </a:rPr>
            </a:br>
            <a:endParaRPr lang="de-DE" sz="1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de-D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0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07504" y="548680"/>
            <a:ext cx="8928992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600" b="1" dirty="0" err="1" smtClean="0">
                <a:solidFill>
                  <a:schemeClr val="tx2"/>
                </a:solidFill>
              </a:rPr>
              <a:t>Let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r>
              <a:rPr lang="de-DE" sz="2600" b="1" dirty="0" err="1" smtClean="0">
                <a:solidFill>
                  <a:schemeClr val="tx2"/>
                </a:solidFill>
              </a:rPr>
              <a:t>us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r>
              <a:rPr lang="de-DE" sz="2600" b="1" dirty="0" err="1" smtClean="0">
                <a:solidFill>
                  <a:schemeClr val="tx2"/>
                </a:solidFill>
              </a:rPr>
              <a:t>recall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endParaRPr lang="de-DE" sz="2600" b="1" i="1" dirty="0">
              <a:solidFill>
                <a:schemeClr val="tx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8229600" cy="50006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Meaning and purpose of WM plan</a:t>
            </a:r>
            <a:endParaRPr lang="en-GB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2490787" y="3976038"/>
            <a:ext cx="4162426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40000"/>
              <a:lumOff val="6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Justify costs and investment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3195637" y="4768194"/>
            <a:ext cx="2752726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20000"/>
              <a:lumOff val="8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Manage problems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3891915" y="5560352"/>
            <a:ext cx="1360170" cy="792000"/>
          </a:xfrm>
          <a:prstGeom prst="trapezoid">
            <a:avLst>
              <a:gd name="adj" fmla="val 88096"/>
            </a:avLst>
          </a:prstGeom>
          <a:solidFill>
            <a:schemeClr val="bg1"/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effectLst/>
              </a:rPr>
              <a:t>Compliance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1828800" y="3183882"/>
            <a:ext cx="5486400" cy="792000"/>
          </a:xfrm>
          <a:prstGeom prst="trapezoid">
            <a:avLst>
              <a:gd name="adj" fmla="val 84488"/>
            </a:avLst>
          </a:prstGeom>
          <a:solidFill>
            <a:schemeClr val="accent6">
              <a:lumMod val="60000"/>
              <a:lumOff val="4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/>
              <a:t>Manage long term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10" name="Trapezoid 9"/>
          <p:cNvSpPr/>
          <p:nvPr/>
        </p:nvSpPr>
        <p:spPr>
          <a:xfrm>
            <a:off x="1147763" y="2391726"/>
            <a:ext cx="6848475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75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/>
              <a:t>Inform, invite and involve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11" name="Trapezoid 10"/>
          <p:cNvSpPr/>
          <p:nvPr/>
        </p:nvSpPr>
        <p:spPr>
          <a:xfrm flipH="1">
            <a:off x="457200" y="1599570"/>
            <a:ext cx="8229600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50000"/>
            </a:schemeClr>
          </a:solidFill>
          <a:effectLst/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>
            <a:flatTx/>
          </a:bodyPr>
          <a:lstStyle/>
          <a:p>
            <a:pPr algn="ctr"/>
            <a:r>
              <a:rPr lang="en-GB" dirty="0" smtClean="0"/>
              <a:t>Integrated part of municipal development</a:t>
            </a:r>
            <a:endParaRPr lang="en-GB" dirty="0"/>
          </a:p>
        </p:txBody>
      </p:sp>
      <p:sp>
        <p:nvSpPr>
          <p:cNvPr id="12" name="Up Arrow 25"/>
          <p:cNvSpPr/>
          <p:nvPr/>
        </p:nvSpPr>
        <p:spPr>
          <a:xfrm>
            <a:off x="228600" y="1727200"/>
            <a:ext cx="729615" cy="4114800"/>
          </a:xfrm>
          <a:prstGeom prst="upArrow">
            <a:avLst>
              <a:gd name="adj1" fmla="val 31034"/>
              <a:gd name="adj2" fmla="val 149617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1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Complexity and benefits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07504" y="548680"/>
            <a:ext cx="8928992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600" b="1" dirty="0" err="1" smtClean="0">
                <a:solidFill>
                  <a:schemeClr val="tx2"/>
                </a:solidFill>
              </a:rPr>
              <a:t>Let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r>
              <a:rPr lang="de-DE" sz="2600" b="1" dirty="0" err="1" smtClean="0">
                <a:solidFill>
                  <a:schemeClr val="tx2"/>
                </a:solidFill>
              </a:rPr>
              <a:t>us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r>
              <a:rPr lang="de-DE" sz="2600" b="1" dirty="0" err="1" smtClean="0">
                <a:solidFill>
                  <a:schemeClr val="tx2"/>
                </a:solidFill>
              </a:rPr>
              <a:t>recall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endParaRPr lang="de-DE" sz="2600" b="1" i="1" dirty="0">
              <a:solidFill>
                <a:schemeClr val="tx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8229600" cy="50006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eaning and purpose of WM plan</a:t>
            </a:r>
            <a:endParaRPr lang="en-GB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42862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Integrated part of municipal development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Waste charges explained and justified;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(justifiable only if services are reasonable and effective!!)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Charges balanced with socio-economic aspects;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Waste collection and transport defined and future needs justified;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Communication with citizens established;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Municipal advancement is promoted and not </a:t>
            </a:r>
            <a:r>
              <a:rPr lang="en-US" sz="2400" b="1" dirty="0" err="1" smtClean="0">
                <a:solidFill>
                  <a:schemeClr val="tx2"/>
                </a:solidFill>
              </a:rPr>
              <a:t>hindred</a:t>
            </a: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(links between clean city &amp; employment/clean city &amp; tourism)</a:t>
            </a:r>
            <a:endParaRPr lang="de-DE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07504" y="548680"/>
            <a:ext cx="8928992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600" b="1" dirty="0" smtClean="0">
                <a:solidFill>
                  <a:srgbClr val="FF0000"/>
                </a:solidFill>
              </a:rPr>
              <a:t>S</a:t>
            </a:r>
            <a:r>
              <a:rPr lang="de-DE" sz="2600" b="1" dirty="0" smtClean="0">
                <a:solidFill>
                  <a:schemeClr val="tx2"/>
                </a:solidFill>
              </a:rPr>
              <a:t>tatus </a:t>
            </a:r>
            <a:r>
              <a:rPr lang="de-DE" sz="2600" b="1" dirty="0" err="1" smtClean="0">
                <a:solidFill>
                  <a:schemeClr val="tx2"/>
                </a:solidFill>
              </a:rPr>
              <a:t>information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r>
              <a:rPr lang="de-DE" sz="2600" b="1" dirty="0" err="1" smtClean="0">
                <a:solidFill>
                  <a:schemeClr val="tx2"/>
                </a:solidFill>
              </a:rPr>
              <a:t>and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r>
              <a:rPr lang="de-DE" sz="2600" b="1" dirty="0" err="1" smtClean="0">
                <a:solidFill>
                  <a:schemeClr val="tx2"/>
                </a:solidFill>
              </a:rPr>
              <a:t>planning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endParaRPr lang="de-DE" sz="2600" b="1" i="1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8229600" cy="50006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nteractive exercise - </a:t>
            </a:r>
            <a:r>
              <a:rPr lang="en-US" sz="2400" b="1" i="1" dirty="0" smtClean="0">
                <a:solidFill>
                  <a:schemeClr val="tx2"/>
                </a:solidFill>
                <a:latin typeface="Calibri" pitchFamily="34" charset="0"/>
              </a:rPr>
              <a:t>please sort by relations</a:t>
            </a:r>
            <a:endParaRPr lang="en-GB" sz="2400" i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285721" y="2005980"/>
          <a:ext cx="3643337" cy="35661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64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Status </a:t>
                      </a:r>
                      <a:r>
                        <a:rPr lang="de-DE" sz="2000" dirty="0" err="1" smtClean="0"/>
                        <a:t>information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Geographical conditions </a:t>
                      </a:r>
                      <a:endParaRPr lang="de-DE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Demography </a:t>
                      </a:r>
                      <a:endParaRPr lang="de-DE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Wingdings" pitchFamily="2" charset="2"/>
                        </a:rPr>
                        <a:t>Waste composition 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Present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collection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Present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equipment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Present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facilities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Financing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Cost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charge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baseline="0" dirty="0" err="1" smtClean="0">
                          <a:solidFill>
                            <a:schemeClr val="tx2"/>
                          </a:solidFill>
                        </a:rPr>
                        <a:t>recovery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4214810" y="1500174"/>
          <a:ext cx="4786347" cy="4754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786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Planning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issues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Waste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disposal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needs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Waste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charges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Extension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baseline="0" dirty="0" err="1" smtClean="0">
                          <a:solidFill>
                            <a:schemeClr val="tx2"/>
                          </a:solidFill>
                        </a:rPr>
                        <a:t>of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baseline="0" dirty="0" err="1" smtClean="0">
                          <a:solidFill>
                            <a:schemeClr val="tx2"/>
                          </a:solidFill>
                        </a:rPr>
                        <a:t>waste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baseline="0" dirty="0" err="1" smtClean="0">
                          <a:solidFill>
                            <a:schemeClr val="tx2"/>
                          </a:solidFill>
                        </a:rPr>
                        <a:t>service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Collection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mode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Space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requirements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Container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needs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Separation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scheme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Logistic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organisation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collection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transport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Additional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investment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Public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</a:rPr>
                        <a:t>awareness</a:t>
                      </a:r>
                      <a:endParaRPr lang="de-DE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tx2"/>
                          </a:solidFill>
                        </a:rPr>
                        <a:t>Site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2000" baseline="0" dirty="0" err="1" smtClean="0">
                          <a:solidFill>
                            <a:schemeClr val="tx2"/>
                          </a:solidFill>
                        </a:rPr>
                        <a:t>closure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lang="de-DE" sz="2000" baseline="0" dirty="0" err="1" smtClean="0">
                          <a:solidFill>
                            <a:schemeClr val="tx2"/>
                          </a:solidFill>
                        </a:rPr>
                        <a:t>cleanup</a:t>
                      </a:r>
                      <a:endParaRPr lang="de-DE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7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130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Larissa-Design</vt:lpstr>
      <vt:lpstr>PowerPoint Presentation</vt:lpstr>
      <vt:lpstr>Meaning and purpose of WM plan</vt:lpstr>
      <vt:lpstr>Meaning and purpose of WM plan</vt:lpstr>
      <vt:lpstr>Interactive exercise - please sort by relations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Bla, bla</dc:title>
  <dc:creator>user</dc:creator>
  <cp:lastModifiedBy>Aleksandre Pertaia</cp:lastModifiedBy>
  <cp:revision>330</cp:revision>
  <dcterms:created xsi:type="dcterms:W3CDTF">2015-09-30T12:26:19Z</dcterms:created>
  <dcterms:modified xsi:type="dcterms:W3CDTF">2017-06-05T13:16:42Z</dcterms:modified>
</cp:coreProperties>
</file>