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/>
    <p:restoredTop sz="94650"/>
  </p:normalViewPr>
  <p:slideViewPr>
    <p:cSldViewPr snapToGrid="0" snapToObjects="1">
      <p:cViewPr varScale="1">
        <p:scale>
          <a:sx n="172" d="100"/>
          <a:sy n="172" d="100"/>
        </p:scale>
        <p:origin x="11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7" d="100"/>
          <a:sy n="137" d="100"/>
        </p:scale>
        <p:origin x="454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352D3-8160-5C42-BFA3-0B5CFE499078}" type="datetimeFigureOut">
              <a:rPr lang="en-US" smtClean="0"/>
              <a:t>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8A78-C8B6-2E48-88D7-77EEEF5B0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3991-4072-2645-825E-18674F67B0BD}" type="datetimeFigureOut">
              <a:rPr lang="en-US" smtClean="0"/>
              <a:t>6/11/17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B249-A681-8D43-837E-82683A756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8546"/>
            <a:ext cx="7886700" cy="962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2BED-04BA-B240-A353-138544F51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/>
                </a:solidFill>
              </a:rPr>
              <a:t>Involvement of stakeholders in drafting waste management </a:t>
            </a:r>
            <a:r>
              <a:rPr lang="en-GB" sz="4000" b="1" dirty="0" smtClean="0">
                <a:solidFill>
                  <a:schemeClr val="tx2"/>
                </a:solidFill>
              </a:rPr>
              <a:t>plans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 and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June 2017</a:t>
            </a:r>
          </a:p>
          <a:p>
            <a:r>
              <a:rPr lang="en-US" dirty="0" smtClean="0"/>
              <a:t>René Boesten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Discussion </a:t>
            </a:r>
            <a:r>
              <a:rPr lang="en-GB" dirty="0" smtClean="0">
                <a:solidFill>
                  <a:schemeClr val="tx2"/>
                </a:solidFill>
              </a:rPr>
              <a:t>topics for </a:t>
            </a:r>
            <a:r>
              <a:rPr lang="en-GB" smtClean="0">
                <a:solidFill>
                  <a:schemeClr val="tx2"/>
                </a:solidFill>
              </a:rPr>
              <a:t>working groups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your stakeholders; make a list</a:t>
            </a:r>
            <a:endParaRPr lang="en-GB" dirty="0"/>
          </a:p>
          <a:p>
            <a:r>
              <a:rPr lang="en-GB" dirty="0" smtClean="0"/>
              <a:t>What are their </a:t>
            </a:r>
            <a:r>
              <a:rPr lang="en-GB" dirty="0"/>
              <a:t>interests and </a:t>
            </a:r>
            <a:r>
              <a:rPr lang="en-GB" dirty="0" smtClean="0"/>
              <a:t>needs;</a:t>
            </a:r>
          </a:p>
          <a:p>
            <a:r>
              <a:rPr lang="en-GB" dirty="0" smtClean="0"/>
              <a:t>Who might be “difficult”, who might be supportive;</a:t>
            </a:r>
            <a:endParaRPr lang="en-GB" dirty="0"/>
          </a:p>
          <a:p>
            <a:r>
              <a:rPr lang="en-GB" dirty="0" smtClean="0"/>
              <a:t>What are the key topics? </a:t>
            </a:r>
            <a:r>
              <a:rPr lang="en-GB" dirty="0"/>
              <a:t>make a </a:t>
            </a:r>
            <a:r>
              <a:rPr lang="en-GB" dirty="0" smtClean="0"/>
              <a:t>list</a:t>
            </a:r>
          </a:p>
          <a:p>
            <a:r>
              <a:rPr lang="en-GB" dirty="0" smtClean="0"/>
              <a:t>Match stakeholder and topic</a:t>
            </a:r>
          </a:p>
          <a:p>
            <a:r>
              <a:rPr lang="en-GB" dirty="0" smtClean="0"/>
              <a:t>Decide when to involve the stakeholder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2"/>
                </a:solidFill>
              </a:rPr>
              <a:t>Stakeholder Matrix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154711"/>
              </p:ext>
            </p:extLst>
          </p:nvPr>
        </p:nvGraphicFramePr>
        <p:xfrm>
          <a:off x="628650" y="1616349"/>
          <a:ext cx="7863841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899"/>
                <a:gridCol w="1157657"/>
                <a:gridCol w="1157657"/>
                <a:gridCol w="1157657"/>
                <a:gridCol w="1157657"/>
                <a:gridCol w="1157657"/>
                <a:gridCol w="1157657"/>
              </a:tblGrid>
              <a:tr h="1409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Stakeholder</a:t>
                      </a:r>
                      <a:r>
                        <a:rPr lang="en-GB" sz="1400" baseline="0" dirty="0" smtClean="0"/>
                        <a:t> 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Stakeholder</a:t>
                      </a:r>
                      <a:r>
                        <a:rPr lang="en-GB" sz="1400" baseline="0" dirty="0" smtClean="0"/>
                        <a:t> 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Stakeholder</a:t>
                      </a:r>
                      <a:r>
                        <a:rPr lang="en-GB" sz="1400" baseline="0" dirty="0" smtClean="0"/>
                        <a:t> 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Stakeholder 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Municipality</a:t>
                      </a:r>
                    </a:p>
                    <a:p>
                      <a:pPr algn="ctr"/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Municipality</a:t>
                      </a:r>
                      <a:r>
                        <a:rPr lang="en-GB" sz="1400" baseline="0" dirty="0" smtClean="0"/>
                        <a:t> B</a:t>
                      </a:r>
                      <a:endParaRPr lang="en-GB" sz="1400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r>
                        <a:rPr lang="en-GB" dirty="0" smtClean="0"/>
                        <a:t>Topic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++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--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r>
                        <a:rPr lang="en-GB" dirty="0" smtClean="0"/>
                        <a:t>Topic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++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-</a:t>
                      </a:r>
                      <a:endParaRPr lang="en-GB" b="1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--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r>
                        <a:rPr lang="en-GB" dirty="0" smtClean="0"/>
                        <a:t>Topic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r>
                        <a:rPr lang="en-GB" dirty="0" smtClean="0"/>
                        <a:t>Topic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1409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4547799"/>
            <a:ext cx="7886700" cy="85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++ Very cooperative / good relations</a:t>
            </a:r>
          </a:p>
          <a:p>
            <a:pPr marL="0" indent="0">
              <a:buNone/>
            </a:pPr>
            <a:r>
              <a:rPr lang="en-GB" sz="2000" dirty="0" smtClean="0"/>
              <a:t>-- Difficult relationship / possible conflict of interests</a:t>
            </a:r>
          </a:p>
        </p:txBody>
      </p:sp>
    </p:spTree>
    <p:extLst>
      <p:ext uri="{BB962C8B-B14F-4D97-AF65-F5344CB8AC3E}">
        <p14:creationId xmlns:p14="http://schemas.microsoft.com/office/powerpoint/2010/main" val="244161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Stakeholder </a:t>
            </a:r>
            <a:r>
              <a:rPr lang="de-DE" b="1" dirty="0" smtClean="0">
                <a:solidFill>
                  <a:schemeClr val="tx2"/>
                </a:solidFill>
              </a:rPr>
              <a:t>involvement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requirement:</a:t>
            </a:r>
          </a:p>
          <a:p>
            <a:pPr lvl="1"/>
            <a:r>
              <a:rPr lang="en-US" dirty="0" smtClean="0"/>
              <a:t>Waste </a:t>
            </a:r>
            <a:r>
              <a:rPr lang="en-US" dirty="0"/>
              <a:t>management code – Article 13, paragraph 3: “</a:t>
            </a:r>
            <a:r>
              <a:rPr lang="en-US" b="1" i="1" dirty="0">
                <a:solidFill>
                  <a:srgbClr val="FF0000"/>
                </a:solidFill>
              </a:rPr>
              <a:t>Prior</a:t>
            </a:r>
            <a:r>
              <a:rPr lang="en-US" i="1" dirty="0"/>
              <a:t> to the adoption of a municipal waste management plan, public discussion involving </a:t>
            </a:r>
            <a:r>
              <a:rPr lang="en-US" b="1" i="1" dirty="0">
                <a:solidFill>
                  <a:srgbClr val="FF0000"/>
                </a:solidFill>
              </a:rPr>
              <a:t>interested parties</a:t>
            </a:r>
            <a:r>
              <a:rPr lang="en-US" i="1" dirty="0"/>
              <a:t> and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representatives of </a:t>
            </a:r>
            <a:r>
              <a:rPr lang="en-US" b="1" i="1" dirty="0" smtClean="0">
                <a:solidFill>
                  <a:srgbClr val="FF0000"/>
                </a:solidFill>
              </a:rPr>
              <a:t>neighboring </a:t>
            </a:r>
            <a:r>
              <a:rPr lang="en-US" b="1" i="1" dirty="0">
                <a:solidFill>
                  <a:srgbClr val="FF0000"/>
                </a:solidFill>
              </a:rPr>
              <a:t>municipalities </a:t>
            </a:r>
            <a:r>
              <a:rPr lang="en-US" i="1" dirty="0"/>
              <a:t>shall be held. Public discussion shall be carried out by the respective municipality (municipalities).”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sym typeface="Wingding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/>
              </a:rPr>
              <a:t>Obliged to </a:t>
            </a:r>
            <a:r>
              <a:rPr lang="en-US" dirty="0">
                <a:sym typeface="Wingdings"/>
              </a:rPr>
              <a:t>involve </a:t>
            </a:r>
            <a:r>
              <a:rPr lang="en-US" dirty="0" smtClean="0">
                <a:sym typeface="Wingdings"/>
              </a:rPr>
              <a:t>stakeholders in the elaboration!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Stakeholder </a:t>
            </a:r>
            <a:r>
              <a:rPr lang="de-DE" b="1" dirty="0" smtClean="0">
                <a:solidFill>
                  <a:schemeClr val="tx2"/>
                </a:solidFill>
              </a:rPr>
              <a:t>involvement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</a:t>
            </a:r>
            <a:r>
              <a:rPr lang="en-GB" dirty="0"/>
              <a:t>are </a:t>
            </a:r>
            <a:r>
              <a:rPr lang="en-GB" dirty="0" smtClean="0"/>
              <a:t>“Stakeholders” </a:t>
            </a:r>
            <a:r>
              <a:rPr lang="en-GB" dirty="0"/>
              <a:t>and </a:t>
            </a:r>
            <a:r>
              <a:rPr lang="en-GB" dirty="0" smtClean="0"/>
              <a:t>“interested parties”?</a:t>
            </a:r>
          </a:p>
          <a:p>
            <a:pPr lvl="1"/>
            <a:r>
              <a:rPr lang="en-GB" dirty="0" smtClean="0">
                <a:sym typeface="Wingdings"/>
              </a:rPr>
              <a:t>Any </a:t>
            </a:r>
            <a:r>
              <a:rPr lang="en-GB" dirty="0">
                <a:sym typeface="Wingdings"/>
              </a:rPr>
              <a:t>individual or organisation that might be affected by the plan or that might facilitate </a:t>
            </a:r>
            <a:r>
              <a:rPr lang="en-GB" dirty="0" smtClean="0">
                <a:sym typeface="Wingdings"/>
              </a:rPr>
              <a:t>implementation</a:t>
            </a:r>
          </a:p>
          <a:p>
            <a:pPr lvl="2"/>
            <a:r>
              <a:rPr lang="en-GB" dirty="0" smtClean="0">
                <a:sym typeface="Wingdings"/>
              </a:rPr>
              <a:t>Business </a:t>
            </a:r>
            <a:r>
              <a:rPr lang="en-GB" dirty="0">
                <a:sym typeface="Wingdings"/>
              </a:rPr>
              <a:t>associations, local </a:t>
            </a:r>
            <a:r>
              <a:rPr lang="en-GB" dirty="0" smtClean="0">
                <a:sym typeface="Wingdings"/>
              </a:rPr>
              <a:t>(</a:t>
            </a:r>
            <a:r>
              <a:rPr lang="en-GB" dirty="0">
                <a:sym typeface="Wingdings"/>
              </a:rPr>
              <a:t>tourism</a:t>
            </a:r>
            <a:r>
              <a:rPr lang="en-GB" dirty="0" smtClean="0">
                <a:sym typeface="Wingdings"/>
              </a:rPr>
              <a:t>) industry</a:t>
            </a:r>
          </a:p>
          <a:p>
            <a:pPr lvl="2"/>
            <a:r>
              <a:rPr lang="en-GB" dirty="0" smtClean="0">
                <a:sym typeface="Wingdings"/>
              </a:rPr>
              <a:t>Educational institutions </a:t>
            </a:r>
            <a:r>
              <a:rPr lang="en-GB" dirty="0">
                <a:sym typeface="Wingdings"/>
              </a:rPr>
              <a:t>– schools, </a:t>
            </a:r>
            <a:r>
              <a:rPr lang="en-GB" dirty="0" smtClean="0">
                <a:sym typeface="Wingdings"/>
              </a:rPr>
              <a:t>universities, </a:t>
            </a:r>
            <a:r>
              <a:rPr lang="en-GB" dirty="0">
                <a:sym typeface="Wingdings"/>
              </a:rPr>
              <a:t>professional schools, </a:t>
            </a:r>
            <a:r>
              <a:rPr lang="en-GB" dirty="0" err="1" smtClean="0">
                <a:sym typeface="Wingdings"/>
              </a:rPr>
              <a:t>kindergarden</a:t>
            </a:r>
            <a:endParaRPr lang="en-GB" dirty="0" smtClean="0">
              <a:sym typeface="Wingdings"/>
            </a:endParaRPr>
          </a:p>
          <a:p>
            <a:pPr lvl="2"/>
            <a:r>
              <a:rPr lang="en-GB" dirty="0" smtClean="0">
                <a:sym typeface="Wingdings"/>
              </a:rPr>
              <a:t>NGOs </a:t>
            </a:r>
            <a:r>
              <a:rPr lang="en-GB" dirty="0">
                <a:sym typeface="Wingdings"/>
              </a:rPr>
              <a:t>and other civil organisations and active community </a:t>
            </a:r>
            <a:r>
              <a:rPr lang="en-GB" dirty="0" smtClean="0">
                <a:sym typeface="Wingdings"/>
              </a:rPr>
              <a:t>groups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What are the benefits of involvement?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Bring in additional expertise and experience</a:t>
            </a:r>
          </a:p>
          <a:p>
            <a:r>
              <a:rPr lang="en-GB" dirty="0" smtClean="0"/>
              <a:t>Make them co-authors creates commitment</a:t>
            </a:r>
          </a:p>
          <a:p>
            <a:r>
              <a:rPr lang="en-GB" dirty="0" smtClean="0"/>
              <a:t>Identify and discuss difficult topics as part of the preparation in stead of corrections afterwards</a:t>
            </a:r>
          </a:p>
          <a:p>
            <a:r>
              <a:rPr lang="en-GB" dirty="0"/>
              <a:t>Talking and dialogue can break barriers and </a:t>
            </a:r>
            <a:r>
              <a:rPr lang="en-GB" dirty="0" smtClean="0"/>
              <a:t>build </a:t>
            </a:r>
            <a:r>
              <a:rPr lang="en-GB" dirty="0"/>
              <a:t>a common understanding of </a:t>
            </a:r>
            <a:r>
              <a:rPr lang="en-GB" dirty="0" smtClean="0"/>
              <a:t>issues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1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How to deal with “difficult partners”?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Listen </a:t>
            </a:r>
            <a:r>
              <a:rPr lang="en-GB" dirty="0"/>
              <a:t>to other opinions – </a:t>
            </a:r>
            <a:r>
              <a:rPr lang="en-GB" dirty="0" smtClean="0"/>
              <a:t>learn about and understand </a:t>
            </a:r>
            <a:r>
              <a:rPr lang="en-GB" dirty="0"/>
              <a:t>the arguments, the fears and the reasons for a different position </a:t>
            </a:r>
            <a:endParaRPr lang="en-GB" dirty="0" smtClean="0"/>
          </a:p>
          <a:p>
            <a:r>
              <a:rPr lang="en-GB" dirty="0" smtClean="0"/>
              <a:t>Make a proposal to address their concerns and discuss it with them</a:t>
            </a:r>
          </a:p>
          <a:p>
            <a:r>
              <a:rPr lang="en-GB" dirty="0" smtClean="0"/>
              <a:t>Include the conclusions in the plan;</a:t>
            </a:r>
          </a:p>
          <a:p>
            <a:pPr lvl="1"/>
            <a:r>
              <a:rPr lang="en-GB" dirty="0" smtClean="0"/>
              <a:t>they don’t need to agree with all your plans, but they should understand why you do it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Identify “discussion topics”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might be </a:t>
            </a:r>
            <a:r>
              <a:rPr lang="en-GB" dirty="0"/>
              <a:t>seen </a:t>
            </a:r>
            <a:r>
              <a:rPr lang="en-GB" dirty="0" smtClean="0"/>
              <a:t>as critically by the stakeholders:</a:t>
            </a:r>
          </a:p>
          <a:p>
            <a:pPr lvl="1"/>
            <a:r>
              <a:rPr lang="en-GB" dirty="0" smtClean="0"/>
              <a:t>Who is responsible (polluter pays principle)?</a:t>
            </a:r>
          </a:p>
          <a:p>
            <a:pPr lvl="1"/>
            <a:r>
              <a:rPr lang="en-GB" dirty="0" smtClean="0"/>
              <a:t>Quality </a:t>
            </a:r>
            <a:r>
              <a:rPr lang="en-GB" dirty="0"/>
              <a:t>of </a:t>
            </a:r>
            <a:r>
              <a:rPr lang="en-GB" dirty="0" smtClean="0"/>
              <a:t>services</a:t>
            </a:r>
            <a:endParaRPr lang="en-GB" dirty="0"/>
          </a:p>
          <a:p>
            <a:pPr lvl="1"/>
            <a:r>
              <a:rPr lang="en-GB" dirty="0" smtClean="0"/>
              <a:t>Costs and waste service charge</a:t>
            </a:r>
          </a:p>
          <a:p>
            <a:pPr lvl="1"/>
            <a:r>
              <a:rPr lang="en-GB" dirty="0" smtClean="0"/>
              <a:t>Separate collection</a:t>
            </a:r>
          </a:p>
          <a:p>
            <a:pPr lvl="1"/>
            <a:r>
              <a:rPr lang="en-GB" dirty="0" smtClean="0"/>
              <a:t>Waste from others – industrial waste, construction waste, carcasses</a:t>
            </a:r>
          </a:p>
          <a:p>
            <a:pPr lvl="1"/>
            <a:r>
              <a:rPr lang="en-GB" dirty="0" smtClean="0"/>
              <a:t>…………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How to deal with difficult topics?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these topics with the stakeholders </a:t>
            </a:r>
            <a:r>
              <a:rPr lang="en-GB" dirty="0"/>
              <a:t>- NGOs, civil initiatives, business </a:t>
            </a:r>
            <a:r>
              <a:rPr lang="en-GB" dirty="0" smtClean="0"/>
              <a:t>community</a:t>
            </a:r>
          </a:p>
          <a:p>
            <a:pPr lvl="1"/>
            <a:r>
              <a:rPr lang="en-GB" dirty="0" smtClean="0"/>
              <a:t>find a common ground, </a:t>
            </a:r>
          </a:p>
          <a:p>
            <a:pPr lvl="1"/>
            <a:r>
              <a:rPr lang="en-GB" dirty="0" smtClean="0"/>
              <a:t>allow space for other solutions </a:t>
            </a:r>
          </a:p>
          <a:p>
            <a:pPr lvl="1"/>
            <a:r>
              <a:rPr lang="en-GB" dirty="0" smtClean="0"/>
              <a:t>or “agree to disagree”</a:t>
            </a:r>
          </a:p>
          <a:p>
            <a:r>
              <a:rPr lang="en-GB" dirty="0" smtClean="0"/>
              <a:t>Insert conclusions in the WM plan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How to organise </a:t>
            </a:r>
            <a:r>
              <a:rPr lang="en-GB" dirty="0" smtClean="0">
                <a:solidFill>
                  <a:schemeClr val="tx2"/>
                </a:solidFill>
              </a:rPr>
              <a:t>it?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</a:t>
            </a:r>
            <a:r>
              <a:rPr lang="en-GB" dirty="0"/>
              <a:t>your existing network and </a:t>
            </a:r>
            <a:r>
              <a:rPr lang="en-GB" dirty="0" smtClean="0"/>
              <a:t>relations</a:t>
            </a:r>
          </a:p>
          <a:p>
            <a:r>
              <a:rPr lang="en-GB" dirty="0" smtClean="0"/>
              <a:t>The </a:t>
            </a:r>
            <a:r>
              <a:rPr lang="en-GB" dirty="0"/>
              <a:t>stakeholders are citizens and represent the citizens, they spread messages directly to other citizens</a:t>
            </a:r>
          </a:p>
          <a:p>
            <a:r>
              <a:rPr lang="en-GB" dirty="0"/>
              <a:t>You are citizen and you are probably linked with most </a:t>
            </a:r>
            <a:r>
              <a:rPr lang="en-GB" dirty="0" smtClean="0"/>
              <a:t>stakeholders</a:t>
            </a:r>
            <a:endParaRPr lang="en-GB" dirty="0"/>
          </a:p>
          <a:p>
            <a:r>
              <a:rPr lang="en-GB" dirty="0" smtClean="0"/>
              <a:t>Include stakeholders in the working groups that prepares the WM plan</a:t>
            </a:r>
          </a:p>
          <a:p>
            <a:r>
              <a:rPr lang="en-GB" dirty="0" smtClean="0"/>
              <a:t>Organise a discussion evening in the local pub, discuss 1 or 2 topics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4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How to organise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soon as first ideas of planning part are done:</a:t>
            </a:r>
          </a:p>
          <a:p>
            <a:pPr lvl="1"/>
            <a:r>
              <a:rPr lang="en-GB" dirty="0" smtClean="0"/>
              <a:t>Discuss these first ideas in the working group with the stakeholders</a:t>
            </a:r>
          </a:p>
          <a:p>
            <a:pPr lvl="1"/>
            <a:r>
              <a:rPr lang="en-GB" dirty="0" smtClean="0"/>
              <a:t>Host </a:t>
            </a:r>
            <a:r>
              <a:rPr lang="en-GB" dirty="0"/>
              <a:t>a discussion evening in the local </a:t>
            </a:r>
            <a:r>
              <a:rPr lang="en-GB" dirty="0" smtClean="0"/>
              <a:t>pub</a:t>
            </a:r>
          </a:p>
          <a:p>
            <a:r>
              <a:rPr lang="en-GB" dirty="0" smtClean="0"/>
              <a:t>After inclusion of results of these discussions:</a:t>
            </a:r>
          </a:p>
          <a:p>
            <a:pPr lvl="1"/>
            <a:r>
              <a:rPr lang="en-GB" dirty="0" smtClean="0"/>
              <a:t>Publish plan on your website, send it to key stakeholders;</a:t>
            </a:r>
          </a:p>
          <a:p>
            <a:pPr lvl="1"/>
            <a:r>
              <a:rPr lang="en-GB" dirty="0" smtClean="0"/>
              <a:t>Organise a final meeting with all key stakeholders</a:t>
            </a:r>
          </a:p>
          <a:p>
            <a:pPr lvl="1"/>
            <a:r>
              <a:rPr lang="en-GB" dirty="0"/>
              <a:t>Organise a public </a:t>
            </a:r>
            <a:r>
              <a:rPr lang="en-GB" dirty="0" smtClean="0"/>
              <a:t>discussion (the legal requirement)</a:t>
            </a:r>
          </a:p>
          <a:p>
            <a:r>
              <a:rPr lang="en-GB" dirty="0" smtClean="0"/>
              <a:t>Formal discussion in </a:t>
            </a:r>
            <a:r>
              <a:rPr lang="en-GB" dirty="0" err="1" smtClean="0"/>
              <a:t>Sakrebulo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4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633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Wingdings</vt:lpstr>
      <vt:lpstr>Arial</vt:lpstr>
      <vt:lpstr>Office Theme</vt:lpstr>
      <vt:lpstr>Involvement of stakeholders in drafting waste management plans</vt:lpstr>
      <vt:lpstr>Stakeholder involvement</vt:lpstr>
      <vt:lpstr>Stakeholder involvement</vt:lpstr>
      <vt:lpstr>What are the benefits of involvement?</vt:lpstr>
      <vt:lpstr>How to deal with “difficult partners”?</vt:lpstr>
      <vt:lpstr>Identify “discussion topics” </vt:lpstr>
      <vt:lpstr>How to deal with difficult topics?</vt:lpstr>
      <vt:lpstr>How to organise it?</vt:lpstr>
      <vt:lpstr>How to organise it?</vt:lpstr>
      <vt:lpstr>Discussion topics for working groups</vt:lpstr>
      <vt:lpstr>Stakeholder Matrix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Ulrich Roth</cp:lastModifiedBy>
  <cp:revision>24</cp:revision>
  <dcterms:created xsi:type="dcterms:W3CDTF">2017-06-08T09:39:38Z</dcterms:created>
  <dcterms:modified xsi:type="dcterms:W3CDTF">2017-06-11T11:12:52Z</dcterms:modified>
</cp:coreProperties>
</file>