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83" r:id="rId4"/>
    <p:sldId id="318" r:id="rId5"/>
    <p:sldId id="319" r:id="rId6"/>
    <p:sldId id="304" r:id="rId7"/>
    <p:sldId id="305" r:id="rId8"/>
    <p:sldId id="310" r:id="rId9"/>
    <p:sldId id="312" r:id="rId10"/>
    <p:sldId id="313" r:id="rId11"/>
    <p:sldId id="314" r:id="rId12"/>
    <p:sldId id="315" r:id="rId13"/>
    <p:sldId id="316" r:id="rId14"/>
    <p:sldId id="317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940152" y="649287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plan</a:t>
            </a:r>
            <a:endParaRPr lang="de-DE" dirty="0"/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2123728" y="6492875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</a:t>
            </a:r>
            <a:r>
              <a:rPr lang="de-DE" dirty="0" err="1" smtClean="0"/>
              <a:t>training</a:t>
            </a:r>
            <a:r>
              <a:rPr lang="de-DE" dirty="0" smtClean="0"/>
              <a:t>       2nd Training,</a:t>
            </a:r>
            <a:r>
              <a:rPr lang="de-DE" baseline="0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 14./15., 2016</a:t>
            </a: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244408" y="65087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EB9734-B79C-491F-8812-A84B475DD43D}" type="slidenum">
              <a:rPr lang="de-DE" smtClean="0"/>
              <a:pPr algn="r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08.12.2016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08.12.2016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2" y="1133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Accompanying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/ 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12646"/>
            <a:ext cx="8856984" cy="5236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Integrated Solid </a:t>
            </a:r>
            <a:r>
              <a:rPr lang="de-DE" sz="2400" b="1" dirty="0" err="1" smtClean="0">
                <a:solidFill>
                  <a:schemeClr val="tx2"/>
                </a:solidFill>
              </a:rPr>
              <a:t>Waste</a:t>
            </a:r>
            <a:r>
              <a:rPr lang="de-DE" sz="2400" b="1" dirty="0" smtClean="0">
                <a:solidFill>
                  <a:schemeClr val="tx2"/>
                </a:solidFill>
              </a:rPr>
              <a:t> Management </a:t>
            </a:r>
            <a:r>
              <a:rPr lang="de-DE" sz="2400" b="1" dirty="0" err="1" smtClean="0">
                <a:solidFill>
                  <a:schemeClr val="tx2"/>
                </a:solidFill>
              </a:rPr>
              <a:t>Kutaisi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dirty="0">
                <a:solidFill>
                  <a:srgbClr val="1F497D"/>
                </a:solidFill>
              </a:rPr>
              <a:t>– </a:t>
            </a:r>
            <a:r>
              <a:rPr lang="de-DE" sz="2400" dirty="0" err="1" smtClean="0">
                <a:solidFill>
                  <a:schemeClr val="tx2"/>
                </a:solidFill>
              </a:rPr>
              <a:t>Accompanying</a:t>
            </a:r>
            <a:r>
              <a:rPr lang="de-DE" sz="2400" dirty="0" smtClean="0">
                <a:solidFill>
                  <a:schemeClr val="tx2"/>
                </a:solidFill>
              </a:rPr>
              <a:t> Technical Training –</a:t>
            </a: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4000" dirty="0" smtClean="0">
                <a:solidFill>
                  <a:schemeClr val="tx2"/>
                </a:solidFill>
              </a:rPr>
              <a:t>2nd Training </a:t>
            </a:r>
          </a:p>
          <a:p>
            <a:pPr marL="0" indent="0" algn="ctr"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“</a:t>
            </a:r>
            <a:r>
              <a:rPr lang="de-DE" sz="2800" b="1" dirty="0" err="1" smtClean="0">
                <a:solidFill>
                  <a:schemeClr val="tx2"/>
                </a:solidFill>
              </a:rPr>
              <a:t>Municipal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Waste</a:t>
            </a:r>
            <a:r>
              <a:rPr lang="de-DE" sz="2800" b="1" dirty="0" smtClean="0">
                <a:solidFill>
                  <a:schemeClr val="tx2"/>
                </a:solidFill>
              </a:rPr>
              <a:t> Management </a:t>
            </a:r>
            <a:r>
              <a:rPr lang="de-DE" sz="2800" b="1" dirty="0" err="1" smtClean="0">
                <a:solidFill>
                  <a:schemeClr val="tx2"/>
                </a:solidFill>
              </a:rPr>
              <a:t>Planning</a:t>
            </a:r>
            <a:r>
              <a:rPr lang="de-DE" sz="2800" b="1" dirty="0" smtClean="0">
                <a:solidFill>
                  <a:schemeClr val="tx2"/>
                </a:solidFill>
              </a:rPr>
              <a:t>“</a:t>
            </a:r>
            <a:r>
              <a:rPr lang="de-DE" sz="2400" b="1" dirty="0" smtClean="0">
                <a:solidFill>
                  <a:schemeClr val="tx2"/>
                </a:solidFill>
              </a:rPr>
              <a:t/>
            </a:r>
            <a:br>
              <a:rPr lang="de-DE" sz="2400" b="1" dirty="0" smtClean="0">
                <a:solidFill>
                  <a:schemeClr val="tx2"/>
                </a:solidFill>
              </a:rPr>
            </a:b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b="1" dirty="0" err="1"/>
              <a:t>c</a:t>
            </a:r>
            <a:r>
              <a:rPr lang="de-DE" sz="2400" b="1" dirty="0" err="1" smtClean="0"/>
              <a:t>onducted</a:t>
            </a:r>
            <a:r>
              <a:rPr lang="de-DE" sz="2400" b="1" dirty="0" smtClean="0"/>
              <a:t>  in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period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Dec</a:t>
            </a:r>
            <a:r>
              <a:rPr lang="de-DE" sz="2400" b="1" dirty="0" smtClean="0"/>
              <a:t>. 14-15, 2016</a:t>
            </a:r>
            <a:endParaRPr lang="de-DE" sz="2400" b="1" dirty="0"/>
          </a:p>
          <a:p>
            <a:pPr marL="0" indent="0" algn="ctr">
              <a:buNone/>
            </a:pPr>
            <a:r>
              <a:rPr lang="de-DE" sz="2400" b="1" dirty="0" err="1" smtClean="0"/>
              <a:t>for</a:t>
            </a:r>
            <a:endParaRPr lang="de-DE" sz="2400" b="1" dirty="0" smtClean="0"/>
          </a:p>
          <a:p>
            <a:pPr marL="0" indent="0" algn="ctr">
              <a:buNone/>
            </a:pPr>
            <a:r>
              <a:rPr lang="de-DE" sz="2000" b="1" dirty="0" err="1" smtClean="0"/>
              <a:t>Municipalities</a:t>
            </a:r>
            <a:r>
              <a:rPr lang="de-DE" sz="2000" b="1" dirty="0" smtClean="0"/>
              <a:t> &amp; Services </a:t>
            </a:r>
            <a:r>
              <a:rPr lang="de-DE" sz="2000" b="1" dirty="0" err="1" smtClean="0"/>
              <a:t>responsible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managing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municipal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waste</a:t>
            </a:r>
            <a:r>
              <a:rPr lang="de-DE" sz="2000" b="1" dirty="0" smtClean="0"/>
              <a:t> (MSW) in </a:t>
            </a:r>
            <a:br>
              <a:rPr lang="de-DE" sz="2000" b="1" dirty="0" smtClean="0"/>
            </a:br>
            <a:r>
              <a:rPr lang="de-DE" sz="2000" b="1" dirty="0" err="1" smtClean="0"/>
              <a:t>the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Imereti</a:t>
            </a:r>
            <a:r>
              <a:rPr lang="de-DE" sz="2000" b="1" dirty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Racha-Lechkhumi-Kmevo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Svaneti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region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Georgia</a:t>
            </a:r>
          </a:p>
          <a:p>
            <a:pPr marL="0" indent="0" algn="ctr">
              <a:buNone/>
            </a:pPr>
            <a:endParaRPr lang="de-DE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e-DE" sz="1800" dirty="0" smtClean="0">
                <a:solidFill>
                  <a:schemeClr val="tx2"/>
                </a:solidFill>
              </a:rPr>
              <a:t>	</a:t>
            </a:r>
            <a:r>
              <a:rPr lang="de-DE" sz="1800" dirty="0" err="1" smtClean="0">
                <a:solidFill>
                  <a:schemeClr val="tx2"/>
                </a:solidFill>
              </a:rPr>
              <a:t>Accompanying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dirty="0" err="1" smtClean="0">
                <a:solidFill>
                  <a:schemeClr val="tx2"/>
                </a:solidFill>
              </a:rPr>
              <a:t>Measures</a:t>
            </a:r>
            <a:r>
              <a:rPr lang="de-DE" sz="1800" dirty="0" smtClean="0">
                <a:solidFill>
                  <a:schemeClr val="tx2"/>
                </a:solidFill>
              </a:rPr>
              <a:t> Consultants </a:t>
            </a:r>
            <a:r>
              <a:rPr lang="de-DE" sz="1800" dirty="0" err="1" smtClean="0">
                <a:solidFill>
                  <a:schemeClr val="tx2"/>
                </a:solidFill>
              </a:rPr>
              <a:t>of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661313"/>
            <a:ext cx="1142365" cy="522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72199"/>
            <a:ext cx="630555" cy="51625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589240"/>
            <a:ext cx="60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4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1567445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err="1" smtClean="0">
                <a:solidFill>
                  <a:schemeClr val="tx2"/>
                </a:solidFill>
              </a:rPr>
              <a:t>Quantities</a:t>
            </a:r>
            <a:r>
              <a:rPr lang="de-DE" sz="2800" b="1" i="1" dirty="0" smtClean="0">
                <a:solidFill>
                  <a:schemeClr val="tx2"/>
                </a:solidFill>
              </a:rPr>
              <a:t> </a:t>
            </a:r>
            <a:r>
              <a:rPr lang="de-DE" sz="2800" b="1" i="1" dirty="0" err="1" smtClean="0">
                <a:solidFill>
                  <a:schemeClr val="tx2"/>
                </a:solidFill>
              </a:rPr>
              <a:t>and</a:t>
            </a:r>
            <a:r>
              <a:rPr lang="de-DE" sz="2800" b="1" i="1" dirty="0" smtClean="0">
                <a:solidFill>
                  <a:schemeClr val="tx2"/>
                </a:solidFill>
              </a:rPr>
              <a:t> </a:t>
            </a:r>
            <a:r>
              <a:rPr lang="de-DE" sz="2800" b="1" i="1" dirty="0" err="1" smtClean="0">
                <a:solidFill>
                  <a:schemeClr val="tx2"/>
                </a:solidFill>
              </a:rPr>
              <a:t>quality</a:t>
            </a:r>
            <a:endParaRPr lang="de-DE" sz="2800" b="1" i="1" dirty="0">
              <a:solidFill>
                <a:schemeClr val="tx2"/>
              </a:solidFill>
            </a:endParaRPr>
          </a:p>
        </p:txBody>
      </p:sp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192112" y="2082328"/>
            <a:ext cx="884438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>
                <a:latin typeface="+mj-lt"/>
                <a:sym typeface="Symbol" pitchFamily="18" charset="2"/>
              </a:rPr>
              <a:t>Where </a:t>
            </a:r>
            <a:r>
              <a:rPr lang="en-US" altLang="de-DE" sz="2200" b="1" dirty="0" smtClean="0">
                <a:latin typeface="+mj-lt"/>
                <a:sym typeface="Symbol" pitchFamily="18" charset="2"/>
              </a:rPr>
              <a:t>generated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(Sources of waste generation)</a:t>
            </a:r>
            <a:endParaRPr lang="en-US" altLang="de-DE" sz="2200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much generated</a:t>
            </a:r>
            <a:r>
              <a:rPr lang="en-US" altLang="de-DE" sz="2200" b="1" dirty="0">
                <a:latin typeface="+mj-lt"/>
                <a:sym typeface="Symbol" pitchFamily="18" charset="2"/>
              </a:rPr>
              <a:t> </a:t>
            </a:r>
            <a:r>
              <a:rPr lang="en-US" altLang="de-DE" sz="2200" b="1" dirty="0" smtClean="0">
                <a:latin typeface="+mj-lt"/>
                <a:sym typeface="Symbol" pitchFamily="18" charset="2"/>
              </a:rPr>
              <a:t>– How much collected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(Not all what is generated is collected!)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Generation largely depends on source, individuals, season, social status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Collection largely depends on behavior, equipment, service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is collected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(waste types, material content)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is collected quality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applies in the case of targeted (source separated) material streams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does quality vary</a:t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(seasonal change)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79512" y="548679"/>
            <a:ext cx="8856984" cy="10187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800" b="1" dirty="0">
                <a:solidFill>
                  <a:schemeClr val="tx2"/>
                </a:solidFill>
              </a:rPr>
              <a:t>WM plan - Making </a:t>
            </a:r>
            <a:r>
              <a:rPr lang="de-DE" sz="2800" b="1" dirty="0" err="1">
                <a:solidFill>
                  <a:schemeClr val="tx2"/>
                </a:solidFill>
              </a:rPr>
              <a:t>of</a:t>
            </a:r>
            <a:r>
              <a:rPr lang="de-DE" sz="2800" b="1" dirty="0">
                <a:solidFill>
                  <a:schemeClr val="tx2"/>
                </a:solidFill>
              </a:rPr>
              <a:t>: </a:t>
            </a:r>
            <a:r>
              <a:rPr lang="de-DE" sz="2800" b="1" dirty="0" smtClean="0">
                <a:solidFill>
                  <a:schemeClr val="tx2"/>
                </a:solidFill>
              </a:rPr>
              <a:t/>
            </a:r>
            <a:br>
              <a:rPr lang="de-DE" sz="2800" b="1" dirty="0" smtClean="0">
                <a:solidFill>
                  <a:schemeClr val="tx2"/>
                </a:solidFill>
              </a:rPr>
            </a:br>
            <a:r>
              <a:rPr lang="de-DE" sz="2800" b="1" dirty="0" err="1" smtClean="0">
                <a:solidFill>
                  <a:schemeClr val="tx2"/>
                </a:solidFill>
              </a:rPr>
              <a:t>Specifying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starting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conditions</a:t>
            </a:r>
            <a:r>
              <a:rPr lang="de-DE" sz="2800" b="1" dirty="0" smtClean="0">
                <a:solidFill>
                  <a:schemeClr val="tx2"/>
                </a:solidFill>
              </a:rPr>
              <a:t> (</a:t>
            </a:r>
            <a:r>
              <a:rPr lang="de-DE" sz="2800" b="1" dirty="0">
                <a:solidFill>
                  <a:schemeClr val="tx2"/>
                </a:solidFill>
              </a:rPr>
              <a:t>Status </a:t>
            </a:r>
            <a:r>
              <a:rPr lang="de-DE" sz="2800" b="1" dirty="0" err="1" smtClean="0">
                <a:solidFill>
                  <a:schemeClr val="tx2"/>
                </a:solidFill>
              </a:rPr>
              <a:t>part</a:t>
            </a:r>
            <a:r>
              <a:rPr lang="de-DE" sz="2800" b="1" dirty="0" smtClean="0">
                <a:solidFill>
                  <a:schemeClr val="tx2"/>
                </a:solidFill>
              </a:rPr>
              <a:t>)</a:t>
            </a:r>
            <a:endParaRPr lang="de-DE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92867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err="1" smtClean="0">
                <a:solidFill>
                  <a:schemeClr val="tx2"/>
                </a:solidFill>
              </a:rPr>
              <a:t>Collection</a:t>
            </a:r>
            <a:endParaRPr lang="de-DE" sz="2800" b="1" i="1" dirty="0">
              <a:solidFill>
                <a:schemeClr val="tx2"/>
              </a:solidFill>
            </a:endParaRP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192112" y="1515561"/>
            <a:ext cx="884438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services are offered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how can citizens dispose of waste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which materials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coverage is achieved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(places/population connected/not connected to these services)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Collection </a:t>
            </a:r>
            <a:r>
              <a:rPr lang="en-US" altLang="de-DE" sz="2200" b="1" dirty="0">
                <a:latin typeface="+mj-lt"/>
                <a:sym typeface="Symbol" pitchFamily="18" charset="2"/>
              </a:rPr>
              <a:t>settings</a:t>
            </a:r>
            <a:r>
              <a:rPr lang="en-US" altLang="de-DE" sz="2200" b="1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(Number/capacities/arrangement of containers)</a:t>
            </a:r>
            <a:endParaRPr lang="en-US" altLang="de-DE" sz="2200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Collection frequency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(How often is collected)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>
                <a:latin typeface="+mj-lt"/>
                <a:sym typeface="Symbol" pitchFamily="18" charset="2"/>
              </a:rPr>
              <a:t>Separate </a:t>
            </a:r>
            <a:r>
              <a:rPr lang="en-US" altLang="de-DE" sz="2200" b="1" dirty="0" smtClean="0">
                <a:latin typeface="+mj-lt"/>
                <a:sym typeface="Symbol" pitchFamily="18" charset="2"/>
              </a:rPr>
              <a:t>collection</a:t>
            </a:r>
            <a:r>
              <a:rPr lang="en-US" altLang="de-DE" sz="2200" dirty="0">
                <a:sym typeface="Symbol" pitchFamily="18" charset="2"/>
              </a:rPr>
              <a:t/>
            </a:r>
            <a:br>
              <a:rPr lang="en-US" altLang="de-DE" sz="2200" dirty="0">
                <a:sym typeface="Symbol" pitchFamily="18" charset="2"/>
              </a:rPr>
            </a:br>
            <a:r>
              <a:rPr lang="en-US" altLang="de-DE" sz="2200" dirty="0">
                <a:latin typeface="+mj-lt"/>
                <a:sym typeface="Symbol" pitchFamily="18" charset="2"/>
              </a:rPr>
              <a:t>(How, when, public awareness)</a:t>
            </a:r>
          </a:p>
          <a:p>
            <a:pPr eaLnBrk="1" hangingPunct="1"/>
            <a:endParaRPr lang="en-US" altLang="de-DE" sz="2200" dirty="0" smtClean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35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1072686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smtClean="0">
                <a:solidFill>
                  <a:schemeClr val="tx2"/>
                </a:solidFill>
              </a:rPr>
              <a:t>Equipment</a:t>
            </a:r>
            <a:endParaRPr lang="de-DE" sz="2800" b="1" i="1" dirty="0">
              <a:solidFill>
                <a:schemeClr val="tx2"/>
              </a:solidFill>
            </a:endParaRP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192112" y="1714488"/>
            <a:ext cx="8844384" cy="392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devices are available  / are used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collection (e.g. containers)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pickup (e.g. lifter trucks)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transportation (e.g. trucks)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for handling (e.g. bulldozer, crane, press)</a:t>
            </a:r>
            <a:endParaRPr lang="en-US" altLang="de-DE" sz="2200" b="1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many of them</a:t>
            </a:r>
          </a:p>
          <a:p>
            <a:pPr marL="342900" indent="-3429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Where located/by whom used</a:t>
            </a:r>
            <a:endParaRPr lang="en-US" altLang="de-DE" sz="2200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is state of equipment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(what is planned usage period/when does it go out of operation)</a:t>
            </a:r>
          </a:p>
          <a:p>
            <a:pPr marL="342900" indent="-342900" eaLnBrk="1" hangingPunct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is the usable capacity</a:t>
            </a:r>
            <a:endParaRPr lang="en-US" altLang="de-DE" sz="2200" dirty="0" smtClean="0">
              <a:latin typeface="+mj-lt"/>
              <a:sym typeface="Symbol" pitchFamily="18" charset="2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59387" y="1068614"/>
            <a:ext cx="4330453" cy="324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784654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smtClean="0">
                <a:solidFill>
                  <a:schemeClr val="tx2"/>
                </a:solidFill>
              </a:rPr>
              <a:t>Public awareness and public cooperation</a:t>
            </a:r>
            <a:endParaRPr lang="de-DE" sz="2800" b="1" i="1" dirty="0">
              <a:solidFill>
                <a:schemeClr val="tx2"/>
              </a:solidFill>
            </a:endParaRPr>
          </a:p>
        </p:txBody>
      </p:sp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192112" y="1515561"/>
            <a:ext cx="884438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do you intent to inform and work with neighboring municipalities?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de-DE" sz="2200" b="1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do you intent to inform and work with the MoENRP, SWMCG and other state institutions?</a:t>
            </a:r>
            <a:endParaRPr lang="en-US" altLang="de-DE" sz="2200" dirty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de-DE" sz="2200" b="1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How to involve the public?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dirty="0" smtClean="0">
                <a:latin typeface="+mj-lt"/>
                <a:sym typeface="Symbol" pitchFamily="18" charset="2"/>
              </a:rPr>
              <a:t>Via discussions about this plan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dirty="0" smtClean="0">
                <a:latin typeface="+mj-lt"/>
                <a:sym typeface="Symbol" pitchFamily="18" charset="2"/>
              </a:rPr>
              <a:t>Via information campaigns/leaflets/radio and TV</a:t>
            </a:r>
          </a:p>
        </p:txBody>
      </p:sp>
    </p:spTree>
    <p:extLst>
      <p:ext uri="{BB962C8B-B14F-4D97-AF65-F5344CB8AC3E}">
        <p14:creationId xmlns:p14="http://schemas.microsoft.com/office/powerpoint/2010/main" val="6330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856662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err="1" smtClean="0">
                <a:solidFill>
                  <a:schemeClr val="tx2"/>
                </a:solidFill>
              </a:rPr>
              <a:t>Costs</a:t>
            </a:r>
            <a:r>
              <a:rPr lang="de-DE" sz="2800" b="1" i="1" dirty="0" smtClean="0">
                <a:solidFill>
                  <a:schemeClr val="tx2"/>
                </a:solidFill>
              </a:rPr>
              <a:t>/</a:t>
            </a:r>
            <a:r>
              <a:rPr lang="de-DE" sz="2800" b="1" i="1" dirty="0" err="1" smtClean="0">
                <a:solidFill>
                  <a:schemeClr val="tx2"/>
                </a:solidFill>
              </a:rPr>
              <a:t>financing</a:t>
            </a:r>
            <a:endParaRPr lang="de-DE" sz="2800" i="1" dirty="0">
              <a:solidFill>
                <a:schemeClr val="tx2"/>
              </a:solidFill>
            </a:endParaRPr>
          </a:p>
        </p:txBody>
      </p:sp>
      <p:sp>
        <p:nvSpPr>
          <p:cNvPr id="11" name="Rechteck 1"/>
          <p:cNvSpPr>
            <a:spLocks noChangeArrowheads="1"/>
          </p:cNvSpPr>
          <p:nvPr/>
        </p:nvSpPr>
        <p:spPr bwMode="auto">
          <a:xfrm>
            <a:off x="192112" y="1515561"/>
            <a:ext cx="884438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What are the waste management-related cost positions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collection 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transportation 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disposal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personnel / administration</a:t>
            </a:r>
            <a:endParaRPr lang="en-US" altLang="de-DE" sz="2200" b="1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Relations with any other duties </a:t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(e.g. water/sewage services, cemeteries)</a:t>
            </a:r>
            <a:endParaRPr lang="en-US" altLang="de-DE" sz="2200" b="1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Employed cost recovery mechanisms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fees charged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</a:t>
            </a:r>
            <a:r>
              <a:rPr lang="en-US" altLang="de-DE" sz="2200" dirty="0">
                <a:latin typeface="+mj-lt"/>
                <a:sym typeface="Symbol" pitchFamily="18" charset="2"/>
              </a:rPr>
              <a:t>fee enforcement, defaults in payment</a:t>
            </a:r>
            <a:endParaRPr lang="en-US" altLang="de-DE" sz="2200" dirty="0" smtClean="0">
              <a:latin typeface="+mj-lt"/>
              <a:sym typeface="Symbol" pitchFamily="18" charset="2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Other sources/funds for financing</a:t>
            </a:r>
            <a:endParaRPr lang="en-US" altLang="de-DE" sz="2200" dirty="0" smtClean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97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64704"/>
            <a:ext cx="8856984" cy="52366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Integrated Solid </a:t>
            </a:r>
            <a:r>
              <a:rPr lang="de-DE" sz="2400" b="1" dirty="0" err="1" smtClean="0">
                <a:solidFill>
                  <a:schemeClr val="tx2"/>
                </a:solidFill>
              </a:rPr>
              <a:t>Waste</a:t>
            </a:r>
            <a:r>
              <a:rPr lang="de-DE" sz="2400" b="1" dirty="0" smtClean="0">
                <a:solidFill>
                  <a:schemeClr val="tx2"/>
                </a:solidFill>
              </a:rPr>
              <a:t> Management </a:t>
            </a:r>
            <a:r>
              <a:rPr lang="de-DE" sz="2400" b="1" dirty="0" err="1" smtClean="0">
                <a:solidFill>
                  <a:schemeClr val="tx2"/>
                </a:solidFill>
              </a:rPr>
              <a:t>Kutaisi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dirty="0">
                <a:solidFill>
                  <a:srgbClr val="1F497D"/>
                </a:solidFill>
              </a:rPr>
              <a:t>– </a:t>
            </a:r>
            <a:r>
              <a:rPr lang="de-DE" sz="2400" dirty="0" err="1" smtClean="0">
                <a:solidFill>
                  <a:schemeClr val="tx2"/>
                </a:solidFill>
              </a:rPr>
              <a:t>Accompanying</a:t>
            </a:r>
            <a:r>
              <a:rPr lang="de-DE" sz="2400" dirty="0" smtClean="0">
                <a:solidFill>
                  <a:schemeClr val="tx2"/>
                </a:solidFill>
              </a:rPr>
              <a:t> Technical Training –</a:t>
            </a: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4000" dirty="0" smtClean="0">
                <a:solidFill>
                  <a:schemeClr val="tx2"/>
                </a:solidFill>
              </a:rPr>
              <a:t>2nd Training </a:t>
            </a:r>
          </a:p>
          <a:p>
            <a:pPr marL="0" indent="0" algn="ctr">
              <a:buNone/>
            </a:pP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800" b="1" dirty="0" err="1">
                <a:solidFill>
                  <a:srgbClr val="1F497D"/>
                </a:solidFill>
              </a:rPr>
              <a:t>Municipal</a:t>
            </a:r>
            <a:r>
              <a:rPr lang="de-DE" sz="2800" b="1" dirty="0">
                <a:solidFill>
                  <a:srgbClr val="1F497D"/>
                </a:solidFill>
              </a:rPr>
              <a:t> </a:t>
            </a:r>
            <a:r>
              <a:rPr lang="de-DE" sz="2800" b="1" dirty="0" err="1">
                <a:solidFill>
                  <a:srgbClr val="1F497D"/>
                </a:solidFill>
              </a:rPr>
              <a:t>Waste</a:t>
            </a:r>
            <a:r>
              <a:rPr lang="de-DE" sz="2800" b="1" dirty="0">
                <a:solidFill>
                  <a:srgbClr val="1F497D"/>
                </a:solidFill>
              </a:rPr>
              <a:t> Management </a:t>
            </a:r>
            <a:r>
              <a:rPr lang="de-DE" sz="2800" b="1" dirty="0" err="1">
                <a:solidFill>
                  <a:srgbClr val="1F497D"/>
                </a:solidFill>
              </a:rPr>
              <a:t>Planning</a:t>
            </a: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400" b="1" dirty="0" smtClean="0">
                <a:solidFill>
                  <a:schemeClr val="tx2"/>
                </a:solidFill>
              </a:rPr>
              <a:t/>
            </a:r>
            <a:br>
              <a:rPr lang="de-DE" sz="2400" b="1" dirty="0" smtClean="0">
                <a:solidFill>
                  <a:schemeClr val="tx2"/>
                </a:solidFill>
              </a:rPr>
            </a:b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4800" b="1" dirty="0" smtClean="0"/>
              <a:t>Flashback: Elements </a:t>
            </a:r>
            <a:r>
              <a:rPr lang="de-DE" sz="4800" b="1" dirty="0" err="1" smtClean="0"/>
              <a:t>of</a:t>
            </a:r>
            <a:r>
              <a:rPr lang="de-DE" sz="4800" b="1" dirty="0" smtClean="0"/>
              <a:t> WM plan </a:t>
            </a:r>
            <a:br>
              <a:rPr lang="de-DE" sz="4800" b="1" dirty="0" smtClean="0"/>
            </a:br>
            <a:r>
              <a:rPr lang="de-DE" sz="4800" b="1" dirty="0" smtClean="0"/>
              <a:t>- Status </a:t>
            </a:r>
            <a:r>
              <a:rPr lang="de-DE" sz="4800" b="1" dirty="0" err="1" smtClean="0"/>
              <a:t>part</a:t>
            </a:r>
            <a:r>
              <a:rPr lang="de-DE" sz="4800" b="1" dirty="0" smtClean="0"/>
              <a:t> -</a:t>
            </a:r>
            <a:endParaRPr lang="de-DE" sz="4800" b="1" dirty="0" smtClean="0"/>
          </a:p>
          <a:p>
            <a:pPr marL="0" indent="0" algn="ctr">
              <a:buNone/>
            </a:pPr>
            <a:endParaRPr lang="de-DE" sz="1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1800" dirty="0" err="1" smtClean="0">
                <a:solidFill>
                  <a:schemeClr val="tx2"/>
                </a:solidFill>
              </a:rPr>
              <a:t>provided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dirty="0" err="1" smtClean="0">
                <a:solidFill>
                  <a:schemeClr val="tx2"/>
                </a:solidFill>
              </a:rPr>
              <a:t>by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b="1" dirty="0" smtClean="0">
                <a:solidFill>
                  <a:schemeClr val="tx2"/>
                </a:solidFill>
              </a:rPr>
              <a:t>Jan Reichenbach, </a:t>
            </a:r>
            <a:r>
              <a:rPr lang="de-DE" sz="1800" dirty="0" smtClean="0">
                <a:solidFill>
                  <a:schemeClr val="tx2"/>
                </a:solidFill>
              </a:rPr>
              <a:t>International Expert </a:t>
            </a:r>
            <a:r>
              <a:rPr lang="de-DE" sz="1800" dirty="0" err="1" smtClean="0">
                <a:solidFill>
                  <a:schemeClr val="tx2"/>
                </a:solidFill>
              </a:rPr>
              <a:t>for</a:t>
            </a:r>
            <a:r>
              <a:rPr lang="de-DE" sz="1800" dirty="0" smtClean="0">
                <a:solidFill>
                  <a:schemeClr val="tx2"/>
                </a:solidFill>
              </a:rPr>
              <a:t> Solid </a:t>
            </a:r>
            <a:r>
              <a:rPr lang="de-DE" sz="1800" dirty="0" err="1" smtClean="0">
                <a:solidFill>
                  <a:schemeClr val="tx2"/>
                </a:solidFill>
              </a:rPr>
              <a:t>Waste</a:t>
            </a:r>
            <a:r>
              <a:rPr lang="de-DE" sz="1800" dirty="0" smtClean="0">
                <a:solidFill>
                  <a:schemeClr val="tx2"/>
                </a:solidFill>
              </a:rPr>
              <a:t> Management </a:t>
            </a:r>
            <a:br>
              <a:rPr lang="de-DE" sz="1800" dirty="0" smtClean="0">
                <a:solidFill>
                  <a:schemeClr val="tx2"/>
                </a:solidFill>
              </a:rPr>
            </a:br>
            <a:endParaRPr lang="de-DE" sz="1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>
                <a:solidFill>
                  <a:schemeClr val="tx2"/>
                </a:solidFill>
              </a:rPr>
              <a:t>MSW </a:t>
            </a:r>
            <a:r>
              <a:rPr lang="de-DE" sz="2800" b="1" dirty="0" err="1">
                <a:solidFill>
                  <a:schemeClr val="tx2"/>
                </a:solidFill>
              </a:rPr>
              <a:t>planning</a:t>
            </a:r>
            <a:r>
              <a:rPr lang="de-DE" sz="2800" b="1" dirty="0">
                <a:solidFill>
                  <a:schemeClr val="tx2"/>
                </a:solidFill>
              </a:rPr>
              <a:t> </a:t>
            </a:r>
            <a:r>
              <a:rPr lang="de-DE" sz="2800" b="1" dirty="0" err="1">
                <a:solidFill>
                  <a:schemeClr val="tx2"/>
                </a:solidFill>
              </a:rPr>
              <a:t>process</a:t>
            </a:r>
            <a:endParaRPr lang="de-DE" sz="2800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1530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e 6"/>
          <p:cNvSpPr/>
          <p:nvPr/>
        </p:nvSpPr>
        <p:spPr>
          <a:xfrm rot="21135285">
            <a:off x="1861940" y="1437772"/>
            <a:ext cx="4030226" cy="1872208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6228184" y="980728"/>
            <a:ext cx="2664296" cy="183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Our focus in: </a:t>
            </a:r>
          </a:p>
          <a:p>
            <a:pPr marL="0" indent="182563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December training</a:t>
            </a:r>
          </a:p>
          <a:p>
            <a:pPr marL="0" indent="182563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February training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4932040" y="1880829"/>
            <a:ext cx="1512168" cy="10801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4608004" y="2373876"/>
            <a:ext cx="1836204" cy="55106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3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WM plan </a:t>
            </a:r>
            <a:r>
              <a:rPr lang="de-DE" sz="2800" b="1" dirty="0" err="1" smtClean="0">
                <a:solidFill>
                  <a:schemeClr val="tx2"/>
                </a:solidFill>
              </a:rPr>
              <a:t>elaboration</a:t>
            </a:r>
            <a:endParaRPr lang="de-DE" sz="2800" dirty="0">
              <a:solidFill>
                <a:schemeClr val="tx2"/>
              </a:solidFill>
            </a:endParaRPr>
          </a:p>
        </p:txBody>
      </p:sp>
      <p:sp>
        <p:nvSpPr>
          <p:cNvPr id="7" name="Rechteck 1"/>
          <p:cNvSpPr>
            <a:spLocks noChangeArrowheads="1"/>
          </p:cNvSpPr>
          <p:nvPr/>
        </p:nvSpPr>
        <p:spPr bwMode="auto">
          <a:xfrm>
            <a:off x="5004048" y="863867"/>
            <a:ext cx="360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200" i="1" u="sng" dirty="0" err="1" smtClean="0">
                <a:latin typeface="+mj-lt"/>
                <a:sym typeface="Symbol" pitchFamily="18" charset="2"/>
              </a:rPr>
              <a:t>Principal</a:t>
            </a:r>
            <a:r>
              <a:rPr lang="de-DE" altLang="de-DE" sz="2200" i="1" u="sng" dirty="0" smtClean="0">
                <a:latin typeface="+mj-lt"/>
                <a:sym typeface="Symbol" pitchFamily="18" charset="2"/>
              </a:rPr>
              <a:t> </a:t>
            </a:r>
            <a:r>
              <a:rPr lang="de-DE" altLang="de-DE" sz="2200" i="1" u="sng" dirty="0" err="1" smtClean="0">
                <a:latin typeface="+mj-lt"/>
                <a:sym typeface="Symbol" pitchFamily="18" charset="2"/>
              </a:rPr>
              <a:t>sections</a:t>
            </a:r>
            <a:r>
              <a:rPr lang="de-DE" altLang="de-DE" sz="2200" i="1" u="sng" dirty="0" smtClean="0">
                <a:latin typeface="+mj-lt"/>
                <a:sym typeface="Symbol" pitchFamily="18" charset="2"/>
              </a:rPr>
              <a:t> </a:t>
            </a:r>
            <a:r>
              <a:rPr lang="de-DE" altLang="de-DE" sz="2200" i="1" u="sng" dirty="0" err="1" smtClean="0">
                <a:latin typeface="+mj-lt"/>
                <a:sym typeface="Symbol" pitchFamily="18" charset="2"/>
              </a:rPr>
              <a:t>of</a:t>
            </a:r>
            <a:r>
              <a:rPr lang="de-DE" altLang="de-DE" sz="2200" i="1" u="sng" dirty="0" smtClean="0">
                <a:latin typeface="+mj-lt"/>
                <a:sym typeface="Symbol" pitchFamily="18" charset="2"/>
              </a:rPr>
              <a:t> WM plan </a:t>
            </a:r>
            <a:endParaRPr lang="de-DE" altLang="de-DE" sz="2200" i="1" u="sng" dirty="0">
              <a:latin typeface="+mj-lt"/>
              <a:sym typeface="Symbol" pitchFamily="18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7414"/>
            <a:ext cx="4903713" cy="364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uppieren 11"/>
          <p:cNvGrpSpPr/>
          <p:nvPr/>
        </p:nvGrpSpPr>
        <p:grpSpPr>
          <a:xfrm>
            <a:off x="1559278" y="1334248"/>
            <a:ext cx="7477218" cy="1157487"/>
            <a:chOff x="1559278" y="1334248"/>
            <a:chExt cx="7477218" cy="1157487"/>
          </a:xfrm>
        </p:grpSpPr>
        <p:sp>
          <p:nvSpPr>
            <p:cNvPr id="3" name="Ellipse 2"/>
            <p:cNvSpPr/>
            <p:nvPr/>
          </p:nvSpPr>
          <p:spPr>
            <a:xfrm>
              <a:off x="1559278" y="1657414"/>
              <a:ext cx="1872208" cy="834321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992" y="1334248"/>
              <a:ext cx="45365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ts val="600"/>
                </a:spcBef>
                <a:buFont typeface="Wingdings"/>
                <a:buChar char="à"/>
              </a:pPr>
              <a:r>
                <a:rPr lang="en-US" b="1" dirty="0" smtClean="0">
                  <a:solidFill>
                    <a:schemeClr val="accent6"/>
                  </a:solidFill>
                  <a:sym typeface="Wingdings" panose="05000000000000000000" pitchFamily="2" charset="2"/>
                </a:rPr>
                <a:t>Scope, Objectives, Background, Duration, Conditions, </a:t>
              </a:r>
              <a:r>
                <a:rPr lang="en-US" b="1" u="sng" dirty="0" smtClean="0">
                  <a:solidFill>
                    <a:schemeClr val="accent6"/>
                  </a:solidFill>
                  <a:sym typeface="Wingdings" panose="05000000000000000000" pitchFamily="2" charset="2"/>
                </a:rPr>
                <a:t>Limitations</a:t>
              </a:r>
              <a:r>
                <a:rPr lang="en-US" b="1" dirty="0" smtClean="0">
                  <a:solidFill>
                    <a:schemeClr val="accent6"/>
                  </a:solidFill>
                  <a:sym typeface="Wingdings" panose="05000000000000000000" pitchFamily="2" charset="2"/>
                </a:rPr>
                <a:t>, Priorities/Visions </a:t>
              </a:r>
              <a:endParaRPr lang="en-US" b="1" dirty="0">
                <a:sym typeface="Wingdings" panose="05000000000000000000" pitchFamily="2" charset="2"/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559278" y="2060848"/>
            <a:ext cx="7477218" cy="2031325"/>
            <a:chOff x="1559278" y="2060848"/>
            <a:chExt cx="7477218" cy="2031325"/>
          </a:xfrm>
        </p:grpSpPr>
        <p:sp>
          <p:nvSpPr>
            <p:cNvPr id="9" name="Ellipse 8"/>
            <p:cNvSpPr/>
            <p:nvPr/>
          </p:nvSpPr>
          <p:spPr>
            <a:xfrm>
              <a:off x="1559278" y="2708920"/>
              <a:ext cx="1872208" cy="72008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992" y="2060848"/>
              <a:ext cx="453650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tabLst>
                  <a:tab pos="712788" algn="l"/>
                </a:tabLst>
              </a:pP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 Starting </a:t>
              </a:r>
              <a:r>
                <a:rPr lang="en-US" b="1" dirty="0">
                  <a:solidFill>
                    <a:schemeClr val="accent2"/>
                  </a:solidFill>
                  <a:sym typeface="Wingdings" panose="05000000000000000000" pitchFamily="2" charset="2"/>
                </a:rPr>
                <a:t>Conditions </a:t>
              </a: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(Status Part)</a:t>
              </a:r>
              <a:b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</a:b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	e.g</a:t>
              </a:r>
              <a:r>
                <a:rPr lang="en-US" b="1" dirty="0">
                  <a:solidFill>
                    <a:schemeClr val="accent2"/>
                  </a:solidFill>
                  <a:sym typeface="Wingdings" panose="05000000000000000000" pitchFamily="2" charset="2"/>
                </a:rPr>
                <a:t>. quantities, quality, </a:t>
              </a: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collection, 	equipment, recycling/disposal, 	</a:t>
              </a:r>
              <a:r>
                <a:rPr lang="en-US" b="1" u="sng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actual(!) costs</a:t>
              </a: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, cost recovery/access 	to funds, administrative/human 	capacities/technical qualifications</a:t>
              </a:r>
              <a:b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</a:br>
              <a:r>
                <a:rPr lang="en-US" b="1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	</a:t>
              </a:r>
              <a:r>
                <a:rPr lang="en-US" dirty="0" smtClean="0">
                  <a:solidFill>
                    <a:schemeClr val="accent2"/>
                  </a:solidFill>
                  <a:sym typeface="Wingdings" panose="05000000000000000000" pitchFamily="2" charset="2"/>
                </a:rPr>
                <a:t>(WC art. 13(4)  a-d, g, h if relevant )</a:t>
              </a:r>
              <a:endParaRPr lang="en-US" b="1" dirty="0" smtClean="0">
                <a:sym typeface="Wingdings" panose="05000000000000000000" pitchFamily="2" charset="2"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559278" y="3608063"/>
            <a:ext cx="7463474" cy="1981177"/>
            <a:chOff x="1559278" y="3608063"/>
            <a:chExt cx="7463474" cy="1981177"/>
          </a:xfrm>
        </p:grpSpPr>
        <p:sp>
          <p:nvSpPr>
            <p:cNvPr id="10" name="Ellipse 9"/>
            <p:cNvSpPr/>
            <p:nvPr/>
          </p:nvSpPr>
          <p:spPr>
            <a:xfrm>
              <a:off x="1559278" y="3608063"/>
              <a:ext cx="1872208" cy="757041"/>
            </a:xfrm>
            <a:prstGeom prst="ellips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4486248" y="4111912"/>
              <a:ext cx="453650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 Planning part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endParaRPr>
            </a:p>
            <a:p>
              <a:pPr>
                <a:tabLst>
                  <a:tab pos="712788" algn="l"/>
                </a:tabLst>
              </a:pP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	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planned measures, activities,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	investments +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ways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and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time frame, 	responsibilities,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estimated costs and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	financing sources 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(</a:t>
              </a: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WC art. 13(4)  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e-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i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  <a:sym typeface="Wingdings" panose="05000000000000000000" pitchFamily="2" charset="2"/>
                </a:rPr>
                <a:t>)</a:t>
              </a:r>
              <a:endParaRPr lang="en-US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3644963" y="3212976"/>
            <a:ext cx="5391533" cy="3096344"/>
            <a:chOff x="3644963" y="3212976"/>
            <a:chExt cx="5391533" cy="3096344"/>
          </a:xfrm>
        </p:grpSpPr>
        <p:sp>
          <p:nvSpPr>
            <p:cNvPr id="11" name="Ellipse 10"/>
            <p:cNvSpPr/>
            <p:nvPr/>
          </p:nvSpPr>
          <p:spPr>
            <a:xfrm>
              <a:off x="3644963" y="3212976"/>
              <a:ext cx="1428546" cy="720080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4499992" y="5662989"/>
              <a:ext cx="45365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tabLst>
                  <a:tab pos="712788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sym typeface="Wingdings" panose="05000000000000000000" pitchFamily="2" charset="2"/>
                </a:rPr>
                <a:t> Procedure </a:t>
              </a:r>
              <a:br>
                <a:rPr lang="en-US" b="1" dirty="0" smtClean="0">
                  <a:solidFill>
                    <a:srgbClr val="7030A0"/>
                  </a:solidFill>
                  <a:sym typeface="Wingdings" panose="05000000000000000000" pitchFamily="2" charset="2"/>
                </a:rPr>
              </a:br>
              <a:r>
                <a:rPr lang="en-US" b="1" dirty="0" smtClean="0">
                  <a:solidFill>
                    <a:srgbClr val="7030A0"/>
                  </a:solidFill>
                  <a:sym typeface="Wingdings" panose="05000000000000000000" pitchFamily="2" charset="2"/>
                </a:rPr>
                <a:t>	(when, how, with whom, what basis)</a:t>
              </a:r>
              <a:endParaRPr lang="de-DE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8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err="1" smtClean="0">
                <a:solidFill>
                  <a:schemeClr val="tx2"/>
                </a:solidFill>
              </a:rPr>
              <a:t>Georgian</a:t>
            </a:r>
            <a:r>
              <a:rPr lang="de-DE" sz="2800" b="1" dirty="0" smtClean="0">
                <a:solidFill>
                  <a:schemeClr val="tx2"/>
                </a:solidFill>
              </a:rPr>
              <a:t> WMP </a:t>
            </a:r>
            <a:r>
              <a:rPr lang="de-DE" sz="2800" b="1" dirty="0" err="1" smtClean="0">
                <a:solidFill>
                  <a:schemeClr val="tx2"/>
                </a:solidFill>
              </a:rPr>
              <a:t>requirements</a:t>
            </a:r>
            <a:r>
              <a:rPr lang="de-DE" sz="2800" b="1" dirty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and</a:t>
            </a:r>
            <a:r>
              <a:rPr lang="de-DE" sz="2800" b="1" dirty="0" smtClean="0">
                <a:solidFill>
                  <a:schemeClr val="tx2"/>
                </a:solidFill>
              </a:rPr>
              <a:t> EC </a:t>
            </a:r>
            <a:r>
              <a:rPr lang="de-DE" sz="2800" b="1" dirty="0">
                <a:solidFill>
                  <a:schemeClr val="tx2"/>
                </a:solidFill>
              </a:rPr>
              <a:t>WMP </a:t>
            </a:r>
            <a:r>
              <a:rPr lang="de-DE" sz="2800" b="1" dirty="0" err="1">
                <a:solidFill>
                  <a:schemeClr val="tx2"/>
                </a:solidFill>
              </a:rPr>
              <a:t>guidance</a:t>
            </a:r>
            <a:r>
              <a:rPr lang="de-DE" sz="2800" b="1" dirty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note</a:t>
            </a:r>
            <a:endParaRPr lang="de-DE" sz="2800" dirty="0">
              <a:solidFill>
                <a:schemeClr val="tx2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72768"/>
            <a:ext cx="4406011" cy="369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600" y="1111650"/>
            <a:ext cx="3728626" cy="5218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4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07504" y="548680"/>
            <a:ext cx="885698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Further </a:t>
            </a:r>
            <a:r>
              <a:rPr lang="de-DE" sz="2800" b="1" dirty="0" err="1" smtClean="0">
                <a:solidFill>
                  <a:schemeClr val="tx2"/>
                </a:solidFill>
              </a:rPr>
              <a:t>regulatory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provisions</a:t>
            </a:r>
            <a:endParaRPr lang="de-DE" sz="2800" b="1" dirty="0" smtClean="0">
              <a:solidFill>
                <a:schemeClr val="tx2"/>
              </a:solidFill>
            </a:endParaRPr>
          </a:p>
          <a:p>
            <a:pPr>
              <a:buNone/>
              <a:tabLst>
                <a:tab pos="539750" algn="l"/>
              </a:tabLst>
            </a:pPr>
            <a:r>
              <a:rPr lang="en-US" sz="1800" dirty="0" smtClean="0">
                <a:solidFill>
                  <a:schemeClr val="tx2"/>
                </a:solidFill>
              </a:rPr>
              <a:t>here:	TECHNICAL REGULATION On </a:t>
            </a:r>
            <a:r>
              <a:rPr lang="en-US" sz="1800" dirty="0">
                <a:solidFill>
                  <a:schemeClr val="tx2"/>
                </a:solidFill>
              </a:rPr>
              <a:t>MUNICIPAL WASTE COLLECTION AND TREATMENT </a:t>
            </a:r>
            <a:r>
              <a:rPr lang="en-US" sz="1800" dirty="0" smtClean="0">
                <a:solidFill>
                  <a:schemeClr val="tx2"/>
                </a:solidFill>
              </a:rPr>
              <a:t>RULE</a:t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>	(Municipal </a:t>
            </a:r>
            <a:r>
              <a:rPr lang="en-US" sz="1800" dirty="0">
                <a:solidFill>
                  <a:schemeClr val="tx2"/>
                </a:solidFill>
              </a:rPr>
              <a:t>Waste Collection By-Law)</a:t>
            </a:r>
          </a:p>
          <a:p>
            <a:pPr>
              <a:buNone/>
            </a:pP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179512" y="1628800"/>
            <a:ext cx="875020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/>
              <a:t>Article 9. Planning and Implementation of the collection </a:t>
            </a:r>
            <a:r>
              <a:rPr lang="en-US" sz="2200" b="1" dirty="0" smtClean="0"/>
              <a:t>system</a:t>
            </a:r>
          </a:p>
          <a:p>
            <a:pPr marL="0" indent="0">
              <a:buNone/>
            </a:pPr>
            <a:r>
              <a:rPr lang="en-US" sz="2200" dirty="0" smtClean="0"/>
              <a:t>1</a:t>
            </a:r>
            <a:r>
              <a:rPr lang="en-US" sz="2200" dirty="0" smtClean="0"/>
              <a:t>. When </a:t>
            </a:r>
            <a:r>
              <a:rPr lang="en-US" sz="2200" dirty="0"/>
              <a:t>planning and implementing an efficient municipal waste collection system, a municipality and other providers of waste collection service need to consider:</a:t>
            </a:r>
          </a:p>
          <a:p>
            <a:pPr marL="0" indent="0">
              <a:buNone/>
            </a:pPr>
            <a:r>
              <a:rPr lang="en-US" sz="2000" dirty="0" smtClean="0"/>
              <a:t>a) Characteristics </a:t>
            </a:r>
            <a:r>
              <a:rPr lang="en-US" sz="2000" dirty="0"/>
              <a:t>of waste to be collected and waste collection system coverage zone;</a:t>
            </a:r>
          </a:p>
          <a:p>
            <a:pPr marL="0" indent="0">
              <a:buNone/>
            </a:pPr>
            <a:r>
              <a:rPr lang="en-US" sz="2000" dirty="0" smtClean="0"/>
              <a:t>b) Selection </a:t>
            </a:r>
            <a:r>
              <a:rPr lang="en-US" sz="2000" dirty="0"/>
              <a:t>of a municipal waste collection technique that is efficient and compatible with local geographical and socio-economic conditions of the municipality where service is provided;</a:t>
            </a:r>
          </a:p>
          <a:p>
            <a:pPr marL="0" indent="0">
              <a:buNone/>
            </a:pPr>
            <a:r>
              <a:rPr lang="en-US" sz="2000" dirty="0" smtClean="0"/>
              <a:t>c) Peculiarities </a:t>
            </a:r>
            <a:r>
              <a:rPr lang="en-US" sz="2000" dirty="0"/>
              <a:t>of a landscape of a city, village or borough within the service that may to a certain </a:t>
            </a:r>
            <a:r>
              <a:rPr lang="en-US" sz="2000" dirty="0" smtClean="0"/>
              <a:t>extent </a:t>
            </a:r>
            <a:r>
              <a:rPr lang="en-US" sz="2000" dirty="0"/>
              <a:t>affect municipal waste collection methods within various areas of a municipality.</a:t>
            </a:r>
          </a:p>
        </p:txBody>
      </p:sp>
    </p:spTree>
    <p:extLst>
      <p:ext uri="{BB962C8B-B14F-4D97-AF65-F5344CB8AC3E}">
        <p14:creationId xmlns:p14="http://schemas.microsoft.com/office/powerpoint/2010/main" val="1083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07504" y="1628800"/>
            <a:ext cx="9036496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/>
              <a:t>Article 9. Planning and Implementation of the collection system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2</a:t>
            </a:r>
            <a:r>
              <a:rPr lang="en-US" sz="2200" dirty="0" smtClean="0"/>
              <a:t>. A municipality </a:t>
            </a:r>
            <a:r>
              <a:rPr lang="en-US" sz="2200" dirty="0"/>
              <a:t>shall ensure: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a) Efficient </a:t>
            </a:r>
            <a:r>
              <a:rPr lang="en-US" sz="2000" dirty="0"/>
              <a:t>municipal waste collection service provision within the municipality’s </a:t>
            </a:r>
            <a:r>
              <a:rPr lang="en-US" sz="2000" dirty="0" smtClean="0"/>
              <a:t>borders </a:t>
            </a:r>
            <a:r>
              <a:rPr lang="en-US" sz="2000" dirty="0"/>
              <a:t>taking into account its financial resources;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b) Improvement </a:t>
            </a:r>
            <a:r>
              <a:rPr lang="en-US" sz="2000" dirty="0"/>
              <a:t>and expansion of a municipality’s existing collection system based on consideration of the experience.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c</a:t>
            </a:r>
            <a:r>
              <a:rPr lang="en-US" sz="2000" dirty="0" smtClean="0"/>
              <a:t>)  </a:t>
            </a:r>
            <a:r>
              <a:rPr lang="en-US" sz="2000" dirty="0"/>
              <a:t>Introduction of an efficient waste collection </a:t>
            </a:r>
            <a:r>
              <a:rPr lang="en-US" sz="2000" dirty="0" smtClean="0"/>
              <a:t>based </a:t>
            </a:r>
            <a:r>
              <a:rPr lang="en-US" sz="2000" dirty="0"/>
              <a:t>on </a:t>
            </a:r>
            <a:r>
              <a:rPr lang="en-US" sz="2000" dirty="0" smtClean="0"/>
              <a:t>modern </a:t>
            </a:r>
            <a:r>
              <a:rPr lang="en-US" sz="2000" dirty="0"/>
              <a:t>cost-benefit practice of </a:t>
            </a:r>
            <a:r>
              <a:rPr lang="en-US" sz="2000" dirty="0" smtClean="0"/>
              <a:t>service implementation</a:t>
            </a:r>
            <a:r>
              <a:rPr lang="en-US" sz="2000" dirty="0"/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d) Using equipment ensuring </a:t>
            </a:r>
            <a:r>
              <a:rPr lang="en-US" sz="2000" dirty="0"/>
              <a:t>economical, quality and stable service;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e) Cooperation </a:t>
            </a:r>
            <a:r>
              <a:rPr lang="en-US" sz="2000" dirty="0"/>
              <a:t>with population and organizations </a:t>
            </a:r>
            <a:r>
              <a:rPr lang="en-US" sz="2000" dirty="0" smtClean="0"/>
              <a:t>to participate </a:t>
            </a:r>
            <a:r>
              <a:rPr lang="en-US" sz="2000" dirty="0"/>
              <a:t>in </a:t>
            </a:r>
            <a:r>
              <a:rPr lang="en-US" sz="2000" dirty="0" smtClean="0"/>
              <a:t>separation </a:t>
            </a:r>
            <a:r>
              <a:rPr lang="en-US" sz="2000" dirty="0" smtClean="0"/>
              <a:t>system;</a:t>
            </a: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f) Obtaining </a:t>
            </a:r>
            <a:r>
              <a:rPr lang="en-US" sz="2000" dirty="0"/>
              <a:t>sufficient information on operation and maintenance of </a:t>
            </a:r>
            <a:r>
              <a:rPr lang="en-US" sz="2000" dirty="0" smtClean="0"/>
              <a:t>existing </a:t>
            </a:r>
            <a:r>
              <a:rPr lang="en-US" sz="2000" dirty="0" smtClean="0"/>
              <a:t>system;</a:t>
            </a: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g) Collection </a:t>
            </a:r>
            <a:r>
              <a:rPr lang="en-US" sz="2000" dirty="0"/>
              <a:t>of appropriate information related to municipal waste </a:t>
            </a:r>
            <a:r>
              <a:rPr lang="en-US" sz="2000" dirty="0" smtClean="0"/>
              <a:t>collection;</a:t>
            </a: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h) Periodic </a:t>
            </a:r>
            <a:r>
              <a:rPr lang="en-US" sz="2000" dirty="0"/>
              <a:t>investments in replacement </a:t>
            </a:r>
            <a:r>
              <a:rPr lang="en-US" sz="2000" dirty="0" smtClean="0"/>
              <a:t>equipment;</a:t>
            </a: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) Ensuring </a:t>
            </a:r>
            <a:r>
              <a:rPr lang="en-US" sz="2000" dirty="0"/>
              <a:t>sustainable technical and management </a:t>
            </a:r>
            <a:r>
              <a:rPr lang="en-US" sz="2000" dirty="0" smtClean="0"/>
              <a:t>capacities.</a:t>
            </a:r>
            <a:endParaRPr lang="en-US" sz="2000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107504" y="548680"/>
            <a:ext cx="885698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800" b="1" dirty="0" smtClean="0">
                <a:solidFill>
                  <a:schemeClr val="tx2"/>
                </a:solidFill>
              </a:rPr>
              <a:t>Further </a:t>
            </a:r>
            <a:r>
              <a:rPr lang="de-DE" sz="2800" b="1" dirty="0" err="1" smtClean="0">
                <a:solidFill>
                  <a:schemeClr val="tx2"/>
                </a:solidFill>
              </a:rPr>
              <a:t>regulatory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provisions</a:t>
            </a:r>
            <a:endParaRPr lang="de-DE" sz="2800" b="1" dirty="0" smtClean="0">
              <a:solidFill>
                <a:schemeClr val="tx2"/>
              </a:solidFill>
            </a:endParaRPr>
          </a:p>
          <a:p>
            <a:pPr>
              <a:buNone/>
              <a:tabLst>
                <a:tab pos="539750" algn="l"/>
              </a:tabLst>
            </a:pPr>
            <a:r>
              <a:rPr lang="en-US" sz="1800" dirty="0" smtClean="0">
                <a:solidFill>
                  <a:schemeClr val="tx2"/>
                </a:solidFill>
              </a:rPr>
              <a:t>here:	TECHNICAL REGULATION On </a:t>
            </a:r>
            <a:r>
              <a:rPr lang="en-US" sz="1800" dirty="0">
                <a:solidFill>
                  <a:schemeClr val="tx2"/>
                </a:solidFill>
              </a:rPr>
              <a:t>MUNICIPAL WASTE COLLECTION AND TREATMENT </a:t>
            </a:r>
            <a:r>
              <a:rPr lang="en-US" sz="1800" dirty="0" smtClean="0">
                <a:solidFill>
                  <a:schemeClr val="tx2"/>
                </a:solidFill>
              </a:rPr>
              <a:t>RULE</a:t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>	(Municipal </a:t>
            </a:r>
            <a:r>
              <a:rPr lang="en-US" sz="1800" dirty="0">
                <a:solidFill>
                  <a:schemeClr val="tx2"/>
                </a:solidFill>
              </a:rPr>
              <a:t>Waste Collection By-Law)</a:t>
            </a:r>
          </a:p>
          <a:p>
            <a:pPr>
              <a:buNone/>
            </a:pPr>
            <a:endParaRPr 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312368"/>
          </a:xfrm>
        </p:spPr>
        <p:txBody>
          <a:bodyPr>
            <a:normAutofit fontScale="92500" lnSpcReduction="10000"/>
          </a:bodyPr>
          <a:lstStyle/>
          <a:p>
            <a:r>
              <a:rPr lang="de-DE" sz="2800" b="1" i="1" dirty="0" err="1" smtClean="0">
                <a:solidFill>
                  <a:schemeClr val="tx2"/>
                </a:solidFill>
              </a:rPr>
              <a:t>Objectives</a:t>
            </a:r>
            <a:r>
              <a:rPr lang="de-DE" sz="2800" b="1" i="1" dirty="0" smtClean="0">
                <a:solidFill>
                  <a:schemeClr val="tx2"/>
                </a:solidFill>
              </a:rPr>
              <a:t>:</a:t>
            </a:r>
          </a:p>
          <a:p>
            <a:pPr marL="0" lvl="1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[1</a:t>
            </a:r>
            <a:r>
              <a:rPr lang="en-GB" sz="2400" baseline="30000" dirty="0">
                <a:solidFill>
                  <a:schemeClr val="tx2"/>
                </a:solidFill>
              </a:rPr>
              <a:t>st</a:t>
            </a:r>
            <a:r>
              <a:rPr lang="en-GB" sz="2400" dirty="0">
                <a:solidFill>
                  <a:schemeClr val="tx2"/>
                </a:solidFill>
              </a:rPr>
              <a:t> training]: </a:t>
            </a:r>
            <a:r>
              <a:rPr lang="en-GB" sz="2400" b="1" dirty="0">
                <a:solidFill>
                  <a:schemeClr val="tx2"/>
                </a:solidFill>
              </a:rPr>
              <a:t>What do you want to achieve with a WM plan</a:t>
            </a:r>
            <a:r>
              <a:rPr lang="en-GB" sz="2400" b="1" dirty="0" smtClean="0">
                <a:solidFill>
                  <a:schemeClr val="tx2"/>
                </a:solidFill>
              </a:rPr>
              <a:t>?</a:t>
            </a:r>
            <a:endParaRPr lang="de-DE" sz="2400" b="1" i="1" dirty="0" smtClean="0">
              <a:solidFill>
                <a:schemeClr val="tx2"/>
              </a:solidFill>
            </a:endParaRPr>
          </a:p>
          <a:p>
            <a:pPr lvl="1"/>
            <a:r>
              <a:rPr lang="en-GB" sz="2200" dirty="0" smtClean="0"/>
              <a:t>Ensure </a:t>
            </a:r>
            <a:r>
              <a:rPr lang="en-GB" sz="2200" dirty="0" smtClean="0"/>
              <a:t>proper waste collection and disposal;</a:t>
            </a:r>
          </a:p>
          <a:p>
            <a:pPr lvl="1"/>
            <a:r>
              <a:rPr lang="en-GB" sz="2200" dirty="0" smtClean="0"/>
              <a:t>Ensure payment, ensure payment taking social aspects into consideration;</a:t>
            </a:r>
          </a:p>
          <a:p>
            <a:pPr lvl="1"/>
            <a:r>
              <a:rPr lang="en-GB" sz="2200" dirty="0" smtClean="0"/>
              <a:t>Ensure clean city, for people and for tourist;</a:t>
            </a:r>
          </a:p>
          <a:p>
            <a:pPr lvl="1"/>
            <a:r>
              <a:rPr lang="en-GB" sz="2200" dirty="0" smtClean="0"/>
              <a:t>Support employment;</a:t>
            </a:r>
          </a:p>
          <a:p>
            <a:pPr lvl="1"/>
            <a:r>
              <a:rPr lang="en-GB" sz="2200" dirty="0" smtClean="0"/>
              <a:t>Contribute to climate measures;</a:t>
            </a:r>
            <a:endParaRPr lang="en-GB" sz="2200" dirty="0"/>
          </a:p>
          <a:p>
            <a:pPr lvl="1"/>
            <a:r>
              <a:rPr lang="en-GB" sz="2200" dirty="0" smtClean="0"/>
              <a:t>Provide legal basis for association </a:t>
            </a:r>
            <a:r>
              <a:rPr lang="en-GB" sz="2200" dirty="0" smtClean="0"/>
              <a:t>options</a:t>
            </a:r>
          </a:p>
        </p:txBody>
      </p:sp>
      <p:sp>
        <p:nvSpPr>
          <p:cNvPr id="7" name="Rechteck 6"/>
          <p:cNvSpPr/>
          <p:nvPr/>
        </p:nvSpPr>
        <p:spPr>
          <a:xfrm>
            <a:off x="331912" y="5301208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</a:pPr>
            <a:r>
              <a:rPr lang="en-GB" sz="2200" b="1" dirty="0" smtClean="0">
                <a:solidFill>
                  <a:schemeClr val="tx2"/>
                </a:solidFill>
                <a:sym typeface="Wingdings"/>
              </a:rPr>
              <a:t></a:t>
            </a:r>
            <a:r>
              <a:rPr lang="en-GB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en-GB" sz="2200" i="1" dirty="0">
                <a:solidFill>
                  <a:schemeClr val="tx2"/>
                </a:solidFill>
              </a:rPr>
              <a:t>See </a:t>
            </a:r>
            <a:r>
              <a:rPr lang="en-GB" sz="2200" i="1" dirty="0" smtClean="0">
                <a:solidFill>
                  <a:schemeClr val="tx2"/>
                </a:solidFill>
              </a:rPr>
              <a:t>slides on </a:t>
            </a:r>
            <a:r>
              <a:rPr lang="en-GB" sz="2200" i="1" dirty="0">
                <a:solidFill>
                  <a:schemeClr val="tx2"/>
                </a:solidFill>
              </a:rPr>
              <a:t>‘Objectives in WM plan(</a:t>
            </a:r>
            <a:r>
              <a:rPr lang="en-GB" sz="2200" i="1" dirty="0" err="1">
                <a:solidFill>
                  <a:schemeClr val="tx2"/>
                </a:solidFill>
              </a:rPr>
              <a:t>ning</a:t>
            </a:r>
            <a:r>
              <a:rPr lang="en-GB" sz="2200" i="1" dirty="0" smtClean="0">
                <a:solidFill>
                  <a:schemeClr val="tx2"/>
                </a:solidFill>
              </a:rPr>
              <a:t>)’</a:t>
            </a:r>
            <a:r>
              <a:rPr lang="en-GB" sz="2200" i="1" dirty="0">
                <a:solidFill>
                  <a:schemeClr val="tx2"/>
                </a:solidFill>
              </a:rPr>
              <a:t> </a:t>
            </a:r>
            <a:r>
              <a:rPr lang="en-GB" sz="2200" i="1" dirty="0" smtClean="0">
                <a:solidFill>
                  <a:schemeClr val="tx2"/>
                </a:solidFill>
              </a:rPr>
              <a:t>  [</a:t>
            </a:r>
            <a:r>
              <a:rPr lang="en-GB" sz="2200" i="1" dirty="0">
                <a:solidFill>
                  <a:schemeClr val="tx2"/>
                </a:solidFill>
              </a:rPr>
              <a:t>2nd training</a:t>
            </a:r>
            <a:r>
              <a:rPr lang="en-GB" sz="2200" i="1" dirty="0" smtClean="0">
                <a:solidFill>
                  <a:schemeClr val="tx2"/>
                </a:solidFill>
              </a:rPr>
              <a:t>] </a:t>
            </a:r>
            <a:endParaRPr lang="en-GB" sz="2200" dirty="0">
              <a:solidFill>
                <a:schemeClr val="tx2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179512" y="548680"/>
            <a:ext cx="8856984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800" b="1" dirty="0">
                <a:solidFill>
                  <a:schemeClr val="tx2"/>
                </a:solidFill>
              </a:rPr>
              <a:t>WM </a:t>
            </a:r>
            <a:r>
              <a:rPr lang="de-DE" sz="2800" b="1" dirty="0" smtClean="0">
                <a:solidFill>
                  <a:schemeClr val="tx2"/>
                </a:solidFill>
              </a:rPr>
              <a:t>plan - Making </a:t>
            </a:r>
            <a:r>
              <a:rPr lang="de-DE" sz="2800" b="1" dirty="0" err="1" smtClean="0">
                <a:solidFill>
                  <a:schemeClr val="tx2"/>
                </a:solidFill>
              </a:rPr>
              <a:t>of</a:t>
            </a:r>
            <a:r>
              <a:rPr lang="de-DE" sz="2800" b="1" dirty="0" smtClean="0">
                <a:solidFill>
                  <a:schemeClr val="tx2"/>
                </a:solidFill>
              </a:rPr>
              <a:t>: </a:t>
            </a:r>
            <a:br>
              <a:rPr lang="de-DE" sz="2800" b="1" dirty="0" smtClean="0">
                <a:solidFill>
                  <a:schemeClr val="tx2"/>
                </a:solidFill>
              </a:rPr>
            </a:br>
            <a:r>
              <a:rPr lang="de-DE" sz="2800" b="1" dirty="0" err="1" smtClean="0">
                <a:solidFill>
                  <a:schemeClr val="tx2"/>
                </a:solidFill>
              </a:rPr>
              <a:t>Specifying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general</a:t>
            </a:r>
            <a:r>
              <a:rPr lang="de-DE" sz="2800" b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err="1" smtClean="0">
                <a:solidFill>
                  <a:schemeClr val="tx2"/>
                </a:solidFill>
              </a:rPr>
              <a:t>framework</a:t>
            </a:r>
            <a:endParaRPr lang="de-DE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134076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err="1" smtClean="0">
                <a:solidFill>
                  <a:schemeClr val="tx2"/>
                </a:solidFill>
              </a:rPr>
              <a:t>Conditions</a:t>
            </a:r>
            <a:endParaRPr lang="de-DE" sz="2800" b="1" i="1" dirty="0">
              <a:solidFill>
                <a:schemeClr val="tx2"/>
              </a:solidFill>
            </a:endParaRPr>
          </a:p>
        </p:txBody>
      </p:sp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192112" y="1772816"/>
            <a:ext cx="88443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Area covered and conditions</a:t>
            </a:r>
            <a:br>
              <a:rPr lang="en-US" altLang="de-DE" sz="2200" b="1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Location, size, elevation, climate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Population 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Number, age classes, social status/employment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also population dynamics/migration, seasonal changes (tourism)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Structures</a:t>
            </a:r>
            <a:r>
              <a:rPr lang="en-US" altLang="de-DE" sz="2200" dirty="0" smtClean="0">
                <a:latin typeface="+mj-lt"/>
                <a:sym typeface="Symbol" pitchFamily="18" charset="2"/>
              </a:rPr>
              <a:t/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dwelling/building structures, number/size of villages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relevant infrastructures (road/railroad connections)</a:t>
            </a:r>
            <a:br>
              <a:rPr lang="en-US" altLang="de-DE" sz="2200" dirty="0" smtClean="0">
                <a:latin typeface="+mj-lt"/>
                <a:sym typeface="Symbol" pitchFamily="18" charset="2"/>
              </a:rPr>
            </a:br>
            <a:r>
              <a:rPr lang="en-US" altLang="de-DE" sz="2200" dirty="0" smtClean="0">
                <a:latin typeface="+mj-lt"/>
                <a:sym typeface="Symbol" pitchFamily="18" charset="2"/>
              </a:rPr>
              <a:t>- local industries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de-DE" sz="2200" b="1" dirty="0" smtClean="0">
                <a:latin typeface="+mj-lt"/>
                <a:sym typeface="Symbol" pitchFamily="18" charset="2"/>
              </a:rPr>
              <a:t>Division of SWM responsibilities</a:t>
            </a: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79512" y="5373216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err="1" smtClean="0">
                <a:solidFill>
                  <a:schemeClr val="tx2"/>
                </a:solidFill>
              </a:rPr>
              <a:t>Limitations</a:t>
            </a:r>
            <a:r>
              <a:rPr lang="de-DE" sz="2800" b="1" i="1" dirty="0" smtClean="0">
                <a:solidFill>
                  <a:schemeClr val="tx2"/>
                </a:solidFill>
              </a:rPr>
              <a:t> </a:t>
            </a:r>
            <a:r>
              <a:rPr lang="de-DE" sz="2800" b="1" i="1" dirty="0" err="1" smtClean="0">
                <a:solidFill>
                  <a:schemeClr val="tx2"/>
                </a:solidFill>
              </a:rPr>
              <a:t>applying</a:t>
            </a:r>
            <a:endParaRPr lang="de-DE" sz="2800" b="1" i="1" dirty="0">
              <a:solidFill>
                <a:schemeClr val="tx2"/>
              </a:solidFill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79512" y="764704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 dirty="0" smtClean="0">
                <a:solidFill>
                  <a:schemeClr val="tx2"/>
                </a:solidFill>
              </a:rPr>
              <a:t>Relevant </a:t>
            </a:r>
            <a:r>
              <a:rPr lang="de-DE" sz="2800" b="1" i="1" dirty="0" err="1" smtClean="0">
                <a:solidFill>
                  <a:schemeClr val="tx2"/>
                </a:solidFill>
              </a:rPr>
              <a:t>legislation</a:t>
            </a:r>
            <a:r>
              <a:rPr lang="de-DE" sz="2800" b="1" i="1" dirty="0" smtClean="0">
                <a:solidFill>
                  <a:schemeClr val="tx2"/>
                </a:solidFill>
              </a:rPr>
              <a:t> </a:t>
            </a:r>
            <a:endParaRPr lang="de-DE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Bildschirmpräsentation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Jan Reichenbach</cp:lastModifiedBy>
  <cp:revision>176</cp:revision>
  <dcterms:created xsi:type="dcterms:W3CDTF">2015-09-30T12:26:19Z</dcterms:created>
  <dcterms:modified xsi:type="dcterms:W3CDTF">2016-12-08T15:11:58Z</dcterms:modified>
</cp:coreProperties>
</file>