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334" r:id="rId4"/>
    <p:sldId id="335" r:id="rId5"/>
    <p:sldId id="260" r:id="rId6"/>
    <p:sldId id="332" r:id="rId7"/>
    <p:sldId id="337" r:id="rId8"/>
    <p:sldId id="338" r:id="rId9"/>
    <p:sldId id="333" r:id="rId10"/>
    <p:sldId id="336" r:id="rId11"/>
    <p:sldId id="321" r:id="rId12"/>
    <p:sldId id="344" r:id="rId13"/>
    <p:sldId id="345" r:id="rId14"/>
    <p:sldId id="341" r:id="rId15"/>
    <p:sldId id="330" r:id="rId16"/>
    <p:sldId id="340" r:id="rId17"/>
    <p:sldId id="339" r:id="rId18"/>
    <p:sldId id="346" r:id="rId19"/>
    <p:sldId id="348" r:id="rId20"/>
    <p:sldId id="349" r:id="rId21"/>
    <p:sldId id="350" r:id="rId22"/>
    <p:sldId id="351" r:id="rId23"/>
    <p:sldId id="331" r:id="rId24"/>
    <p:sldId id="342" r:id="rId25"/>
    <p:sldId id="352" r:id="rId26"/>
    <p:sldId id="353" r:id="rId27"/>
    <p:sldId id="354" r:id="rId28"/>
    <p:sldId id="355" r:id="rId29"/>
    <p:sldId id="356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0837"/>
            <a:ext cx="7772400" cy="2729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Municipal Waste Management Planning</a:t>
            </a:r>
            <a:br>
              <a:rPr lang="en-US" dirty="0" smtClean="0"/>
            </a:br>
            <a:r>
              <a:rPr lang="en-US" dirty="0" smtClean="0"/>
              <a:t>Municipal Financial Status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8782"/>
            <a:ext cx="6400800" cy="1320018"/>
          </a:xfrm>
        </p:spPr>
        <p:txBody>
          <a:bodyPr/>
          <a:lstStyle/>
          <a:p>
            <a:r>
              <a:rPr lang="en-US" b="1" dirty="0" smtClean="0"/>
              <a:t>Dr. Hakan Mat</a:t>
            </a:r>
          </a:p>
          <a:p>
            <a:r>
              <a:rPr lang="en-US" b="1" dirty="0" smtClean="0"/>
              <a:t>22 March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5"/>
            <a:ext cx="8229600" cy="116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168"/>
            <a:ext cx="8229600" cy="40351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Recovery Ratio</a:t>
            </a:r>
          </a:p>
          <a:p>
            <a:pPr lvl="1"/>
            <a:r>
              <a:rPr lang="en-US" dirty="0" smtClean="0"/>
              <a:t>O &amp; M cost recovery (%)</a:t>
            </a:r>
          </a:p>
          <a:p>
            <a:pPr lvl="1"/>
            <a:r>
              <a:rPr lang="en-US" dirty="0" smtClean="0"/>
              <a:t>O &amp; M + depreciation cost recovery (%)</a:t>
            </a:r>
          </a:p>
          <a:p>
            <a:pPr lvl="1"/>
            <a:r>
              <a:rPr lang="en-US" dirty="0" smtClean="0"/>
              <a:t>O &amp; M + depreciation + financing cost recovery (%)</a:t>
            </a:r>
          </a:p>
          <a:p>
            <a:r>
              <a:rPr lang="en-US" dirty="0" smtClean="0"/>
              <a:t>Financing sources (separately for current costs and investment costs)</a:t>
            </a:r>
          </a:p>
          <a:p>
            <a:pPr lvl="1"/>
            <a:r>
              <a:rPr lang="en-US" dirty="0" smtClean="0"/>
              <a:t>municipal / governmental grants </a:t>
            </a:r>
          </a:p>
          <a:p>
            <a:pPr lvl="1"/>
            <a:r>
              <a:rPr lang="en-US" dirty="0" smtClean="0"/>
              <a:t>credits disbursed (terms and conditions: interest rate, commitment and management fees, grace and repayment period)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128"/>
            <a:ext cx="8229600" cy="12801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Billing and payment rules and methods applied must be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237"/>
            <a:ext cx="8229600" cy="4021112"/>
          </a:xfrm>
        </p:spPr>
        <p:txBody>
          <a:bodyPr>
            <a:normAutofit/>
          </a:bodyPr>
          <a:lstStyle/>
          <a:p>
            <a:r>
              <a:rPr lang="en-US" dirty="0" smtClean="0"/>
              <a:t>New registration and updating in customer database</a:t>
            </a:r>
          </a:p>
          <a:p>
            <a:r>
              <a:rPr lang="en-US" dirty="0" smtClean="0"/>
              <a:t>Billing of SWM charges (own municipal system, electricity, water or gas companies)</a:t>
            </a:r>
          </a:p>
          <a:p>
            <a:r>
              <a:rPr lang="en-US" dirty="0" smtClean="0"/>
              <a:t>Payment of SWM charges</a:t>
            </a:r>
          </a:p>
          <a:p>
            <a:r>
              <a:rPr lang="en-US" dirty="0" smtClean="0"/>
              <a:t>Enforcement measures to accelerate payment of overdue SWM charges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5"/>
            <a:ext cx="8229600" cy="116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168"/>
            <a:ext cx="8229600" cy="4035181"/>
          </a:xfrm>
        </p:spPr>
        <p:txBody>
          <a:bodyPr>
            <a:normAutofit/>
          </a:bodyPr>
          <a:lstStyle/>
          <a:p>
            <a:r>
              <a:rPr lang="en-US" dirty="0" smtClean="0"/>
              <a:t>Budget vs. actual comparisons</a:t>
            </a:r>
          </a:p>
          <a:p>
            <a:pPr lvl="1"/>
            <a:r>
              <a:rPr lang="en-US" dirty="0" smtClean="0"/>
              <a:t>SWM Revenues</a:t>
            </a:r>
          </a:p>
          <a:p>
            <a:pPr lvl="1"/>
            <a:r>
              <a:rPr lang="en-US" dirty="0" smtClean="0"/>
              <a:t>SWM Costs</a:t>
            </a:r>
          </a:p>
          <a:p>
            <a:pPr lvl="1"/>
            <a:r>
              <a:rPr lang="en-US" dirty="0" smtClean="0"/>
              <a:t>SWM Investments</a:t>
            </a:r>
          </a:p>
          <a:p>
            <a:pPr lvl="1"/>
            <a:r>
              <a:rPr lang="en-US" dirty="0" smtClean="0"/>
              <a:t>SWM Financing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5"/>
            <a:ext cx="8229600" cy="116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168"/>
            <a:ext cx="8229600" cy="4035181"/>
          </a:xfrm>
        </p:spPr>
        <p:txBody>
          <a:bodyPr>
            <a:normAutofit/>
          </a:bodyPr>
          <a:lstStyle/>
          <a:p>
            <a:r>
              <a:rPr lang="en-US" dirty="0" smtClean="0"/>
              <a:t>SWM Performance Indicators</a:t>
            </a:r>
          </a:p>
          <a:p>
            <a:pPr lvl="1"/>
            <a:r>
              <a:rPr lang="en-US" dirty="0" smtClean="0"/>
              <a:t>SWM Revenues / Total Municipal Revenues</a:t>
            </a:r>
          </a:p>
          <a:p>
            <a:pPr lvl="1"/>
            <a:r>
              <a:rPr lang="en-US" dirty="0" smtClean="0"/>
              <a:t>SWM Costs / Total Municipal Expenditures</a:t>
            </a:r>
          </a:p>
          <a:p>
            <a:pPr lvl="1"/>
            <a:r>
              <a:rPr lang="en-US" dirty="0" smtClean="0"/>
              <a:t>SWM Surplus (-Deficit) / Total Municipal Revenues (Deficit financing ratio)</a:t>
            </a:r>
          </a:p>
          <a:p>
            <a:pPr lvl="1"/>
            <a:r>
              <a:rPr lang="en-US" dirty="0" smtClean="0"/>
              <a:t>SWM Surplus (-Deficit) / SWM Revenues</a:t>
            </a:r>
          </a:p>
          <a:p>
            <a:pPr lvl="1"/>
            <a:r>
              <a:rPr lang="tr-TR" dirty="0" smtClean="0"/>
              <a:t>SWM </a:t>
            </a:r>
            <a:r>
              <a:rPr lang="en-US" dirty="0" smtClean="0"/>
              <a:t>Credits Utilized / SWM Investment Costs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3</a:t>
            </a:r>
            <a:r>
              <a:rPr lang="en-US" dirty="0" smtClean="0"/>
              <a:t> – 201</a:t>
            </a:r>
            <a:r>
              <a:rPr lang="tr-TR" dirty="0" smtClean="0"/>
              <a:t>6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1"/>
          <a:ext cx="8306975" cy="348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69"/>
                <a:gridCol w="1125416"/>
                <a:gridCol w="1181686"/>
                <a:gridCol w="998806"/>
                <a:gridCol w="1308298"/>
              </a:tblGrid>
              <a:tr h="752859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Macro-economic Parameters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3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4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GDP Real Growth</a:t>
                      </a:r>
                      <a:r>
                        <a:rPr lang="en-US" sz="1800" baseline="0" noProof="0" smtClean="0"/>
                        <a:t> (% p.a.)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4.6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2.3</a:t>
                      </a:r>
                      <a:endParaRPr lang="en-US" sz="1800" noProof="0" dirty="0"/>
                    </a:p>
                  </a:txBody>
                  <a:tcPr/>
                </a:tc>
              </a:tr>
              <a:tr h="49437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GDP </a:t>
                      </a:r>
                      <a:r>
                        <a:rPr lang="tr-TR" sz="1800" noProof="0" dirty="0" smtClean="0"/>
                        <a:t>(</a:t>
                      </a:r>
                      <a:r>
                        <a:rPr lang="en-US" sz="1800" noProof="0" dirty="0" smtClean="0"/>
                        <a:t>GEL/Capita/Year</a:t>
                      </a:r>
                      <a:r>
                        <a:rPr lang="tr-TR" sz="1800" noProof="0" dirty="0" smtClean="0"/>
                        <a:t>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5,987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6,491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8,550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8,855</a:t>
                      </a:r>
                      <a:endParaRPr lang="en-US" sz="1800" noProof="0" dirty="0"/>
                    </a:p>
                  </a:txBody>
                  <a:tcPr/>
                </a:tc>
              </a:tr>
              <a:tr h="510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GDP </a:t>
                      </a:r>
                      <a:r>
                        <a:rPr lang="tr-TR" sz="1800" noProof="0" dirty="0" smtClean="0"/>
                        <a:t>(</a:t>
                      </a:r>
                      <a:r>
                        <a:rPr lang="en-US" sz="1800" noProof="0" dirty="0" smtClean="0"/>
                        <a:t>US</a:t>
                      </a:r>
                      <a:r>
                        <a:rPr lang="en-US" sz="1800" noProof="0" dirty="0" smtClean="0"/>
                        <a:t>$/</a:t>
                      </a:r>
                      <a:r>
                        <a:rPr lang="en-US" sz="1800" noProof="0" dirty="0" smtClean="0"/>
                        <a:t>Capita/Year</a:t>
                      </a:r>
                      <a:r>
                        <a:rPr lang="tr-TR" sz="1800" noProof="0" dirty="0" smtClean="0"/>
                        <a:t>)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3,600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3,676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3,766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3,818</a:t>
                      </a:r>
                      <a:endParaRPr lang="en-US" sz="1800" noProof="0" dirty="0"/>
                    </a:p>
                  </a:txBody>
                  <a:tcPr/>
                </a:tc>
              </a:tr>
              <a:tr h="5524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CPI – Annual Average (%</a:t>
                      </a:r>
                      <a:r>
                        <a:rPr lang="en-US" sz="1800" baseline="0" noProof="0" smtClean="0"/>
                        <a:t> p.a.</a:t>
                      </a:r>
                      <a:r>
                        <a:rPr lang="en-US" sz="1800" noProof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-0.5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3.1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2.1</a:t>
                      </a:r>
                      <a:endParaRPr lang="en-US" sz="1800" noProof="0" dirty="0"/>
                    </a:p>
                  </a:txBody>
                  <a:tcPr/>
                </a:tc>
              </a:tr>
              <a:tr h="6097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CPI – December to</a:t>
                      </a:r>
                      <a:r>
                        <a:rPr lang="en-US" sz="1800" baseline="0" noProof="0" dirty="0" smtClean="0"/>
                        <a:t> December (% p.a.)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4.9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1.8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3</a:t>
            </a:r>
            <a:r>
              <a:rPr lang="en-US" dirty="0" smtClean="0"/>
              <a:t> – 201</a:t>
            </a:r>
            <a:r>
              <a:rPr lang="tr-TR" dirty="0" smtClean="0"/>
              <a:t>6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3"/>
          <a:ext cx="8306975" cy="386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243"/>
                <a:gridCol w="1111348"/>
                <a:gridCol w="1097280"/>
                <a:gridCol w="998806"/>
                <a:gridCol w="1308298"/>
              </a:tblGrid>
              <a:tr h="637475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Macro-economic Parameters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3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4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83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Average Exchange Rate – GEL/US$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1.6634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1.7659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2.2702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2.3667</a:t>
                      </a:r>
                      <a:endParaRPr lang="en-US" sz="1800" noProof="0" dirty="0"/>
                    </a:p>
                  </a:txBody>
                  <a:tcPr/>
                </a:tc>
              </a:tr>
              <a:tr h="420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Average Exchange Rate – GEL/EURO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2.2094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2.3462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2.5204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2.6172</a:t>
                      </a:r>
                      <a:endParaRPr lang="en-US" sz="1800" noProof="0" dirty="0"/>
                    </a:p>
                  </a:txBody>
                  <a:tcPr/>
                </a:tc>
              </a:tr>
              <a:tr h="4343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Devaluation – GEL/US$ (% p.a.)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0.73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6.16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28.56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4.25</a:t>
                      </a:r>
                      <a:endParaRPr lang="en-US" sz="1800" noProof="0" dirty="0"/>
                    </a:p>
                  </a:txBody>
                  <a:tcPr/>
                </a:tc>
              </a:tr>
              <a:tr h="4697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Devaluation – GEL/EURO (% p.a.)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4.06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6.19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7.42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3.84</a:t>
                      </a:r>
                      <a:endParaRPr lang="en-US" sz="1800" noProof="0" dirty="0"/>
                    </a:p>
                  </a:txBody>
                  <a:tcPr/>
                </a:tc>
              </a:tr>
              <a:tr h="5183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Average Monthly Income – GEL/HH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887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984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1,022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NA</a:t>
                      </a:r>
                      <a:endParaRPr lang="en-US" sz="1800" noProof="0" dirty="0"/>
                    </a:p>
                  </a:txBody>
                  <a:tcPr/>
                </a:tc>
              </a:tr>
              <a:tr h="381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Average Monthly Income – GEL/Capita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247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273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NA</a:t>
                      </a:r>
                      <a:endParaRPr lang="en-US" sz="1800" noProof="0" dirty="0"/>
                    </a:p>
                  </a:txBody>
                  <a:tcPr/>
                </a:tc>
              </a:tr>
              <a:tr h="5183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Average Monthly Salary – GEL/Month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773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818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900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NA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4</a:t>
            </a:r>
            <a:r>
              <a:rPr lang="en-US" dirty="0" smtClean="0"/>
              <a:t> – 201</a:t>
            </a:r>
            <a:r>
              <a:rPr lang="tr-TR" dirty="0" smtClean="0"/>
              <a:t>7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1"/>
          <a:ext cx="8306975" cy="3807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69"/>
                <a:gridCol w="1125416"/>
                <a:gridCol w="1181686"/>
                <a:gridCol w="998806"/>
                <a:gridCol w="1308298"/>
              </a:tblGrid>
              <a:tr h="752859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SWM Charges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5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2016 </a:t>
                      </a:r>
                    </a:p>
                    <a:p>
                      <a:pPr algn="ctr"/>
                      <a:r>
                        <a:rPr lang="en-US" sz="1800" noProof="0" smtClean="0"/>
                        <a:t>(Actual)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en-US" sz="1800" baseline="0" noProof="0" dirty="0" smtClean="0"/>
                        <a:t>7 (Actual)</a:t>
                      </a:r>
                      <a:endParaRPr lang="en-US" sz="1800" noProof="0" dirty="0"/>
                    </a:p>
                  </a:txBody>
                  <a:tcPr/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SWM Charge for Population (GEL/Capita/Month)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0.5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SWM Charge for Population (GEL/Capita/Month)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3.0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3.0</a:t>
                      </a:r>
                      <a:endParaRPr lang="en-US" sz="1800" noProof="0" dirty="0"/>
                    </a:p>
                  </a:txBody>
                  <a:tcPr/>
                </a:tc>
              </a:tr>
              <a:tr h="49437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Maximum</a:t>
                      </a:r>
                      <a:r>
                        <a:rPr lang="en-US" sz="1800" baseline="0" noProof="0" smtClean="0"/>
                        <a:t> HH Size (Capita/Family)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</a:t>
                      </a:r>
                      <a:endParaRPr lang="en-US" sz="1800" noProof="0" dirty="0"/>
                    </a:p>
                  </a:txBody>
                  <a:tcPr/>
                </a:tc>
              </a:tr>
              <a:tr h="510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SWM Charge for Legal &amp; Commercial Entities (GEL/m3)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12.0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12.3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12.6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13.0</a:t>
                      </a:r>
                      <a:endParaRPr lang="en-US" sz="1800" noProof="0" dirty="0"/>
                    </a:p>
                  </a:txBody>
                  <a:tcPr/>
                </a:tc>
              </a:tr>
              <a:tr h="510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Maximum SWM Charge for Legal &amp; Commercial Entities (GEL/m3)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3"/>
          <a:ext cx="8306975" cy="256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010"/>
                <a:gridCol w="1283212"/>
                <a:gridCol w="1294227"/>
                <a:gridCol w="1294228"/>
                <a:gridCol w="1308298"/>
              </a:tblGrid>
              <a:tr h="722422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SWM Charge Payment Rates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639153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SWM Charge</a:t>
                      </a:r>
                      <a:r>
                        <a:rPr lang="en-US" sz="1800" baseline="0" noProof="0" dirty="0" smtClean="0"/>
                        <a:t> Payment Rate (%)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67</a:t>
                      </a:r>
                      <a:endParaRPr lang="en-US" sz="1800" noProof="0" dirty="0"/>
                    </a:p>
                  </a:txBody>
                  <a:tcPr/>
                </a:tc>
              </a:tr>
              <a:tr h="476321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 - Residential (20% Share)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</a:t>
                      </a:r>
                      <a:r>
                        <a:rPr lang="en-US" sz="1800" noProof="0" dirty="0" smtClean="0"/>
                        <a:t>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</a:t>
                      </a:r>
                      <a:r>
                        <a:rPr lang="en-US" sz="1800" noProof="0" dirty="0" smtClean="0"/>
                        <a:t>5</a:t>
                      </a:r>
                      <a:endParaRPr lang="en-US" sz="1800" noProof="0" dirty="0"/>
                    </a:p>
                  </a:txBody>
                  <a:tcPr/>
                </a:tc>
              </a:tr>
              <a:tr h="72242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  - Legal &amp; commercial entities (80% Share)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7</a:t>
                      </a:r>
                      <a:r>
                        <a:rPr lang="tr-TR" sz="1800" noProof="0" dirty="0" smtClean="0"/>
                        <a:t>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7</a:t>
                      </a:r>
                      <a:r>
                        <a:rPr lang="tr-TR" sz="1800" noProof="0" dirty="0" smtClean="0"/>
                        <a:t>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75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4</a:t>
            </a:r>
            <a:r>
              <a:rPr lang="en-US" dirty="0" smtClean="0"/>
              <a:t> – 201</a:t>
            </a:r>
            <a:r>
              <a:rPr lang="tr-TR" dirty="0" smtClean="0"/>
              <a:t>7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1"/>
          <a:ext cx="8306975" cy="3405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69"/>
                <a:gridCol w="1125416"/>
                <a:gridCol w="1181686"/>
                <a:gridCol w="998806"/>
                <a:gridCol w="1308298"/>
              </a:tblGrid>
              <a:tr h="752859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Residential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noProof="0" dirty="0" smtClean="0"/>
                        <a:t>SWM Population Served and Billed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5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2016 </a:t>
                      </a:r>
                    </a:p>
                    <a:p>
                      <a:pPr algn="ctr"/>
                      <a:r>
                        <a:rPr lang="en-US" sz="1800" noProof="0" smtClean="0"/>
                        <a:t>(Actual)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</a:t>
                      </a:r>
                      <a:r>
                        <a:rPr lang="en-US" sz="1800" baseline="0" noProof="0" smtClean="0"/>
                        <a:t>7 (Estimated)</a:t>
                      </a:r>
                      <a:endParaRPr lang="en-US" sz="1800" noProof="0"/>
                    </a:p>
                  </a:txBody>
                  <a:tcPr/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Total Population (Capita)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10,000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10,100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10,201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10,303</a:t>
                      </a:r>
                      <a:endParaRPr lang="en-US" sz="1800" noProof="0"/>
                    </a:p>
                  </a:txBody>
                  <a:tcPr/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Population Served (%)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43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46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50</a:t>
                      </a:r>
                      <a:endParaRPr lang="en-US" sz="1800" noProof="0" dirty="0"/>
                    </a:p>
                  </a:txBody>
                  <a:tcPr/>
                </a:tc>
              </a:tr>
              <a:tr h="4943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Population Served (Capita)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4,000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4,343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4,692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5,151</a:t>
                      </a:r>
                      <a:endParaRPr lang="en-US" sz="1800" noProof="0"/>
                    </a:p>
                  </a:txBody>
                  <a:tcPr/>
                </a:tc>
              </a:tr>
              <a:tr h="510850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Billing Performance (%)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81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83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85</a:t>
                      </a:r>
                      <a:endParaRPr lang="en-US" sz="1800" noProof="0"/>
                    </a:p>
                  </a:txBody>
                  <a:tcPr/>
                </a:tc>
              </a:tr>
              <a:tr h="51085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Population Billed (Capita)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3,200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3,517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3,894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4,378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4</a:t>
            </a:r>
            <a:r>
              <a:rPr lang="en-US" dirty="0" smtClean="0"/>
              <a:t> – 201</a:t>
            </a:r>
            <a:r>
              <a:rPr lang="tr-TR" dirty="0" smtClean="0"/>
              <a:t>7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1"/>
          <a:ext cx="8306975" cy="387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191"/>
                <a:gridCol w="1012874"/>
                <a:gridCol w="998806"/>
                <a:gridCol w="998806"/>
                <a:gridCol w="1308298"/>
              </a:tblGrid>
              <a:tr h="751605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Residential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noProof="0" dirty="0" smtClean="0"/>
                        <a:t>SWM Revenues Billed and Paid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5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2016 </a:t>
                      </a:r>
                    </a:p>
                    <a:p>
                      <a:pPr algn="ctr"/>
                      <a:r>
                        <a:rPr lang="en-US" sz="1800" noProof="0" smtClean="0"/>
                        <a:t>(Actual)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en-US" sz="1800" baseline="0" noProof="0" dirty="0" smtClean="0"/>
                        <a:t>7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639014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Residential SWM Charge (GEL/Capita/month)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</a:tr>
              <a:tr h="519402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Billed</a:t>
                      </a:r>
                      <a:r>
                        <a:rPr lang="en-US" sz="1800" baseline="0" noProof="0" smtClean="0"/>
                        <a:t> Revenues (GEL/month)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1,600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1,759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1,947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2,189</a:t>
                      </a:r>
                      <a:endParaRPr lang="en-US" sz="1800" noProof="0" dirty="0"/>
                    </a:p>
                  </a:txBody>
                  <a:tcPr/>
                </a:tc>
              </a:tr>
              <a:tr h="493547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Billed</a:t>
                      </a:r>
                      <a:r>
                        <a:rPr lang="en-US" sz="1800" baseline="0" noProof="0" dirty="0" smtClean="0"/>
                        <a:t> Revenues (GEL/year)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19,200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21,102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23,364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26,268</a:t>
                      </a:r>
                      <a:endParaRPr lang="en-US" sz="1800" noProof="0" dirty="0"/>
                    </a:p>
                  </a:txBody>
                  <a:tcPr/>
                </a:tc>
              </a:tr>
              <a:tr h="521447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Payment Performance of Households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noProof="0" dirty="0" smtClean="0"/>
                        <a:t>(%)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35</a:t>
                      </a:r>
                      <a:endParaRPr lang="en-US" sz="1800" noProof="0" dirty="0"/>
                    </a:p>
                  </a:txBody>
                  <a:tcPr/>
                </a:tc>
              </a:tr>
              <a:tr h="4403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smtClean="0"/>
                        <a:t>Paid</a:t>
                      </a:r>
                      <a:r>
                        <a:rPr lang="en-US" sz="1800" baseline="0" noProof="0" smtClean="0"/>
                        <a:t> Revenues (GEL/month)</a:t>
                      </a:r>
                      <a:endParaRPr lang="en-US" sz="1800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480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563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662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766</a:t>
                      </a:r>
                      <a:endParaRPr lang="en-US" sz="1800" noProof="0" dirty="0"/>
                    </a:p>
                  </a:txBody>
                  <a:tcPr/>
                </a:tc>
              </a:tr>
              <a:tr h="5099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Paid</a:t>
                      </a:r>
                      <a:r>
                        <a:rPr lang="en-US" sz="1800" baseline="0" noProof="0" dirty="0" smtClean="0"/>
                        <a:t> Revenues (GEL/year)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5,760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6,753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7,944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9,194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Legal Requirements on Municipal Waste Charges</a:t>
            </a:r>
          </a:p>
          <a:p>
            <a:r>
              <a:rPr lang="en-US" dirty="0" smtClean="0"/>
              <a:t>Responsibilities of Municipal Councils (</a:t>
            </a:r>
            <a:r>
              <a:rPr lang="en-US" dirty="0" err="1" smtClean="0"/>
              <a:t>Sakrebulo</a:t>
            </a:r>
            <a:r>
              <a:rPr lang="en-US" dirty="0" smtClean="0"/>
              <a:t>) on municipal waste charges</a:t>
            </a:r>
          </a:p>
          <a:p>
            <a:r>
              <a:rPr lang="en-US" dirty="0" smtClean="0"/>
              <a:t>Required characteristics of municipal financial information</a:t>
            </a:r>
          </a:p>
          <a:p>
            <a:r>
              <a:rPr lang="en-US" dirty="0" smtClean="0"/>
              <a:t>Current municipal financial information to be presented</a:t>
            </a:r>
          </a:p>
          <a:p>
            <a:r>
              <a:rPr lang="en-US" dirty="0" smtClean="0"/>
              <a:t>Billing and payment rules and methods applied</a:t>
            </a:r>
          </a:p>
          <a:p>
            <a:r>
              <a:rPr lang="en-US" dirty="0" smtClean="0"/>
              <a:t>Examples on municipal financial data</a:t>
            </a:r>
            <a:r>
              <a:rPr lang="tr-TR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570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4</a:t>
            </a:r>
            <a:r>
              <a:rPr lang="en-US" dirty="0" smtClean="0"/>
              <a:t> – 201</a:t>
            </a:r>
            <a:r>
              <a:rPr lang="tr-TR" dirty="0" smtClean="0"/>
              <a:t>7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1"/>
          <a:ext cx="8306975" cy="376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191"/>
                <a:gridCol w="1012874"/>
                <a:gridCol w="998806"/>
                <a:gridCol w="998806"/>
                <a:gridCol w="1308298"/>
              </a:tblGrid>
              <a:tr h="751605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Residential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noProof="0" dirty="0" smtClean="0"/>
                        <a:t>SWM Revenue Generation Performance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5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2016 </a:t>
                      </a:r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</a:t>
                      </a:r>
                      <a:r>
                        <a:rPr lang="en-US" sz="1800" baseline="0" noProof="0" smtClean="0"/>
                        <a:t>7 (Estimated)</a:t>
                      </a:r>
                      <a:endParaRPr lang="en-US" sz="1800" noProof="0"/>
                    </a:p>
                  </a:txBody>
                  <a:tcPr/>
                </a:tc>
              </a:tr>
              <a:tr h="519402">
                <a:tc>
                  <a:txBody>
                    <a:bodyPr/>
                    <a:lstStyle/>
                    <a:p>
                      <a:r>
                        <a:rPr lang="en-US" sz="1800" baseline="0" noProof="0" smtClean="0"/>
                        <a:t>Revenues At 100% Billing and Payment Performance (Population Served * Residential SWM Charge Per Month) (GEL/month)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2,000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noProof="0" dirty="0" smtClean="0"/>
                        <a:t>2,172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2,346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2,576</a:t>
                      </a:r>
                      <a:endParaRPr lang="en-US" sz="1800" noProof="0" dirty="0"/>
                    </a:p>
                  </a:txBody>
                  <a:tcPr/>
                </a:tc>
              </a:tr>
              <a:tr h="493547">
                <a:tc>
                  <a:txBody>
                    <a:bodyPr/>
                    <a:lstStyle/>
                    <a:p>
                      <a:r>
                        <a:rPr lang="en-US" sz="1800" baseline="0" noProof="0" dirty="0" smtClean="0"/>
                        <a:t>Revenues At 100% Billing and Payment Performance (Population Served * Residential SWM Charge Per Year) (GEL/year)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24,000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26,058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28,152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30,906</a:t>
                      </a:r>
                      <a:endParaRPr lang="en-US" sz="1800" noProof="0" dirty="0"/>
                    </a:p>
                  </a:txBody>
                  <a:tcPr/>
                </a:tc>
              </a:tr>
              <a:tr h="5099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noProof="0" dirty="0" smtClean="0"/>
                        <a:t>Overall Revenue Generation Performance (%)</a:t>
                      </a: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24.0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25.9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28.2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29.7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</a:t>
            </a:r>
            <a:r>
              <a:rPr lang="tr-TR" dirty="0" smtClean="0"/>
              <a:t>4</a:t>
            </a:r>
            <a:r>
              <a:rPr lang="en-US" dirty="0" smtClean="0"/>
              <a:t> – 201</a:t>
            </a:r>
            <a:r>
              <a:rPr lang="tr-TR" dirty="0" smtClean="0"/>
              <a:t>7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52361"/>
          <a:ext cx="8306975" cy="420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191"/>
                <a:gridCol w="1012874"/>
                <a:gridCol w="998806"/>
                <a:gridCol w="998806"/>
                <a:gridCol w="1308298"/>
              </a:tblGrid>
              <a:tr h="774517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Affordability Analysis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baseline="0" noProof="0" dirty="0" smtClean="0"/>
                        <a:t>5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smtClean="0"/>
                        <a:t>2016 </a:t>
                      </a:r>
                    </a:p>
                    <a:p>
                      <a:pPr algn="ctr"/>
                      <a:r>
                        <a:rPr lang="en-US" sz="1800" noProof="0" smtClean="0"/>
                        <a:t>(Actual)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en-US" sz="1800" baseline="0" noProof="0" dirty="0" smtClean="0"/>
                        <a:t>7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1419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Residential SWM Charge (GEL/Ca/mon.)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0.5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Per Capita Average Income (GEOSTAT)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- Regional Capital (GEL/Capita/Month)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307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325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344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- Urban</a:t>
                      </a:r>
                      <a:r>
                        <a:rPr lang="en-US" sz="1800" baseline="0" noProof="0" smtClean="0"/>
                        <a:t> Areas</a:t>
                      </a:r>
                      <a:r>
                        <a:rPr lang="en-US" sz="1800" noProof="0" smtClean="0"/>
                        <a:t> (GEL/Capita/Month)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254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270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286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303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- Rural (GEL/Capita/Month)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220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233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246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260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Affordability Rate (Charge / Income)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- Regional Capital (%)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0.16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0.15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0.15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 - Urban</a:t>
                      </a:r>
                      <a:r>
                        <a:rPr lang="en-US" sz="1800" baseline="0" noProof="0" smtClean="0"/>
                        <a:t> Areas</a:t>
                      </a:r>
                      <a:r>
                        <a:rPr lang="en-US" sz="1800" noProof="0" smtClean="0"/>
                        <a:t> (%)</a:t>
                      </a:r>
                      <a:endParaRPr lang="en-US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0.20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0.19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0.17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0.17</a:t>
                      </a:r>
                      <a:endParaRPr lang="en-US" sz="1800" noProof="0" dirty="0"/>
                    </a:p>
                  </a:txBody>
                  <a:tcPr/>
                </a:tc>
              </a:tr>
              <a:tr h="376909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 - Rural (%)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0.23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0.21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0.20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noProof="0" dirty="0" smtClean="0"/>
                        <a:t>0.19</a:t>
                      </a:r>
                      <a:endParaRPr lang="en-US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AFFORDABILITY ANALYSIS (2014 – 2017)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lowest </a:t>
            </a:r>
            <a:r>
              <a:rPr lang="en-US" dirty="0" smtClean="0"/>
              <a:t>Current affordability level in Kutaisi (</a:t>
            </a:r>
            <a:r>
              <a:rPr lang="en-US" dirty="0" err="1" smtClean="0"/>
              <a:t>Imereti</a:t>
            </a:r>
            <a:r>
              <a:rPr lang="en-US" dirty="0" smtClean="0"/>
              <a:t>) region: &lt; 0.2% (considerably lower than the internationally-accepted affordability </a:t>
            </a:r>
            <a:r>
              <a:rPr lang="en-US" dirty="0" smtClean="0"/>
              <a:t>criterion  </a:t>
            </a:r>
            <a:r>
              <a:rPr lang="en-US" dirty="0" smtClean="0"/>
              <a:t>in SWM service charges (The World </a:t>
            </a:r>
            <a:r>
              <a:rPr lang="en-US" dirty="0" smtClean="0"/>
              <a:t>Bank: between 0.7</a:t>
            </a:r>
            <a:r>
              <a:rPr lang="en-US" dirty="0" smtClean="0"/>
              <a:t>% and 2.5</a:t>
            </a:r>
            <a:r>
              <a:rPr lang="en-US" dirty="0" smtClean="0"/>
              <a:t>% / EBRD: &lt; 1.5%) </a:t>
            </a:r>
            <a:endParaRPr lang="en-US" dirty="0" smtClean="0"/>
          </a:p>
          <a:p>
            <a:r>
              <a:rPr lang="en-US" dirty="0" smtClean="0"/>
              <a:t>Assuming affordability rate of less than 2%: affordable </a:t>
            </a:r>
            <a:r>
              <a:rPr lang="en-US" dirty="0" smtClean="0"/>
              <a:t>SWM </a:t>
            </a:r>
            <a:r>
              <a:rPr lang="en-US" dirty="0" smtClean="0"/>
              <a:t>tariff = </a:t>
            </a:r>
            <a:r>
              <a:rPr lang="en-US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GEL/ </a:t>
            </a:r>
            <a:r>
              <a:rPr lang="en-US" dirty="0" smtClean="0"/>
              <a:t>capita/month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en-US" dirty="0" smtClean="0"/>
              <a:t>Assuming affordability rate of less than </a:t>
            </a:r>
            <a:r>
              <a:rPr lang="tr-TR" dirty="0" smtClean="0"/>
              <a:t>1.5</a:t>
            </a:r>
            <a:r>
              <a:rPr lang="en-US" dirty="0" smtClean="0"/>
              <a:t>%: </a:t>
            </a:r>
            <a:r>
              <a:rPr lang="en-US" dirty="0" smtClean="0"/>
              <a:t>affordable SWM tariff = </a:t>
            </a:r>
            <a:r>
              <a:rPr lang="tr-TR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GEL/ capita/month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242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5"/>
          <a:ext cx="8229600" cy="402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92"/>
                <a:gridCol w="1111348"/>
                <a:gridCol w="1055077"/>
                <a:gridCol w="1167618"/>
                <a:gridCol w="1343465"/>
              </a:tblGrid>
              <a:tr h="7000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Accounts Receivable</a:t>
                      </a:r>
                      <a:r>
                        <a:rPr lang="en-US" baseline="0" noProof="0" dirty="0" smtClean="0"/>
                        <a:t> Analysis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52380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(+) Beg.-of-year Accounts Rec. (GEL)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42,400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107,400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143,100</a:t>
                      </a:r>
                      <a:endParaRPr lang="en-US" noProof="0" dirty="0"/>
                    </a:p>
                  </a:txBody>
                  <a:tcPr/>
                </a:tc>
              </a:tr>
              <a:tr h="45825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(+) Annual Revenues Billed (GEL)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105,000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110,000</a:t>
                      </a:r>
                      <a:endParaRPr lang="en-US" noProof="0" dirty="0"/>
                    </a:p>
                  </a:txBody>
                  <a:tcPr/>
                </a:tc>
              </a:tr>
              <a:tr h="43012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(-) Annual Revenues Collected (GEL)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57,600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65,000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69,300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73,700</a:t>
                      </a:r>
                      <a:endParaRPr lang="en-US" noProof="0" dirty="0"/>
                    </a:p>
                  </a:txBody>
                  <a:tcPr/>
                </a:tc>
              </a:tr>
              <a:tr h="35863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(=) End-of-year Accounts Rec. (GEL)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42,400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107,400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143,100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179,400</a:t>
                      </a:r>
                      <a:endParaRPr lang="en-US" noProof="0" dirty="0"/>
                    </a:p>
                  </a:txBody>
                  <a:tcPr/>
                </a:tc>
              </a:tr>
              <a:tr h="4723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Annual Payment Performance (%)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64.0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65.0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66.0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67.0</a:t>
                      </a:r>
                      <a:endParaRPr lang="en-US" noProof="0" dirty="0"/>
                    </a:p>
                  </a:txBody>
                  <a:tcPr/>
                </a:tc>
              </a:tr>
              <a:tr h="5064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Overall Payment Performance (%)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44.3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37.7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32.6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29.1</a:t>
                      </a:r>
                      <a:endParaRPr lang="en-US" noProof="0" dirty="0"/>
                    </a:p>
                  </a:txBody>
                  <a:tcPr/>
                </a:tc>
              </a:tr>
              <a:tr h="5688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Days Accounts Receivable</a:t>
                      </a:r>
                      <a:r>
                        <a:rPr lang="en-US" baseline="0" noProof="0" dirty="0" smtClean="0"/>
                        <a:t> (Days)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294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392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497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595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4"/>
          <a:ext cx="8229600" cy="388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468"/>
                <a:gridCol w="1294227"/>
                <a:gridCol w="1209822"/>
                <a:gridCol w="1167618"/>
                <a:gridCol w="1343465"/>
              </a:tblGrid>
              <a:tr h="7414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Cost Coverage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76646">
                <a:tc>
                  <a:txBody>
                    <a:bodyPr/>
                    <a:lstStyle/>
                    <a:p>
                      <a:r>
                        <a:rPr lang="en-US" noProof="0" smtClean="0"/>
                        <a:t>SW Collection</a:t>
                      </a:r>
                      <a:r>
                        <a:rPr lang="en-US" baseline="0" noProof="0" smtClean="0"/>
                        <a:t> Cost (Gel/Ton)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98</a:t>
                      </a:r>
                      <a:endParaRPr lang="en-US" noProof="0" dirty="0"/>
                    </a:p>
                  </a:txBody>
                  <a:tcPr/>
                </a:tc>
              </a:tr>
              <a:tr h="423687">
                <a:tc>
                  <a:txBody>
                    <a:bodyPr/>
                    <a:lstStyle/>
                    <a:p>
                      <a:r>
                        <a:rPr lang="en-US" noProof="0" smtClean="0"/>
                        <a:t>SW Disposal </a:t>
                      </a:r>
                      <a:r>
                        <a:rPr lang="en-US" baseline="0" noProof="0" smtClean="0"/>
                        <a:t>Cost (Gel/Ton)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-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-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-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-</a:t>
                      </a:r>
                      <a:endParaRPr lang="en-US" noProof="0" dirty="0"/>
                    </a:p>
                  </a:txBody>
                  <a:tcPr/>
                </a:tc>
              </a:tr>
              <a:tr h="62228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Total SW</a:t>
                      </a:r>
                      <a:r>
                        <a:rPr lang="en-US" baseline="0" noProof="0" dirty="0" smtClean="0"/>
                        <a:t> Collection + Disposal Cost (Gel/Ton)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90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92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98</a:t>
                      </a:r>
                      <a:endParaRPr lang="en-US" noProof="0" dirty="0"/>
                    </a:p>
                  </a:txBody>
                  <a:tcPr/>
                </a:tc>
              </a:tr>
              <a:tr h="397205">
                <a:tc>
                  <a:txBody>
                    <a:bodyPr/>
                    <a:lstStyle/>
                    <a:p>
                      <a:r>
                        <a:rPr lang="en-US" noProof="0" smtClean="0"/>
                        <a:t>SW Charge Billed (Gel/Ton)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</a:t>
                      </a:r>
                      <a:r>
                        <a:rPr lang="en-US" noProof="0" dirty="0" smtClean="0"/>
                        <a:t>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30</a:t>
                      </a:r>
                      <a:endParaRPr lang="en-US" noProof="0" dirty="0"/>
                    </a:p>
                  </a:txBody>
                  <a:tcPr/>
                </a:tc>
              </a:tr>
              <a:tr h="602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Cost Coverage</a:t>
                      </a:r>
                      <a:r>
                        <a:rPr lang="en-US" baseline="0" noProof="0" smtClean="0"/>
                        <a:t> </a:t>
                      </a:r>
                      <a:r>
                        <a:rPr lang="en-US" noProof="0" smtClean="0"/>
                        <a:t>Ratio (Billed) (%)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29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31</a:t>
                      </a:r>
                      <a:endParaRPr lang="en-US" noProof="0" dirty="0"/>
                    </a:p>
                  </a:txBody>
                  <a:tcPr/>
                </a:tc>
              </a:tr>
              <a:tr h="6024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Cost Coverage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Ratio (Paid) (%)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19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21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5"/>
          <a:ext cx="8229600" cy="3118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92"/>
                <a:gridCol w="1111348"/>
                <a:gridCol w="1055077"/>
                <a:gridCol w="1167618"/>
                <a:gridCol w="1343465"/>
              </a:tblGrid>
              <a:tr h="7000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Profit (-Loss) Statements </a:t>
                      </a:r>
                      <a:r>
                        <a:rPr lang="tr-TR" noProof="0" dirty="0" smtClean="0"/>
                        <a:t> (GEL)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8160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Total SWM Revenues Billed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96,000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105,510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116,820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137,340</a:t>
                      </a:r>
                      <a:endParaRPr lang="en-US" noProof="0" dirty="0"/>
                    </a:p>
                  </a:txBody>
                  <a:tcPr/>
                </a:tc>
              </a:tr>
              <a:tr h="39389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- Residential Tariff Revenues Billed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19,200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21,102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23,264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26,268</a:t>
                      </a:r>
                      <a:endParaRPr lang="en-US" noProof="0" dirty="0"/>
                    </a:p>
                  </a:txBody>
                  <a:tcPr/>
                </a:tc>
              </a:tr>
              <a:tr h="43012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- Legal Entity</a:t>
                      </a:r>
                      <a:r>
                        <a:rPr lang="en-US" baseline="0" noProof="0" dirty="0" smtClean="0"/>
                        <a:t> Tariff Revenues Billed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76,800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84,408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93,456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105,072</a:t>
                      </a:r>
                      <a:endParaRPr lang="en-US" noProof="0" dirty="0"/>
                    </a:p>
                  </a:txBody>
                  <a:tcPr/>
                </a:tc>
              </a:tr>
              <a:tr h="35863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- Sales</a:t>
                      </a:r>
                      <a:r>
                        <a:rPr lang="en-US" baseline="0" noProof="0" dirty="0" smtClean="0"/>
                        <a:t> Revenues From Recyclable Materials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6,000</a:t>
                      </a:r>
                      <a:endParaRPr lang="en-US" noProof="0" dirty="0"/>
                    </a:p>
                  </a:txBody>
                  <a:tcPr/>
                </a:tc>
              </a:tr>
              <a:tr h="4723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  - Other SWM Revenues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80491"/>
          <a:ext cx="8229600" cy="412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98"/>
                <a:gridCol w="1026942"/>
                <a:gridCol w="1055077"/>
                <a:gridCol w="1167618"/>
                <a:gridCol w="1343465"/>
              </a:tblGrid>
              <a:tr h="7325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Profit (-Loss) Statements  (continued)</a:t>
                      </a:r>
                      <a:r>
                        <a:rPr lang="tr-TR" noProof="0" dirty="0" smtClean="0"/>
                        <a:t> (GEL)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50391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Total Operating SWM Costs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520,000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580,000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620,000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660,000</a:t>
                      </a:r>
                      <a:endParaRPr lang="en-US" noProof="0" dirty="0"/>
                    </a:p>
                  </a:txBody>
                  <a:tcPr/>
                </a:tc>
              </a:tr>
              <a:tr h="669738">
                <a:tc>
                  <a:txBody>
                    <a:bodyPr/>
                    <a:lstStyle/>
                    <a:p>
                      <a:r>
                        <a:rPr lang="en-US" noProof="0" smtClean="0"/>
                        <a:t>  - Collection</a:t>
                      </a:r>
                      <a:r>
                        <a:rPr lang="en-US" baseline="0" noProof="0" smtClean="0"/>
                        <a:t> and Street Cleaning Costs (Municipal Not-for-profit Org.)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500,000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560,000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600,000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640,000</a:t>
                      </a:r>
                      <a:endParaRPr lang="en-US" noProof="0" dirty="0"/>
                    </a:p>
                  </a:txBody>
                  <a:tcPr/>
                </a:tc>
              </a:tr>
              <a:tr h="450053">
                <a:tc>
                  <a:txBody>
                    <a:bodyPr/>
                    <a:lstStyle/>
                    <a:p>
                      <a:r>
                        <a:rPr lang="en-US" noProof="0" smtClean="0"/>
                        <a:t>  - Disposal Cost (SWMCG)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</a:tr>
              <a:tr h="382707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- Depreciation</a:t>
                      </a:r>
                      <a:r>
                        <a:rPr lang="en-US" baseline="0" noProof="0" dirty="0" smtClean="0"/>
                        <a:t> Cost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20,000</a:t>
                      </a:r>
                      <a:endParaRPr lang="en-US" noProof="0" dirty="0"/>
                    </a:p>
                  </a:txBody>
                  <a:tcPr/>
                </a:tc>
              </a:tr>
              <a:tr h="4942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Total Interest Cost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4,500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3,500</a:t>
                      </a:r>
                      <a:endParaRPr lang="en-US" noProof="0" dirty="0"/>
                    </a:p>
                  </a:txBody>
                  <a:tcPr/>
                </a:tc>
              </a:tr>
              <a:tr h="402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Grand</a:t>
                      </a:r>
                      <a:r>
                        <a:rPr lang="en-US" baseline="0" noProof="0" smtClean="0"/>
                        <a:t> Total Cost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525,000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584,500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624,000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663,500</a:t>
                      </a:r>
                      <a:endParaRPr lang="en-US" noProof="0" dirty="0"/>
                    </a:p>
                  </a:txBody>
                  <a:tcPr/>
                </a:tc>
              </a:tr>
              <a:tr h="4942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Profit (-Loss) For Period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-429,000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-478,990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-507,180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-526,160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5"/>
          <a:ext cx="8229600" cy="261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92"/>
                <a:gridCol w="1111348"/>
                <a:gridCol w="1055077"/>
                <a:gridCol w="1167618"/>
                <a:gridCol w="1343465"/>
              </a:tblGrid>
              <a:tr h="8134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Cost Coverage Ratios  (%)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559601">
                <a:tc>
                  <a:txBody>
                    <a:bodyPr/>
                    <a:lstStyle/>
                    <a:p>
                      <a:r>
                        <a:rPr lang="en-US" noProof="0" smtClean="0"/>
                        <a:t>Operating Cost Coverage Ratio (%)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19.20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18.84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19.47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21.46</a:t>
                      </a:r>
                      <a:endParaRPr lang="en-US" noProof="0" dirty="0"/>
                    </a:p>
                  </a:txBody>
                  <a:tcPr/>
                </a:tc>
              </a:tr>
              <a:tr h="743743">
                <a:tc>
                  <a:txBody>
                    <a:bodyPr/>
                    <a:lstStyle/>
                    <a:p>
                      <a:r>
                        <a:rPr lang="en-US" noProof="0" smtClean="0"/>
                        <a:t>Operating + Depreciation Cost Coverage Ratio (%)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18.46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18.19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18.84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20.81</a:t>
                      </a:r>
                      <a:endParaRPr lang="en-US" noProof="0" dirty="0"/>
                    </a:p>
                  </a:txBody>
                  <a:tcPr/>
                </a:tc>
              </a:tr>
              <a:tr h="49978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Overall Cost Coverage Ratio (%)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18.29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18.05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18.72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20.70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3375"/>
          <a:ext cx="8229600" cy="399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92"/>
                <a:gridCol w="1111348"/>
                <a:gridCol w="1055077"/>
                <a:gridCol w="1167618"/>
                <a:gridCol w="1343465"/>
              </a:tblGrid>
              <a:tr h="7000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Cash Flow Statements  (GEL)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81604">
                <a:tc>
                  <a:txBody>
                    <a:bodyPr/>
                    <a:lstStyle/>
                    <a:p>
                      <a:r>
                        <a:rPr lang="en-US" noProof="0" smtClean="0"/>
                        <a:t>Total SWM Revenues Paid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61,056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68,370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77,101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93,998</a:t>
                      </a:r>
                      <a:endParaRPr lang="en-US" noProof="0" dirty="0"/>
                    </a:p>
                  </a:txBody>
                  <a:tcPr/>
                </a:tc>
              </a:tr>
              <a:tr h="393895">
                <a:tc>
                  <a:txBody>
                    <a:bodyPr/>
                    <a:lstStyle/>
                    <a:p>
                      <a:r>
                        <a:rPr lang="en-US" noProof="0" smtClean="0"/>
                        <a:t>  - Residential Tariff Revenues Paid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5,760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6,753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7,944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9,194</a:t>
                      </a:r>
                      <a:endParaRPr lang="en-US" noProof="0" dirty="0"/>
                    </a:p>
                  </a:txBody>
                  <a:tcPr/>
                </a:tc>
              </a:tr>
              <a:tr h="430124">
                <a:tc>
                  <a:txBody>
                    <a:bodyPr/>
                    <a:lstStyle/>
                    <a:p>
                      <a:r>
                        <a:rPr lang="en-US" noProof="0" smtClean="0"/>
                        <a:t>  - Legal Entity</a:t>
                      </a:r>
                      <a:r>
                        <a:rPr lang="en-US" baseline="0" noProof="0" smtClean="0"/>
                        <a:t> Tariff Revenues Paid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55,296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61,618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69,157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78,804</a:t>
                      </a:r>
                      <a:endParaRPr lang="en-US" noProof="0" dirty="0"/>
                    </a:p>
                  </a:txBody>
                  <a:tcPr/>
                </a:tc>
              </a:tr>
              <a:tr h="358635">
                <a:tc>
                  <a:txBody>
                    <a:bodyPr/>
                    <a:lstStyle/>
                    <a:p>
                      <a:r>
                        <a:rPr lang="en-US" noProof="0" smtClean="0"/>
                        <a:t>  - Sales</a:t>
                      </a:r>
                      <a:r>
                        <a:rPr lang="en-US" baseline="0" noProof="0" smtClean="0"/>
                        <a:t> Revenues From Recyclable Materials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6,000</a:t>
                      </a:r>
                      <a:endParaRPr lang="en-US" noProof="0" dirty="0"/>
                    </a:p>
                  </a:txBody>
                  <a:tcPr/>
                </a:tc>
              </a:tr>
              <a:tr h="4209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  - Other SWM Revenues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</a:tr>
              <a:tr h="4550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Total Credit Utilizations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100,000</a:t>
                      </a:r>
                      <a:endParaRPr lang="en-US" noProof="0" dirty="0"/>
                    </a:p>
                  </a:txBody>
                  <a:tcPr/>
                </a:tc>
              </a:tr>
              <a:tr h="4723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/>
                        <a:t>TOTAL CASH INFLOWS</a:t>
                      </a:r>
                      <a:endParaRPr lang="en-US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61,056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68,370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77,101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193,998</a:t>
                      </a:r>
                      <a:endParaRPr lang="en-US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on municipal 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WMP Current Status Period (2014 – 2017)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80491"/>
          <a:ext cx="8229600" cy="438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98"/>
                <a:gridCol w="1026942"/>
                <a:gridCol w="1055077"/>
                <a:gridCol w="1167618"/>
                <a:gridCol w="1343465"/>
              </a:tblGrid>
              <a:tr h="7045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smtClean="0"/>
                        <a:t>Cash Flow Statements  (continued) (GEL)</a:t>
                      </a:r>
                      <a:endParaRPr lang="en-US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4</a:t>
                      </a:r>
                      <a:r>
                        <a:rPr lang="en-US" sz="1800" noProof="0" dirty="0" smtClean="0"/>
                        <a:t> 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5</a:t>
                      </a:r>
                      <a:r>
                        <a:rPr lang="tr-TR" sz="1800" baseline="0" noProof="0" dirty="0" smtClean="0"/>
                        <a:t> </a:t>
                      </a:r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</a:t>
                      </a:r>
                      <a:r>
                        <a:rPr lang="tr-TR" sz="1800" noProof="0" dirty="0" smtClean="0"/>
                        <a:t>6</a:t>
                      </a:r>
                      <a:r>
                        <a:rPr lang="en-US" sz="1800" noProof="0" dirty="0" smtClean="0"/>
                        <a:t> </a:t>
                      </a:r>
                      <a:endParaRPr lang="tr-TR" sz="1800" noProof="0" dirty="0" smtClean="0"/>
                    </a:p>
                    <a:p>
                      <a:pPr algn="ctr"/>
                      <a:r>
                        <a:rPr lang="en-US" sz="1800" noProof="0" dirty="0" smtClean="0"/>
                        <a:t>(Actual)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2017</a:t>
                      </a:r>
                      <a:r>
                        <a:rPr lang="en-US" sz="1800" baseline="0" noProof="0" dirty="0" smtClean="0"/>
                        <a:t> (Estimated)</a:t>
                      </a:r>
                      <a:endParaRPr lang="en-US" sz="1800" noProof="0" dirty="0"/>
                    </a:p>
                  </a:txBody>
                  <a:tcPr/>
                </a:tc>
              </a:tr>
              <a:tr h="48471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Total Operating SWM Costs Paid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458,333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513,333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550,000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658,667</a:t>
                      </a:r>
                      <a:endParaRPr lang="en-US" noProof="0" dirty="0"/>
                    </a:p>
                  </a:txBody>
                  <a:tcPr/>
                </a:tc>
              </a:tr>
              <a:tr h="644209">
                <a:tc>
                  <a:txBody>
                    <a:bodyPr/>
                    <a:lstStyle/>
                    <a:p>
                      <a:r>
                        <a:rPr lang="en-US" noProof="0" smtClean="0"/>
                        <a:t>  - Collection</a:t>
                      </a:r>
                      <a:r>
                        <a:rPr lang="en-US" baseline="0" noProof="0" smtClean="0"/>
                        <a:t> and Street Cleaning Costs (Municipal Not-for-profit Org.)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458,333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513,333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550,000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586,667</a:t>
                      </a:r>
                      <a:endParaRPr lang="en-US" noProof="0" dirty="0"/>
                    </a:p>
                  </a:txBody>
                  <a:tcPr/>
                </a:tc>
              </a:tr>
              <a:tr h="432898">
                <a:tc>
                  <a:txBody>
                    <a:bodyPr/>
                    <a:lstStyle/>
                    <a:p>
                      <a:r>
                        <a:rPr lang="en-US" noProof="0" smtClean="0"/>
                        <a:t>  - Disposal Cost (SWMCG)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</a:tr>
              <a:tr h="4753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Total Interest Costs Paid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5,000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4,500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3,500</a:t>
                      </a:r>
                      <a:endParaRPr lang="en-US" noProof="0" dirty="0"/>
                    </a:p>
                  </a:txBody>
                  <a:tcPr/>
                </a:tc>
              </a:tr>
              <a:tr h="3975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Total Credit Repayments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10,000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10,000</a:t>
                      </a:r>
                      <a:endParaRPr lang="en-US" noProof="0" dirty="0"/>
                    </a:p>
                  </a:txBody>
                  <a:tcPr/>
                </a:tc>
              </a:tr>
              <a:tr h="387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Total Investment Costs Paid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100,000</a:t>
                      </a:r>
                      <a:endParaRPr lang="en-US" noProof="0" dirty="0"/>
                    </a:p>
                  </a:txBody>
                  <a:tcPr/>
                </a:tc>
              </a:tr>
              <a:tr h="387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smtClean="0"/>
                        <a:t>TOTAL CASH OUTFLOWS</a:t>
                      </a:r>
                      <a:endParaRPr lang="en-US" b="1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463,333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527,833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564,000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750,167</a:t>
                      </a:r>
                      <a:endParaRPr lang="en-US" b="1" noProof="0" dirty="0"/>
                    </a:p>
                  </a:txBody>
                  <a:tcPr/>
                </a:tc>
              </a:tr>
              <a:tr h="4753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/>
                        <a:t>CASH SURPLUS</a:t>
                      </a:r>
                      <a:r>
                        <a:rPr lang="en-US" b="1" baseline="0" noProof="0" dirty="0" smtClean="0"/>
                        <a:t> (-DEFICIT)</a:t>
                      </a:r>
                      <a:endParaRPr lang="en-US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-402,277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-459,463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-486,899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noProof="0" dirty="0" smtClean="0"/>
                        <a:t>-556,169</a:t>
                      </a:r>
                      <a:endParaRPr lang="en-US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242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965184"/>
          </a:xfrm>
        </p:spPr>
        <p:txBody>
          <a:bodyPr>
            <a:noAutofit/>
          </a:bodyPr>
          <a:lstStyle/>
          <a:p>
            <a:r>
              <a:rPr lang="en-US" sz="3800" dirty="0" smtClean="0"/>
              <a:t>Current legal requirements on municipal waste charges must be explained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732"/>
            <a:ext cx="8229600" cy="45416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Law of Georgia on Local Fees stipulates the following:</a:t>
            </a:r>
          </a:p>
          <a:p>
            <a:pPr lvl="1"/>
            <a:r>
              <a:rPr lang="en-US" dirty="0" smtClean="0"/>
              <a:t>Municipal waste charges collected shall not exceed the cost of the SWM services (Profits are not allowed)</a:t>
            </a:r>
          </a:p>
          <a:p>
            <a:pPr lvl="1"/>
            <a:r>
              <a:rPr lang="en-US" dirty="0" smtClean="0"/>
              <a:t>There are upper limits on municipal waste charges (residential: 3 GEL/capita/month; commercial &amp; institutional: 25 GEL/m3)</a:t>
            </a:r>
          </a:p>
          <a:p>
            <a:pPr lvl="1"/>
            <a:r>
              <a:rPr lang="en-US" dirty="0" smtClean="0"/>
              <a:t>For residential billing purposes, household size shall not exceed 4 persons per family served</a:t>
            </a:r>
          </a:p>
          <a:p>
            <a:pPr lvl="1"/>
            <a:r>
              <a:rPr lang="en-US" dirty="0" smtClean="0"/>
              <a:t>Municipal waste charges shall not be applied to waste producers where municipal SWM services are not available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535"/>
            <a:ext cx="8229600" cy="10410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very much for your attendance</a:t>
            </a:r>
            <a:r>
              <a:rPr lang="tr-TR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5574"/>
            <a:ext cx="8229600" cy="2686931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Dr. Hakan Mat</a:t>
            </a:r>
          </a:p>
          <a:p>
            <a:pPr algn="ctr">
              <a:buNone/>
            </a:pPr>
            <a:r>
              <a:rPr lang="tr-TR" dirty="0" err="1" smtClean="0"/>
              <a:t>hakanmat</a:t>
            </a:r>
            <a:r>
              <a:rPr lang="tr-TR" dirty="0" smtClean="0"/>
              <a:t>@</a:t>
            </a:r>
            <a:r>
              <a:rPr lang="tr-TR" dirty="0" err="1" smtClean="0"/>
              <a:t>superonline</a:t>
            </a:r>
            <a:r>
              <a:rPr lang="tr-TR" dirty="0" smtClean="0"/>
              <a:t>.com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3065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467"/>
            <a:ext cx="8229600" cy="1589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Municipal Councils (</a:t>
            </a:r>
            <a:r>
              <a:rPr lang="en-US" dirty="0" err="1" smtClean="0"/>
              <a:t>Sakrebulo</a:t>
            </a:r>
            <a:r>
              <a:rPr lang="en-US" dirty="0" smtClean="0"/>
              <a:t>) on municipal waste charges must be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0996"/>
            <a:ext cx="8229600" cy="36553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Determination and adjustment of municipal waste charges for residential</a:t>
            </a:r>
            <a:r>
              <a:rPr lang="tr-TR" sz="2800" dirty="0" smtClean="0"/>
              <a:t>,</a:t>
            </a:r>
            <a:r>
              <a:rPr lang="en-US" sz="2800" dirty="0" smtClean="0"/>
              <a:t> commercial &amp; institutional waste producers</a:t>
            </a:r>
            <a:endParaRPr lang="tr-TR" sz="2800" dirty="0" smtClean="0"/>
          </a:p>
          <a:p>
            <a:r>
              <a:rPr lang="en-US" sz="2800" dirty="0" smtClean="0"/>
              <a:t>Development and application of the municipal waste charge calculation methodology</a:t>
            </a:r>
            <a:endParaRPr lang="tr-TR" sz="2800" dirty="0" smtClean="0"/>
          </a:p>
          <a:p>
            <a:r>
              <a:rPr lang="en-US" sz="2800" dirty="0" smtClean="0"/>
              <a:t>Development and implementation of billing and collection procedures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53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characteristics of municipal financial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1508"/>
            <a:ext cx="8229600" cy="3964841"/>
          </a:xfrm>
        </p:spPr>
        <p:txBody>
          <a:bodyPr>
            <a:normAutofit/>
          </a:bodyPr>
          <a:lstStyle/>
          <a:p>
            <a:r>
              <a:rPr lang="en-US" dirty="0" smtClean="0"/>
              <a:t>Specific and measurable</a:t>
            </a:r>
          </a:p>
          <a:p>
            <a:r>
              <a:rPr lang="en-US" dirty="0" smtClean="0"/>
              <a:t>Accurate and reliable</a:t>
            </a:r>
          </a:p>
          <a:p>
            <a:r>
              <a:rPr lang="en-US" dirty="0" smtClean="0"/>
              <a:t>Comparable (use of the same rules and methodology in compiling data)</a:t>
            </a:r>
          </a:p>
          <a:p>
            <a:r>
              <a:rPr lang="en-US" dirty="0" smtClean="0"/>
              <a:t>Time-based (e.g. comparable data over the past three years – actual 2014 to 2016 / estimated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4"/>
            <a:ext cx="8229600" cy="1026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154"/>
            <a:ext cx="8229600" cy="4246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Macro-economic information</a:t>
            </a:r>
          </a:p>
          <a:p>
            <a:pPr lvl="1"/>
            <a:r>
              <a:rPr lang="en-US" dirty="0" smtClean="0"/>
              <a:t>Local Inflation (consumer prices; wholesale prices) (% p.a.) </a:t>
            </a:r>
          </a:p>
          <a:p>
            <a:pPr lvl="1"/>
            <a:r>
              <a:rPr lang="en-US" dirty="0" smtClean="0"/>
              <a:t>Devaluation of GEL against US$ and EURO (% p.a.)</a:t>
            </a:r>
          </a:p>
          <a:p>
            <a:pPr lvl="1"/>
            <a:r>
              <a:rPr lang="en-US" dirty="0" smtClean="0"/>
              <a:t>Interest rates (short-term; long-term bank credits) (% p.a.) </a:t>
            </a:r>
          </a:p>
          <a:p>
            <a:pPr lvl="1"/>
            <a:r>
              <a:rPr lang="en-US" dirty="0" smtClean="0"/>
              <a:t>Economic (GDP) Growth (% p.a.)</a:t>
            </a:r>
          </a:p>
          <a:p>
            <a:pPr lvl="1"/>
            <a:r>
              <a:rPr lang="en-US" dirty="0" smtClean="0"/>
              <a:t>Income per capita (GEL/capita/year) or per household (GEL/household/year based on average household size)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4"/>
            <a:ext cx="8229600" cy="1026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154"/>
            <a:ext cx="8229600" cy="4246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SWM charges applied</a:t>
            </a:r>
          </a:p>
          <a:p>
            <a:pPr lvl="1"/>
            <a:r>
              <a:rPr lang="en-US" dirty="0" smtClean="0"/>
              <a:t>Population GEL/capita/month) </a:t>
            </a:r>
          </a:p>
          <a:p>
            <a:pPr lvl="1"/>
            <a:r>
              <a:rPr lang="en-US" dirty="0" smtClean="0"/>
              <a:t>Legal and commercial entities (GEL/m3; GEL/ton)</a:t>
            </a:r>
          </a:p>
          <a:p>
            <a:r>
              <a:rPr lang="en-US" dirty="0" smtClean="0"/>
              <a:t>SWM revenues billed (showing separately revenues from the sales of recyclable materials)</a:t>
            </a:r>
          </a:p>
          <a:p>
            <a:pPr lvl="1"/>
            <a:r>
              <a:rPr lang="en-US" dirty="0" smtClean="0"/>
              <a:t>GEL/year</a:t>
            </a:r>
          </a:p>
          <a:p>
            <a:pPr lvl="1"/>
            <a:r>
              <a:rPr lang="en-US" dirty="0" smtClean="0"/>
              <a:t>GEL/ton </a:t>
            </a:r>
          </a:p>
          <a:p>
            <a:pPr lvl="1"/>
            <a:r>
              <a:rPr lang="en-US" dirty="0" smtClean="0"/>
              <a:t>GEL/population served</a:t>
            </a:r>
          </a:p>
          <a:p>
            <a:pPr lvl="1"/>
            <a:r>
              <a:rPr lang="en-US" dirty="0" smtClean="0"/>
              <a:t>GEL/legal entity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4"/>
            <a:ext cx="8229600" cy="1026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154"/>
            <a:ext cx="8229600" cy="42461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SWM revenues paid (showing separately revenues from the sales of recyclable materials)</a:t>
            </a:r>
          </a:p>
          <a:p>
            <a:pPr lvl="1"/>
            <a:r>
              <a:rPr lang="en-US" dirty="0" smtClean="0"/>
              <a:t>GEL/year</a:t>
            </a:r>
          </a:p>
          <a:p>
            <a:pPr lvl="1"/>
            <a:r>
              <a:rPr lang="en-US" dirty="0" smtClean="0"/>
              <a:t>GEL/ton </a:t>
            </a:r>
          </a:p>
          <a:p>
            <a:pPr lvl="1"/>
            <a:r>
              <a:rPr lang="en-US" dirty="0" smtClean="0"/>
              <a:t>GEL/population served</a:t>
            </a:r>
          </a:p>
          <a:p>
            <a:pPr lvl="1"/>
            <a:r>
              <a:rPr lang="en-US" dirty="0" smtClean="0"/>
              <a:t>GEL/legal entity</a:t>
            </a:r>
          </a:p>
          <a:p>
            <a:r>
              <a:rPr lang="en-US" dirty="0" smtClean="0"/>
              <a:t>SWM revenue payment ratio</a:t>
            </a:r>
          </a:p>
          <a:p>
            <a:pPr lvl="1"/>
            <a:r>
              <a:rPr lang="en-US" dirty="0" smtClean="0"/>
              <a:t>Population (%)</a:t>
            </a:r>
          </a:p>
          <a:p>
            <a:pPr lvl="1"/>
            <a:r>
              <a:rPr lang="en-US" dirty="0" smtClean="0"/>
              <a:t>Legal &amp; Commercial Entities (%)</a:t>
            </a:r>
          </a:p>
          <a:p>
            <a:r>
              <a:rPr lang="en-US" dirty="0" smtClean="0"/>
              <a:t>SWM accounts receivable</a:t>
            </a:r>
          </a:p>
          <a:p>
            <a:pPr lvl="1"/>
            <a:r>
              <a:rPr lang="en-US" dirty="0" smtClean="0"/>
              <a:t>Population (GEL; average payment days)</a:t>
            </a:r>
          </a:p>
          <a:p>
            <a:pPr lvl="1"/>
            <a:r>
              <a:rPr lang="en-US" dirty="0" smtClean="0"/>
              <a:t>Legal &amp; Commercial Entities (GEL; average payment days)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265"/>
            <a:ext cx="8229600" cy="11676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municipal financial information to be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168"/>
            <a:ext cx="8229600" cy="40351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SWM costs incurred (O &amp; M, investment, financing)</a:t>
            </a:r>
          </a:p>
          <a:p>
            <a:pPr lvl="1"/>
            <a:r>
              <a:rPr lang="en-US" dirty="0" smtClean="0"/>
              <a:t>Cost </a:t>
            </a:r>
            <a:r>
              <a:rPr lang="en-US" dirty="0" smtClean="0"/>
              <a:t>Breakdown (GEL/year) </a:t>
            </a:r>
            <a:r>
              <a:rPr lang="en-US" dirty="0" smtClean="0"/>
              <a:t>and Unit Costs (Personnel: GEL/staff/month; Fuel: GEL/l; Electricity: GEL/kWh)</a:t>
            </a:r>
          </a:p>
          <a:p>
            <a:pPr lvl="1"/>
            <a:r>
              <a:rPr lang="en-US" dirty="0" smtClean="0"/>
              <a:t>Cost of municipal company / not-for profit organization (GEL/year; GEL/ton)</a:t>
            </a:r>
          </a:p>
          <a:p>
            <a:pPr lvl="1"/>
            <a:r>
              <a:rPr lang="en-US" dirty="0" smtClean="0"/>
              <a:t>Gate fees (SWMCG)</a:t>
            </a:r>
          </a:p>
          <a:p>
            <a:pPr lvl="1"/>
            <a:r>
              <a:rPr lang="en-US" dirty="0" smtClean="0"/>
              <a:t>Depreciation costs</a:t>
            </a:r>
          </a:p>
          <a:p>
            <a:pPr lvl="1"/>
            <a:r>
              <a:rPr lang="en-US" dirty="0" smtClean="0"/>
              <a:t>Interest and other financing costs</a:t>
            </a:r>
          </a:p>
        </p:txBody>
      </p:sp>
    </p:spTree>
    <p:extLst>
      <p:ext uri="{BB962C8B-B14F-4D97-AF65-F5344CB8AC3E}">
        <p14:creationId xmlns:p14="http://schemas.microsoft.com/office/powerpoint/2010/main" xmlns="" val="65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2230</Words>
  <Application>Microsoft Office PowerPoint</Application>
  <PresentationFormat>On-screen Show (4:3)</PresentationFormat>
  <Paragraphs>636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Municipal Waste Management Planning Municipal Financial Status Information</vt:lpstr>
      <vt:lpstr>Content</vt:lpstr>
      <vt:lpstr>Current legal requirements on municipal waste charges must be explained</vt:lpstr>
      <vt:lpstr>Responsibilities of Municipal Councils (Sakrebulo) on municipal waste charges must be explained</vt:lpstr>
      <vt:lpstr>Required characteristics of municipal financial information</vt:lpstr>
      <vt:lpstr>Current municipal financial information to be presented</vt:lpstr>
      <vt:lpstr>Current municipal financial information to be presented</vt:lpstr>
      <vt:lpstr>Current municipal financial information to be presented</vt:lpstr>
      <vt:lpstr>Current municipal financial information to be presented</vt:lpstr>
      <vt:lpstr>Current municipal financial information to be presented</vt:lpstr>
      <vt:lpstr>Billing and payment rules and methods applied must be explained</vt:lpstr>
      <vt:lpstr>Current municipal financial information to be presented</vt:lpstr>
      <vt:lpstr>Current municipal financial information to be presented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Examples on municipal financial data</vt:lpstr>
      <vt:lpstr>Thank you very much for your attendance!</vt:lpstr>
    </vt:vector>
  </TitlesOfParts>
  <Company>PFA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Mat</dc:creator>
  <cp:lastModifiedBy>user</cp:lastModifiedBy>
  <cp:revision>256</cp:revision>
  <dcterms:created xsi:type="dcterms:W3CDTF">2016-02-09T10:21:58Z</dcterms:created>
  <dcterms:modified xsi:type="dcterms:W3CDTF">2017-03-22T09:57:50Z</dcterms:modified>
</cp:coreProperties>
</file>