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>
      <p:ext uri="{19B8F6BF-5375-455C-9EA6-DF929625EA0E}">
        <p15:presenceInfo xmlns:p15="http://schemas.microsoft.com/office/powerpoint/2012/main" userId="Rene Boe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6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09T11:20:38.419" idx="1">
    <p:pos x="3122" y="1035"/>
    <p:text>Note for translation: the text a - i is a copy of the text in the waste code, copy that also from the GEO version and mark BOLD and green as I did here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09T11:25:14.025" idx="2">
    <p:pos x="960" y="2120"/>
    <p:text>Note for translation: this texts is a copy of the waste code, do the same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Waste management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WHY?</a:t>
            </a:r>
          </a:p>
          <a:p>
            <a:endParaRPr lang="en-US" dirty="0"/>
          </a:p>
          <a:p>
            <a:r>
              <a:rPr lang="en-US" sz="2400" dirty="0" smtClean="0"/>
              <a:t>René Boesten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ka-GE" dirty="0" smtClean="0"/>
              <a:t>თუ </a:t>
            </a:r>
            <a:r>
              <a:rPr lang="ka-GE" dirty="0"/>
              <a:t>გული გულობს, ქადა ორი ხელითაც </a:t>
            </a:r>
            <a:r>
              <a:rPr lang="ka-GE" dirty="0" smtClean="0"/>
              <a:t>იჭმევა</a:t>
            </a:r>
            <a:endParaRPr lang="en-GB" dirty="0" smtClean="0"/>
          </a:p>
          <a:p>
            <a:pPr marL="0" indent="0" algn="ctr">
              <a:buNone/>
            </a:pPr>
            <a:r>
              <a:rPr lang="en-GB" sz="1400" dirty="0" smtClean="0"/>
              <a:t>(where there is a will, there is a way)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0306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topics:</a:t>
            </a:r>
          </a:p>
          <a:p>
            <a:pPr lvl="1"/>
            <a:r>
              <a:rPr lang="en-US" dirty="0" smtClean="0"/>
              <a:t>What is this project about?</a:t>
            </a:r>
          </a:p>
          <a:p>
            <a:pPr lvl="1"/>
            <a:r>
              <a:rPr lang="en-US" dirty="0" smtClean="0"/>
              <a:t>What is the benefit of a WM plan?</a:t>
            </a:r>
          </a:p>
          <a:p>
            <a:pPr lvl="1"/>
            <a:r>
              <a:rPr lang="en-US" dirty="0" smtClean="0"/>
              <a:t>Cooperate!</a:t>
            </a:r>
          </a:p>
          <a:p>
            <a:pPr lvl="1"/>
            <a:r>
              <a:rPr lang="en-US" dirty="0" smtClean="0"/>
              <a:t>Our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this project </a:t>
            </a:r>
            <a:r>
              <a:rPr lang="en-GB" dirty="0" smtClean="0"/>
              <a:t>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Solid Waste Management Company of Georgia is </a:t>
            </a:r>
            <a:r>
              <a:rPr lang="en-GB" dirty="0"/>
              <a:t>rehabilitating </a:t>
            </a:r>
            <a:r>
              <a:rPr lang="en-GB" dirty="0" smtClean="0"/>
              <a:t>and closing existing landfills and opening regional landfills</a:t>
            </a:r>
          </a:p>
          <a:p>
            <a:r>
              <a:rPr lang="en-GB" dirty="0" smtClean="0"/>
              <a:t>Technical assistance for the investment and for capacity building</a:t>
            </a:r>
          </a:p>
          <a:p>
            <a:r>
              <a:rPr lang="en-GB" dirty="0" smtClean="0"/>
              <a:t>Capacity building for the SWMCG and for municipalities (in waste management planning)</a:t>
            </a:r>
          </a:p>
          <a:p>
            <a:r>
              <a:rPr lang="en-GB" dirty="0" smtClean="0"/>
              <a:t>Develop cost recovery mechanisms (gatefee and waste service fee)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4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this project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Imereti</a:t>
            </a:r>
            <a:r>
              <a:rPr lang="en-GB" dirty="0"/>
              <a:t> and </a:t>
            </a:r>
            <a:r>
              <a:rPr lang="en-GB" dirty="0" err="1"/>
              <a:t>Racha-Lechkhumi</a:t>
            </a:r>
            <a:r>
              <a:rPr lang="en-GB" dirty="0"/>
              <a:t>/</a:t>
            </a:r>
            <a:r>
              <a:rPr lang="en-GB" dirty="0" err="1"/>
              <a:t>Kvemo</a:t>
            </a:r>
            <a:r>
              <a:rPr lang="en-GB" dirty="0"/>
              <a:t> </a:t>
            </a:r>
            <a:r>
              <a:rPr lang="en-GB" dirty="0" err="1"/>
              <a:t>Svaneti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396" y="2216350"/>
            <a:ext cx="4195209" cy="41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88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WM plan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err="1" smtClean="0"/>
              <a:t>Waste</a:t>
            </a:r>
            <a:r>
              <a:rPr lang="fr-FR" dirty="0" smtClean="0"/>
              <a:t> Code, article 13 (4): </a:t>
            </a:r>
            <a:r>
              <a:rPr lang="en-GB" dirty="0" smtClean="0"/>
              <a:t>The </a:t>
            </a:r>
            <a:r>
              <a:rPr lang="en-GB" dirty="0"/>
              <a:t>Municipal Waste Management Plan shall contain the following: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information </a:t>
            </a:r>
            <a:r>
              <a:rPr lang="en-GB" dirty="0"/>
              <a:t>on the existing system for collection of waste from </a:t>
            </a:r>
            <a:r>
              <a:rPr lang="en-GB" dirty="0" smtClean="0"/>
              <a:t>population;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data </a:t>
            </a:r>
            <a:r>
              <a:rPr lang="en-GB" dirty="0"/>
              <a:t>on the types and the amounts of non-hazardous waste collected, recovered and disposed </a:t>
            </a:r>
            <a:r>
              <a:rPr lang="en-GB" dirty="0" smtClean="0"/>
              <a:t>of;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data </a:t>
            </a:r>
            <a:r>
              <a:rPr lang="en-GB" dirty="0"/>
              <a:t>on the types and the amounts of hazardous waste from population  collected, recovered and disposed </a:t>
            </a:r>
            <a:r>
              <a:rPr lang="en-GB" dirty="0" smtClean="0"/>
              <a:t>of;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location </a:t>
            </a:r>
            <a:r>
              <a:rPr lang="en-GB" dirty="0"/>
              <a:t>of the waste treatment </a:t>
            </a:r>
            <a:r>
              <a:rPr lang="en-GB" dirty="0" smtClean="0"/>
              <a:t>facilities;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planned </a:t>
            </a:r>
            <a:r>
              <a:rPr lang="en-GB" dirty="0"/>
              <a:t>measures to be taken for the </a:t>
            </a:r>
            <a:r>
              <a:rPr lang="en-GB" b="1" dirty="0">
                <a:solidFill>
                  <a:srgbClr val="00B050"/>
                </a:solidFill>
              </a:rPr>
              <a:t>establishment of separate collection </a:t>
            </a:r>
            <a:r>
              <a:rPr lang="en-GB" dirty="0"/>
              <a:t>and recovery of municipal waste, including of </a:t>
            </a:r>
            <a:r>
              <a:rPr lang="en-GB" b="1" dirty="0">
                <a:solidFill>
                  <a:srgbClr val="00B050"/>
                </a:solidFill>
              </a:rPr>
              <a:t>biodegradable waste and packaging waste</a:t>
            </a:r>
            <a:r>
              <a:rPr lang="en-GB" dirty="0"/>
              <a:t>; </a:t>
            </a:r>
            <a:endParaRPr lang="en-GB" dirty="0" smtClean="0"/>
          </a:p>
          <a:p>
            <a:pPr marL="914400" lvl="1" indent="-514350">
              <a:buAutoNum type="alphaLcParenR"/>
            </a:pPr>
            <a:r>
              <a:rPr lang="en-GB" dirty="0" smtClean="0"/>
              <a:t>planned </a:t>
            </a:r>
            <a:r>
              <a:rPr lang="en-GB" dirty="0"/>
              <a:t>construction of new waste treatment </a:t>
            </a:r>
            <a:r>
              <a:rPr lang="en-GB" dirty="0" smtClean="0"/>
              <a:t>facilities;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programmes </a:t>
            </a:r>
            <a:r>
              <a:rPr lang="en-GB" dirty="0"/>
              <a:t>to raise awareness of the public on waste management </a:t>
            </a:r>
            <a:r>
              <a:rPr lang="en-GB" dirty="0" smtClean="0"/>
              <a:t>issues;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implemented </a:t>
            </a:r>
            <a:r>
              <a:rPr lang="en-GB" dirty="0"/>
              <a:t>and planned measures for co-operation with other municipalities in the field of waste </a:t>
            </a:r>
            <a:r>
              <a:rPr lang="en-GB" dirty="0" smtClean="0"/>
              <a:t>management;</a:t>
            </a:r>
          </a:p>
          <a:p>
            <a:pPr marL="914400" lvl="1" indent="-514350">
              <a:buAutoNum type="alphaLcParenR"/>
            </a:pPr>
            <a:r>
              <a:rPr lang="en-GB" dirty="0" smtClean="0"/>
              <a:t>the </a:t>
            </a:r>
            <a:r>
              <a:rPr lang="en-GB" dirty="0"/>
              <a:t>way and timeframe in which the proposed  measures shall be implemented, responsible persons, </a:t>
            </a:r>
            <a:r>
              <a:rPr lang="en-GB" b="1" dirty="0">
                <a:solidFill>
                  <a:srgbClr val="00B050"/>
                </a:solidFill>
              </a:rPr>
              <a:t>estimated costs and sources of financing </a:t>
            </a:r>
            <a:r>
              <a:rPr lang="en-GB" dirty="0"/>
              <a:t>for their implementation.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51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>
          <a:xfrm>
            <a:off x="2490787" y="3976038"/>
            <a:ext cx="4162426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40000"/>
              <a:lumOff val="6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Justify costs and investment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rapezoid 23"/>
          <p:cNvSpPr/>
          <p:nvPr/>
        </p:nvSpPr>
        <p:spPr>
          <a:xfrm>
            <a:off x="3195637" y="4768194"/>
            <a:ext cx="2752726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20000"/>
              <a:lumOff val="8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 problems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>
            <a:off x="3891915" y="5560352"/>
            <a:ext cx="1360170" cy="792000"/>
          </a:xfrm>
          <a:prstGeom prst="trapezoid">
            <a:avLst>
              <a:gd name="adj" fmla="val 88096"/>
            </a:avLst>
          </a:prstGeom>
          <a:solidFill>
            <a:schemeClr val="bg1"/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effectLst/>
              </a:rPr>
              <a:t>Compliance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22" name="Trapezoid 21"/>
          <p:cNvSpPr/>
          <p:nvPr/>
        </p:nvSpPr>
        <p:spPr>
          <a:xfrm>
            <a:off x="1828800" y="3183882"/>
            <a:ext cx="5486400" cy="792000"/>
          </a:xfrm>
          <a:prstGeom prst="trapezoid">
            <a:avLst>
              <a:gd name="adj" fmla="val 84488"/>
            </a:avLst>
          </a:prstGeom>
          <a:solidFill>
            <a:schemeClr val="accent6">
              <a:lumMod val="60000"/>
              <a:lumOff val="4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/>
              <a:t>Manage long term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6" name="Trapezoid 15"/>
          <p:cNvSpPr/>
          <p:nvPr/>
        </p:nvSpPr>
        <p:spPr>
          <a:xfrm>
            <a:off x="1147763" y="2391726"/>
            <a:ext cx="6848475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75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dirty="0"/>
              <a:t>Inform, invite and involve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11" name="Trapezoid 10"/>
          <p:cNvSpPr/>
          <p:nvPr/>
        </p:nvSpPr>
        <p:spPr>
          <a:xfrm flipH="1">
            <a:off x="457200" y="1599570"/>
            <a:ext cx="8229600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50000"/>
            </a:schemeClr>
          </a:solidFill>
          <a:effectLst/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>
            <a:flatTx/>
          </a:bodyPr>
          <a:lstStyle/>
          <a:p>
            <a:pPr algn="ctr"/>
            <a:r>
              <a:rPr lang="en-GB" dirty="0" smtClean="0"/>
              <a:t>Integrated part of municipal development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purpose</a:t>
            </a:r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>
            <a:off x="228600" y="1727200"/>
            <a:ext cx="729615" cy="4114800"/>
          </a:xfrm>
          <a:prstGeom prst="upArrow">
            <a:avLst>
              <a:gd name="adj1" fmla="val 31034"/>
              <a:gd name="adj2" fmla="val 149617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1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Complexity and benefits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and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Integrated part of municipal development</a:t>
            </a:r>
          </a:p>
          <a:p>
            <a:pPr lvl="1"/>
            <a:r>
              <a:rPr lang="en-GB" dirty="0" smtClean="0"/>
              <a:t>Waste service fee explained and justified;</a:t>
            </a:r>
          </a:p>
          <a:p>
            <a:pPr lvl="1"/>
            <a:r>
              <a:rPr lang="en-GB" dirty="0" smtClean="0"/>
              <a:t>Waste service fee balanced with socio-economic aspects;</a:t>
            </a:r>
          </a:p>
          <a:p>
            <a:pPr lvl="1"/>
            <a:r>
              <a:rPr lang="en-GB" dirty="0" smtClean="0"/>
              <a:t>Waste collection and transport defined and future needs justified;</a:t>
            </a:r>
          </a:p>
          <a:p>
            <a:pPr lvl="1"/>
            <a:r>
              <a:rPr lang="en-GB" dirty="0" smtClean="0"/>
              <a:t>Communication with citizens established;</a:t>
            </a:r>
          </a:p>
          <a:p>
            <a:pPr lvl="1"/>
            <a:r>
              <a:rPr lang="en-GB" dirty="0" smtClean="0"/>
              <a:t>Make links between clean city and tourism;</a:t>
            </a:r>
          </a:p>
          <a:p>
            <a:pPr lvl="1"/>
            <a:r>
              <a:rPr lang="en-GB" dirty="0" smtClean="0"/>
              <a:t>Make links between employment and clean city;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Cooperate!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Municipal waste associations:</a:t>
            </a:r>
          </a:p>
          <a:p>
            <a:pPr lvl="1"/>
            <a:r>
              <a:rPr lang="en-GB" dirty="0" smtClean="0"/>
              <a:t>Share equipment</a:t>
            </a:r>
          </a:p>
          <a:p>
            <a:pPr lvl="1"/>
            <a:r>
              <a:rPr lang="en-GB" dirty="0" smtClean="0"/>
              <a:t>Share experiences and knowledge</a:t>
            </a:r>
          </a:p>
          <a:p>
            <a:pPr lvl="1"/>
            <a:r>
              <a:rPr lang="en-GB" dirty="0" smtClean="0"/>
              <a:t>Share human </a:t>
            </a:r>
            <a:r>
              <a:rPr lang="en-GB" dirty="0" smtClean="0"/>
              <a:t>resources</a:t>
            </a:r>
          </a:p>
          <a:p>
            <a:pPr marL="457200" lvl="1" indent="0">
              <a:buNone/>
            </a:pPr>
            <a:r>
              <a:rPr lang="en-GB" sz="1900" dirty="0" smtClean="0"/>
              <a:t>Note: art 13 (3) The </a:t>
            </a:r>
            <a:r>
              <a:rPr lang="en-GB" sz="1900" dirty="0"/>
              <a:t>adoption of the Municipal Waste Management Plan shall be preceded by public consultations, involving the relevant stakeholders and the neighbouring municipalities. </a:t>
            </a:r>
            <a:r>
              <a:rPr lang="en-GB" sz="1900" dirty="0" smtClean="0"/>
              <a:t>These </a:t>
            </a:r>
            <a:r>
              <a:rPr lang="en-GB" sz="1900" dirty="0"/>
              <a:t>public consultations shall be carried out by the respective municipality(</a:t>
            </a:r>
            <a:r>
              <a:rPr lang="en-GB" sz="1900" dirty="0" err="1"/>
              <a:t>ies</a:t>
            </a:r>
            <a:r>
              <a:rPr lang="en-GB" sz="1900" dirty="0"/>
              <a:t>).</a:t>
            </a:r>
          </a:p>
          <a:p>
            <a:pPr lvl="1"/>
            <a:endParaRPr lang="en-GB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Cost effective use of equipment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Cost effective use of human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Economy of scale for separate collection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59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Assist in the analysis of the present situation</a:t>
            </a:r>
          </a:p>
          <a:p>
            <a:r>
              <a:rPr lang="en-GB" dirty="0" smtClean="0"/>
              <a:t>Assist in finding solutions</a:t>
            </a:r>
          </a:p>
          <a:p>
            <a:r>
              <a:rPr lang="en-GB" dirty="0" smtClean="0"/>
              <a:t>Assist in preparing procurement plan(s)</a:t>
            </a:r>
          </a:p>
          <a:p>
            <a:r>
              <a:rPr lang="en-GB" dirty="0" smtClean="0"/>
              <a:t>Assist in public awareness</a:t>
            </a:r>
          </a:p>
          <a:p>
            <a:r>
              <a:rPr lang="en-GB" dirty="0" smtClean="0"/>
              <a:t>Assist in cost assessments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Assist means: “work with you”, </a:t>
            </a:r>
          </a:p>
          <a:p>
            <a:pPr marL="0" indent="0" algn="r">
              <a:buNone/>
            </a:pPr>
            <a:r>
              <a:rPr lang="en-GB" dirty="0" smtClean="0"/>
              <a:t>not “work for you”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4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481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Sylfaen</vt:lpstr>
      <vt:lpstr>Wingdings</vt:lpstr>
      <vt:lpstr>Office Theme</vt:lpstr>
      <vt:lpstr>Waste management planning</vt:lpstr>
      <vt:lpstr>PowerPoint Presentation</vt:lpstr>
      <vt:lpstr>What is this project about?</vt:lpstr>
      <vt:lpstr>What is this project about?</vt:lpstr>
      <vt:lpstr>What is a WM plan?</vt:lpstr>
      <vt:lpstr>Objectives and purpose</vt:lpstr>
      <vt:lpstr>Objectives and purpose</vt:lpstr>
      <vt:lpstr>Cooperate!</vt:lpstr>
      <vt:lpstr>Our role</vt:lpstr>
      <vt:lpstr>PowerPoint Presentation</vt:lpstr>
    </vt:vector>
  </TitlesOfParts>
  <Company>PFA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Rene Boesten</cp:lastModifiedBy>
  <cp:revision>24</cp:revision>
  <dcterms:created xsi:type="dcterms:W3CDTF">2016-02-09T10:21:58Z</dcterms:created>
  <dcterms:modified xsi:type="dcterms:W3CDTF">2016-11-09T09:26:36Z</dcterms:modified>
</cp:coreProperties>
</file>