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84" r:id="rId4"/>
    <p:sldId id="297" r:id="rId5"/>
    <p:sldId id="298" r:id="rId6"/>
    <p:sldId id="294" r:id="rId7"/>
    <p:sldId id="285" r:id="rId8"/>
    <p:sldId id="286" r:id="rId9"/>
    <p:sldId id="287" r:id="rId10"/>
    <p:sldId id="288" r:id="rId11"/>
    <p:sldId id="289" r:id="rId12"/>
    <p:sldId id="292" r:id="rId13"/>
    <p:sldId id="299" r:id="rId14"/>
    <p:sldId id="293"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Boesten" initials="RB" lastIdx="10" clrIdx="0"/>
  <p:cmAuthor id="1" name="Jan Reichenbach" initials="JR" lastIdx="9" clrIdx="1"/>
  <p:cmAuthor id="2" name="user" initials="J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8-24T11:36:38.672" idx="10">
    <p:pos x="5643" y="3331"/>
    <p:text>cbm = m3?</p:text>
    <p:extLst>
      <p:ext uri="{C676402C-5697-4E1C-873F-D02D1690AC5C}">
        <p15:threadingInfo xmlns:p15="http://schemas.microsoft.com/office/powerpoint/2012/main" timeZoneBias="-180"/>
      </p:ext>
    </p:extLst>
  </p:cm>
  <p:cm authorId="1" dt="2016-08-24T14:00:22.393" idx="9">
    <p:pos x="5571" y="3438"/>
    <p:text>Yes m³, do you see the dire need to change?
Why did I put these two images in and added the data? 
Photos: want to make BS once more aware that the municip. we have to deal with fulfill well the status of being "mountainous" and this particular attribute is nothing that relates to scattered small villages.
Data: regardless of whether its urban or sub-urban areas, we have drastically different situations (starting points) in our project area which is one reason why striving for a model to be replicated does not really make sense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8-24T12:06:35.227" idx="5">
    <p:pos x="10" y="10"/>
    <p:text>I added this slide (change the wording if you want) to add to the ideas that we dont write the plans, that has to be done by the municipal experts, we do of course assist with examples (even up to the level of sample texts, tables of content, ideas, examples of practical solutions etc. I expect this to be one of the disucssion topics of BS and also MoE, so lets prepare</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3"/>
          <p:cNvSpPr txBox="1">
            <a:spLocks/>
          </p:cNvSpPr>
          <p:nvPr userDrawn="1"/>
        </p:nvSpPr>
        <p:spPr>
          <a:xfrm>
            <a:off x="5436096" y="6492875"/>
            <a:ext cx="3024336"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General </a:t>
            </a:r>
            <a:r>
              <a:rPr lang="de-DE" dirty="0" err="1" smtClean="0"/>
              <a:t>training</a:t>
            </a:r>
            <a:r>
              <a:rPr lang="de-DE" dirty="0" smtClean="0"/>
              <a:t> </a:t>
            </a:r>
            <a:r>
              <a:rPr lang="de-DE" dirty="0" err="1" smtClean="0"/>
              <a:t>concept</a:t>
            </a:r>
            <a:r>
              <a:rPr lang="de-DE" dirty="0" smtClean="0"/>
              <a:t> </a:t>
            </a:r>
            <a:r>
              <a:rPr lang="de-DE" dirty="0" err="1" smtClean="0"/>
              <a:t>and</a:t>
            </a:r>
            <a:r>
              <a:rPr lang="de-DE" dirty="0" smtClean="0"/>
              <a:t> </a:t>
            </a:r>
            <a:r>
              <a:rPr lang="de-DE" dirty="0" err="1" smtClean="0"/>
              <a:t>schedule</a:t>
            </a:r>
            <a:r>
              <a:rPr lang="de-DE" dirty="0" smtClean="0"/>
              <a:t> </a:t>
            </a:r>
            <a:endParaRPr lang="de-DE" dirty="0"/>
          </a:p>
        </p:txBody>
      </p:sp>
      <p:sp>
        <p:nvSpPr>
          <p:cNvPr id="10" name="Datumsplatzhalter 3"/>
          <p:cNvSpPr txBox="1">
            <a:spLocks/>
          </p:cNvSpPr>
          <p:nvPr userDrawn="1"/>
        </p:nvSpPr>
        <p:spPr>
          <a:xfrm>
            <a:off x="2123728" y="6492875"/>
            <a:ext cx="2808312"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WMP </a:t>
            </a:r>
            <a:r>
              <a:rPr lang="de-DE" dirty="0" err="1" smtClean="0"/>
              <a:t>training</a:t>
            </a:r>
            <a:r>
              <a:rPr lang="de-DE" dirty="0" smtClean="0"/>
              <a:t>       November 17./18., 2016</a:t>
            </a:r>
          </a:p>
        </p:txBody>
      </p:sp>
      <p:sp>
        <p:nvSpPr>
          <p:cNvPr id="11" name="Datumsplatzhalter 3"/>
          <p:cNvSpPr txBox="1">
            <a:spLocks/>
          </p:cNvSpPr>
          <p:nvPr userDrawn="1"/>
        </p:nvSpPr>
        <p:spPr>
          <a:xfrm>
            <a:off x="8244408" y="6508750"/>
            <a:ext cx="792088" cy="365125"/>
          </a:xfrm>
          <a:prstGeom prst="rect">
            <a:avLst/>
          </a:prstGeom>
        </p:spPr>
        <p:txBody>
          <a:bodyPr vert="horz" lIns="91440" tIns="45720" rIns="91440" bIns="45720" rtlCol="0"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EEB9734-B79C-491F-8812-A84B475DD43D}" type="slidenum">
              <a:rPr lang="de-DE" smtClean="0"/>
              <a:pPr algn="r"/>
              <a:t>‹#›</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000760" y="6357958"/>
            <a:ext cx="2133600" cy="365125"/>
          </a:xfrm>
          <a:prstGeom prst="rect">
            <a:avLst/>
          </a:prstGeom>
        </p:spPr>
        <p:txBody>
          <a:bodyPr/>
          <a:lstStyle/>
          <a:p>
            <a:fld id="{B5E66C8E-7907-4CAF-A03A-B57D08265DFE}" type="datetimeFigureOut">
              <a:rPr lang="de-DE" smtClean="0"/>
              <a:pPr/>
              <a:t>15.11.2016</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8215338" y="6356350"/>
            <a:ext cx="714380" cy="365125"/>
          </a:xfrm>
          <a:prstGeom prst="rect">
            <a:avLst/>
          </a:prstGeom>
        </p:spPr>
        <p:txBody>
          <a:bodyPr/>
          <a:lstStyle/>
          <a:p>
            <a:fld id="{03CA3F10-7006-48E2-ADD3-BBC8A3D774ED}"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28596" y="785794"/>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028" name="Picture 4"/>
          <p:cNvPicPr>
            <a:picLocks noChangeAspect="1" noChangeArrowheads="1"/>
          </p:cNvPicPr>
          <p:nvPr userDrawn="1"/>
        </p:nvPicPr>
        <p:blipFill>
          <a:blip r:embed="rId13"/>
          <a:srcRect/>
          <a:stretch>
            <a:fillRect/>
          </a:stretch>
        </p:blipFill>
        <p:spPr bwMode="auto">
          <a:xfrm>
            <a:off x="0" y="6389874"/>
            <a:ext cx="9144000" cy="468150"/>
          </a:xfrm>
          <a:prstGeom prst="rect">
            <a:avLst/>
          </a:prstGeom>
          <a:noFill/>
          <a:ln w="9525">
            <a:noFill/>
            <a:miter lim="800000"/>
            <a:headEnd/>
            <a:tailEnd/>
          </a:ln>
          <a:effectLst/>
        </p:spPr>
      </p:pic>
      <p:sp>
        <p:nvSpPr>
          <p:cNvPr id="10" name="Datumsplatzhalter 3"/>
          <p:cNvSpPr>
            <a:spLocks noGrp="1"/>
          </p:cNvSpPr>
          <p:nvPr>
            <p:ph type="dt" sz="half" idx="2"/>
          </p:nvPr>
        </p:nvSpPr>
        <p:spPr>
          <a:xfrm>
            <a:off x="6000760" y="642146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6C8E-7907-4CAF-A03A-B57D08265DFE}" type="datetimeFigureOut">
              <a:rPr lang="de-DE" smtClean="0"/>
              <a:pPr/>
              <a:t>15.11.2016</a:t>
            </a:fld>
            <a:endParaRPr lang="de-DE" dirty="0"/>
          </a:p>
        </p:txBody>
      </p:sp>
      <p:sp>
        <p:nvSpPr>
          <p:cNvPr id="11" name="Foliennummernplatzhalter 5"/>
          <p:cNvSpPr>
            <a:spLocks noGrp="1"/>
          </p:cNvSpPr>
          <p:nvPr>
            <p:ph type="sldNum" sz="quarter" idx="4"/>
          </p:nvPr>
        </p:nvSpPr>
        <p:spPr>
          <a:xfrm>
            <a:off x="8215338" y="6421461"/>
            <a:ext cx="7143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A3F10-7006-48E2-ADD3-BBC8A3D774ED}" type="slidenum">
              <a:rPr lang="de-DE" smtClean="0"/>
              <a:pPr/>
              <a:t>‹#›</a:t>
            </a:fld>
            <a:endParaRPr lang="de-DE" dirty="0"/>
          </a:p>
        </p:txBody>
      </p:sp>
      <p:pic>
        <p:nvPicPr>
          <p:cNvPr id="1029" name="Picture 5"/>
          <p:cNvPicPr>
            <a:picLocks noChangeAspect="1" noChangeArrowheads="1"/>
          </p:cNvPicPr>
          <p:nvPr userDrawn="1"/>
        </p:nvPicPr>
        <p:blipFill>
          <a:blip r:embed="rId14"/>
          <a:srcRect/>
          <a:stretch>
            <a:fillRect/>
          </a:stretch>
        </p:blipFill>
        <p:spPr bwMode="auto">
          <a:xfrm>
            <a:off x="-32" y="11334"/>
            <a:ext cx="9144000" cy="560146"/>
          </a:xfrm>
          <a:prstGeom prst="rect">
            <a:avLst/>
          </a:prstGeom>
          <a:noFill/>
          <a:ln w="9525">
            <a:noFill/>
            <a:miter lim="800000"/>
            <a:headEnd/>
            <a:tailEnd/>
          </a:ln>
          <a:effectLst/>
        </p:spPr>
      </p:pic>
      <p:sp>
        <p:nvSpPr>
          <p:cNvPr id="13" name="Titel 1"/>
          <p:cNvSpPr txBox="1">
            <a:spLocks/>
          </p:cNvSpPr>
          <p:nvPr userDrawn="1"/>
        </p:nvSpPr>
        <p:spPr>
          <a:xfrm>
            <a:off x="3859200" y="100800"/>
            <a:ext cx="3643338" cy="285752"/>
          </a:xfrm>
          <a:prstGeom prst="rect">
            <a:avLst/>
          </a:prstGeom>
          <a:solidFill>
            <a:schemeClr val="bg1"/>
          </a:solidFill>
        </p:spPr>
        <p:txBody>
          <a:bodyPr lIns="36000" tIns="36000" rIns="36000" bIns="36000"/>
          <a:lstStyle>
            <a:lvl1pPr algn="l">
              <a:defRPr sz="1400" b="1" baseline="0"/>
            </a:lvl1p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lang="de-DE" sz="1300" b="1" i="0" u="none" strike="noStrike" kern="1200" cap="none" spc="0" normalizeH="0" baseline="0" noProof="0" dirty="0" smtClean="0">
                <a:ln>
                  <a:noFill/>
                </a:ln>
                <a:solidFill>
                  <a:schemeClr val="tx1"/>
                </a:solidFill>
                <a:effectLst/>
                <a:uLnTx/>
                <a:uFillTx/>
                <a:latin typeface="+mj-lt"/>
                <a:ea typeface="+mj-ea"/>
                <a:cs typeface="+mj-cs"/>
              </a:rPr>
              <a:t> -  </a:t>
            </a:r>
            <a:r>
              <a:rPr kumimoji="0" lang="de-DE" sz="1300" b="1" i="0" u="none" strike="noStrike" kern="1200" cap="none" spc="0" normalizeH="0" baseline="0" noProof="0" dirty="0" err="1" smtClean="0">
                <a:ln>
                  <a:noFill/>
                </a:ln>
                <a:solidFill>
                  <a:schemeClr val="tx1"/>
                </a:solidFill>
                <a:effectLst/>
                <a:uLnTx/>
                <a:uFillTx/>
                <a:latin typeface="+mj-lt"/>
                <a:ea typeface="+mj-ea"/>
                <a:cs typeface="+mj-cs"/>
              </a:rPr>
              <a:t>Accompanying</a:t>
            </a:r>
            <a:r>
              <a:rPr kumimoji="0" lang="de-DE" sz="1300" b="1" i="0" u="none" strike="noStrike" kern="1200" cap="none" spc="0" normalizeH="0" baseline="0" noProof="0" dirty="0" smtClean="0">
                <a:ln>
                  <a:noFill/>
                </a:ln>
                <a:solidFill>
                  <a:schemeClr val="tx1"/>
                </a:solidFill>
                <a:effectLst/>
                <a:uLnTx/>
                <a:uFillTx/>
                <a:latin typeface="+mj-lt"/>
                <a:ea typeface="+mj-ea"/>
                <a:cs typeface="+mj-cs"/>
              </a:rPr>
              <a:t> </a:t>
            </a:r>
            <a:r>
              <a:rPr kumimoji="0" lang="de-DE" sz="1300" b="1" i="0" u="none" strike="noStrike" kern="1200" cap="none" spc="0" normalizeH="0" baseline="0" noProof="0" dirty="0" err="1" smtClean="0">
                <a:ln>
                  <a:noFill/>
                </a:ln>
                <a:solidFill>
                  <a:schemeClr val="tx1"/>
                </a:solidFill>
                <a:effectLst/>
                <a:uLnTx/>
                <a:uFillTx/>
                <a:latin typeface="+mj-lt"/>
                <a:ea typeface="+mj-ea"/>
                <a:cs typeface="+mj-cs"/>
              </a:rPr>
              <a:t>Measures</a:t>
            </a:r>
            <a:r>
              <a:rPr kumimoji="0" lang="de-DE" sz="1300" b="1" i="0" u="none" strike="noStrike" kern="1200" cap="none" spc="0" normalizeH="0" baseline="0" noProof="0" dirty="0" smtClean="0">
                <a:ln>
                  <a:noFill/>
                </a:ln>
                <a:solidFill>
                  <a:schemeClr val="tx1"/>
                </a:solidFill>
                <a:effectLst/>
                <a:uLnTx/>
                <a:uFillTx/>
                <a:latin typeface="+mj-lt"/>
                <a:ea typeface="+mj-ea"/>
                <a:cs typeface="+mj-cs"/>
              </a:rPr>
              <a:t>  /  Technical Trainings</a:t>
            </a:r>
          </a:p>
        </p:txBody>
      </p:sp>
      <p:pic>
        <p:nvPicPr>
          <p:cNvPr id="8" name="Picture 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8676456" y="109749"/>
            <a:ext cx="360040" cy="258128"/>
          </a:xfrm>
          <a:prstGeom prst="rect">
            <a:avLst/>
          </a:prstGeom>
          <a:solidFill>
            <a:schemeClr val="bg1"/>
          </a:solid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9" name="Picture 2"/>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8028384" y="142346"/>
            <a:ext cx="648072" cy="20265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179512" y="928670"/>
            <a:ext cx="8856984" cy="5236634"/>
          </a:xfrm>
        </p:spPr>
        <p:txBody>
          <a:bodyPr>
            <a:normAutofit fontScale="92500" lnSpcReduction="10000"/>
          </a:bodyPr>
          <a:lstStyle/>
          <a:p>
            <a:pPr algn="ctr">
              <a:buNone/>
            </a:pPr>
            <a:r>
              <a:rPr lang="de-DE" sz="2400" b="1" dirty="0" smtClean="0">
                <a:solidFill>
                  <a:schemeClr val="tx2"/>
                </a:solidFill>
              </a:rPr>
              <a:t>Integrated Solid </a:t>
            </a:r>
            <a:r>
              <a:rPr lang="de-DE" sz="2400" b="1" dirty="0" err="1" smtClean="0">
                <a:solidFill>
                  <a:schemeClr val="tx2"/>
                </a:solidFill>
              </a:rPr>
              <a:t>Waste</a:t>
            </a:r>
            <a:r>
              <a:rPr lang="de-DE" sz="2400" b="1" dirty="0" smtClean="0">
                <a:solidFill>
                  <a:schemeClr val="tx2"/>
                </a:solidFill>
              </a:rPr>
              <a:t> Management </a:t>
            </a:r>
            <a:r>
              <a:rPr lang="de-DE" sz="2400" b="1" dirty="0" err="1" smtClean="0">
                <a:solidFill>
                  <a:schemeClr val="tx2"/>
                </a:solidFill>
              </a:rPr>
              <a:t>Kutaisi</a:t>
            </a:r>
            <a:endParaRPr lang="de-DE" sz="2400" b="1" dirty="0" smtClean="0">
              <a:solidFill>
                <a:schemeClr val="tx2"/>
              </a:solidFill>
            </a:endParaRPr>
          </a:p>
          <a:p>
            <a:pPr marL="0" indent="0" algn="ctr">
              <a:buNone/>
            </a:pPr>
            <a:r>
              <a:rPr lang="de-DE" sz="2400" dirty="0">
                <a:solidFill>
                  <a:srgbClr val="1F497D"/>
                </a:solidFill>
              </a:rPr>
              <a:t>– </a:t>
            </a:r>
            <a:r>
              <a:rPr lang="de-DE" sz="2400" dirty="0" err="1" smtClean="0">
                <a:solidFill>
                  <a:schemeClr val="tx2"/>
                </a:solidFill>
              </a:rPr>
              <a:t>Accompanying</a:t>
            </a:r>
            <a:r>
              <a:rPr lang="de-DE" sz="2400" dirty="0" smtClean="0">
                <a:solidFill>
                  <a:schemeClr val="tx2"/>
                </a:solidFill>
              </a:rPr>
              <a:t> Technical Training –</a:t>
            </a:r>
          </a:p>
          <a:p>
            <a:pPr algn="ctr">
              <a:buFont typeface="Wingdings" pitchFamily="2" charset="2"/>
              <a:buChar char="Ø"/>
            </a:pPr>
            <a:endParaRPr lang="de-DE" sz="2400" dirty="0" smtClean="0">
              <a:solidFill>
                <a:schemeClr val="tx2"/>
              </a:solidFill>
            </a:endParaRPr>
          </a:p>
          <a:p>
            <a:pPr marL="0" indent="0" algn="ctr">
              <a:buNone/>
            </a:pPr>
            <a:r>
              <a:rPr lang="de-DE" sz="4000" dirty="0" err="1" smtClean="0">
                <a:solidFill>
                  <a:schemeClr val="tx2"/>
                </a:solidFill>
              </a:rPr>
              <a:t>Introductory</a:t>
            </a:r>
            <a:r>
              <a:rPr lang="de-DE" sz="4000" dirty="0" smtClean="0">
                <a:solidFill>
                  <a:schemeClr val="tx2"/>
                </a:solidFill>
              </a:rPr>
              <a:t> Training </a:t>
            </a:r>
          </a:p>
          <a:p>
            <a:pPr marL="0" indent="0" algn="ctr">
              <a:buNone/>
            </a:pPr>
            <a:r>
              <a:rPr lang="de-DE" sz="2800" b="1" dirty="0">
                <a:solidFill>
                  <a:srgbClr val="1F497D"/>
                </a:solidFill>
              </a:rPr>
              <a:t>“</a:t>
            </a:r>
            <a:r>
              <a:rPr lang="de-DE" sz="2800" b="1" dirty="0" err="1">
                <a:solidFill>
                  <a:srgbClr val="1F497D"/>
                </a:solidFill>
              </a:rPr>
              <a:t>Municipal</a:t>
            </a:r>
            <a:r>
              <a:rPr lang="de-DE" sz="2800" b="1" dirty="0">
                <a:solidFill>
                  <a:srgbClr val="1F497D"/>
                </a:solidFill>
              </a:rPr>
              <a:t> </a:t>
            </a:r>
            <a:r>
              <a:rPr lang="de-DE" sz="2800" b="1" dirty="0" err="1">
                <a:solidFill>
                  <a:srgbClr val="1F497D"/>
                </a:solidFill>
              </a:rPr>
              <a:t>Waste</a:t>
            </a:r>
            <a:r>
              <a:rPr lang="de-DE" sz="2800" b="1" dirty="0">
                <a:solidFill>
                  <a:srgbClr val="1F497D"/>
                </a:solidFill>
              </a:rPr>
              <a:t> Management </a:t>
            </a:r>
            <a:r>
              <a:rPr lang="de-DE" sz="2800" b="1" dirty="0" err="1">
                <a:solidFill>
                  <a:srgbClr val="1F497D"/>
                </a:solidFill>
              </a:rPr>
              <a:t>Planning</a:t>
            </a:r>
            <a:r>
              <a:rPr lang="de-DE" sz="2800" b="1" dirty="0">
                <a:solidFill>
                  <a:srgbClr val="1F497D"/>
                </a:solidFill>
              </a:rPr>
              <a:t>“</a:t>
            </a:r>
            <a:r>
              <a:rPr lang="de-DE" sz="2400" b="1" dirty="0" smtClean="0">
                <a:solidFill>
                  <a:schemeClr val="tx2"/>
                </a:solidFill>
              </a:rPr>
              <a:t/>
            </a:r>
            <a:br>
              <a:rPr lang="de-DE" sz="2400" b="1" dirty="0" smtClean="0">
                <a:solidFill>
                  <a:schemeClr val="tx2"/>
                </a:solidFill>
              </a:rPr>
            </a:br>
            <a:endParaRPr lang="de-DE" sz="2400" b="1" dirty="0" smtClean="0">
              <a:solidFill>
                <a:schemeClr val="tx2"/>
              </a:solidFill>
            </a:endParaRPr>
          </a:p>
          <a:p>
            <a:pPr marL="0" indent="0" algn="ctr">
              <a:buNone/>
            </a:pPr>
            <a:r>
              <a:rPr lang="en-US" sz="4800" b="1" dirty="0"/>
              <a:t>General </a:t>
            </a:r>
            <a:r>
              <a:rPr lang="en-US" sz="4800" b="1" dirty="0" smtClean="0"/>
              <a:t>training concept </a:t>
            </a:r>
            <a:r>
              <a:rPr lang="en-US" sz="4800" b="1" dirty="0"/>
              <a:t>and </a:t>
            </a:r>
            <a:r>
              <a:rPr lang="en-US" sz="4800" b="1" dirty="0" smtClean="0"/>
              <a:t>schedule</a:t>
            </a:r>
            <a:br>
              <a:rPr lang="en-US" sz="4800" b="1" dirty="0" smtClean="0"/>
            </a:br>
            <a:r>
              <a:rPr lang="en-US" sz="4800" b="1" dirty="0" smtClean="0"/>
              <a:t>Your assisting team</a:t>
            </a:r>
          </a:p>
          <a:p>
            <a:pPr marL="0" indent="0" algn="ctr">
              <a:buNone/>
            </a:pPr>
            <a:endParaRPr lang="de-DE" sz="1800" dirty="0" smtClean="0">
              <a:solidFill>
                <a:schemeClr val="tx2"/>
              </a:solidFill>
            </a:endParaRPr>
          </a:p>
          <a:p>
            <a:pPr marL="0" indent="0" algn="ctr">
              <a:buNone/>
            </a:pPr>
            <a:r>
              <a:rPr lang="de-DE" sz="1800" dirty="0" err="1" smtClean="0">
                <a:solidFill>
                  <a:schemeClr val="tx2"/>
                </a:solidFill>
              </a:rPr>
              <a:t>provided</a:t>
            </a:r>
            <a:r>
              <a:rPr lang="de-DE" sz="1800" dirty="0" smtClean="0">
                <a:solidFill>
                  <a:schemeClr val="tx2"/>
                </a:solidFill>
              </a:rPr>
              <a:t> </a:t>
            </a:r>
            <a:r>
              <a:rPr lang="de-DE" sz="1800" dirty="0" err="1" smtClean="0">
                <a:solidFill>
                  <a:schemeClr val="tx2"/>
                </a:solidFill>
              </a:rPr>
              <a:t>by</a:t>
            </a:r>
            <a:r>
              <a:rPr lang="de-DE" sz="1800" dirty="0" smtClean="0">
                <a:solidFill>
                  <a:schemeClr val="tx2"/>
                </a:solidFill>
              </a:rPr>
              <a:t> </a:t>
            </a:r>
            <a:r>
              <a:rPr lang="de-DE" sz="1800" b="1" dirty="0" smtClean="0">
                <a:solidFill>
                  <a:schemeClr val="tx2"/>
                </a:solidFill>
              </a:rPr>
              <a:t>Jan Reichenbach</a:t>
            </a:r>
            <a:r>
              <a:rPr lang="de-DE" sz="1800" dirty="0" smtClean="0">
                <a:solidFill>
                  <a:schemeClr val="tx2"/>
                </a:solidFill>
              </a:rPr>
              <a:t>, International Solid </a:t>
            </a:r>
            <a:r>
              <a:rPr lang="de-DE" sz="1800" dirty="0" err="1" smtClean="0">
                <a:solidFill>
                  <a:schemeClr val="tx2"/>
                </a:solidFill>
              </a:rPr>
              <a:t>Waste</a:t>
            </a:r>
            <a:r>
              <a:rPr lang="de-DE" sz="1800" dirty="0" smtClean="0">
                <a:solidFill>
                  <a:schemeClr val="tx2"/>
                </a:solidFill>
              </a:rPr>
              <a:t> Management Expert, </a:t>
            </a:r>
            <a:br>
              <a:rPr lang="de-DE" sz="1800" dirty="0" smtClean="0">
                <a:solidFill>
                  <a:schemeClr val="tx2"/>
                </a:solidFill>
              </a:rPr>
            </a:br>
            <a:r>
              <a:rPr lang="de-DE" sz="1800" dirty="0" smtClean="0">
                <a:solidFill>
                  <a:schemeClr val="tx2"/>
                </a:solidFill>
              </a:rPr>
              <a:t>INTECUS GmbH</a:t>
            </a:r>
          </a:p>
          <a:p>
            <a:pPr algn="ctr">
              <a:buNone/>
            </a:pPr>
            <a:endParaRPr lang="de-DE" sz="24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796467680"/>
              </p:ext>
            </p:extLst>
          </p:nvPr>
        </p:nvGraphicFramePr>
        <p:xfrm>
          <a:off x="251520" y="1397001"/>
          <a:ext cx="8712967" cy="3762664"/>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240359">
                  <a:extLst>
                    <a:ext uri="{9D8B030D-6E8A-4147-A177-3AD203B41FA5}">
                      <a16:colId xmlns:a16="http://schemas.microsoft.com/office/drawing/2014/main" val="20002"/>
                    </a:ext>
                  </a:extLst>
                </a:gridCol>
              </a:tblGrid>
              <a:tr h="350830">
                <a:tc gridSpan="3">
                  <a:txBody>
                    <a:bodyPr/>
                    <a:lstStyle/>
                    <a:p>
                      <a:r>
                        <a:rPr lang="de-DE" dirty="0" smtClean="0"/>
                        <a:t>Mobilization (starting</a:t>
                      </a:r>
                      <a:r>
                        <a:rPr lang="de-DE" baseline="0" dirty="0" smtClean="0"/>
                        <a:t> December </a:t>
                      </a:r>
                      <a:r>
                        <a:rPr lang="de-DE" baseline="0" dirty="0" smtClean="0"/>
                        <a:t>2016</a:t>
                      </a:r>
                      <a:r>
                        <a:rPr lang="ka-GE" baseline="0" dirty="0" smtClean="0"/>
                        <a:t>, </a:t>
                      </a:r>
                      <a:r>
                        <a:rPr lang="en-US" baseline="0" dirty="0" smtClean="0"/>
                        <a:t>up </a:t>
                      </a:r>
                      <a:r>
                        <a:rPr lang="en-US" baseline="0" smtClean="0"/>
                        <a:t>until April 2017</a:t>
                      </a:r>
                      <a:r>
                        <a:rPr lang="de-DE" baseline="0" smtClean="0"/>
                        <a:t>)</a:t>
                      </a:r>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50830">
                <a:tc>
                  <a:txBody>
                    <a:bodyPr/>
                    <a:lstStyle/>
                    <a:p>
                      <a:r>
                        <a:rPr lang="de-DE" b="1" dirty="0" err="1" smtClean="0"/>
                        <a:t>Invitees</a:t>
                      </a:r>
                      <a:endParaRPr lang="de-DE" b="1" dirty="0"/>
                    </a:p>
                  </a:txBody>
                  <a:tcPr/>
                </a:tc>
                <a:tc>
                  <a:txBody>
                    <a:bodyPr/>
                    <a:lstStyle/>
                    <a:p>
                      <a:r>
                        <a:rPr lang="de-DE" b="1" dirty="0" smtClean="0"/>
                        <a:t>Action</a:t>
                      </a:r>
                      <a:endParaRPr lang="de-DE" b="1" dirty="0"/>
                    </a:p>
                  </a:txBody>
                  <a:tcPr/>
                </a:tc>
                <a:tc>
                  <a:txBody>
                    <a:bodyPr/>
                    <a:lstStyle/>
                    <a:p>
                      <a:r>
                        <a:rPr lang="de-DE" b="1" dirty="0" err="1" smtClean="0"/>
                        <a:t>Subjects</a:t>
                      </a:r>
                      <a:r>
                        <a:rPr lang="de-DE" b="1" dirty="0" smtClean="0"/>
                        <a:t> </a:t>
                      </a:r>
                      <a:r>
                        <a:rPr lang="de-DE" b="1" dirty="0" err="1" smtClean="0"/>
                        <a:t>and</a:t>
                      </a:r>
                      <a:r>
                        <a:rPr lang="de-DE" b="1" dirty="0" smtClean="0"/>
                        <a:t> </a:t>
                      </a:r>
                      <a:r>
                        <a:rPr lang="de-DE" b="1" dirty="0" err="1" smtClean="0"/>
                        <a:t>providers</a:t>
                      </a:r>
                      <a:endParaRPr lang="de-DE" b="1" dirty="0"/>
                    </a:p>
                  </a:txBody>
                  <a:tcPr/>
                </a:tc>
                <a:extLst>
                  <a:ext uri="{0D108BD9-81ED-4DB2-BD59-A6C34878D82A}">
                    <a16:rowId xmlns:a16="http://schemas.microsoft.com/office/drawing/2014/main" val="10001"/>
                  </a:ext>
                </a:extLst>
              </a:tr>
              <a:tr h="1372487">
                <a:tc rowSpan="2">
                  <a:txBody>
                    <a:bodyPr/>
                    <a:lstStyle/>
                    <a:p>
                      <a:pPr>
                        <a:lnSpc>
                          <a:spcPts val="1800"/>
                        </a:lnSpc>
                      </a:pPr>
                      <a:r>
                        <a:rPr lang="de-DE" dirty="0" err="1" smtClean="0"/>
                        <a:t>Municipalities</a:t>
                      </a:r>
                      <a:r>
                        <a:rPr lang="de-DE" dirty="0" smtClean="0"/>
                        <a:t> </a:t>
                      </a:r>
                      <a:br>
                        <a:rPr lang="de-DE" dirty="0" smtClean="0"/>
                      </a:br>
                      <a:r>
                        <a:rPr lang="de-DE" dirty="0" smtClean="0"/>
                        <a:t>(</a:t>
                      </a:r>
                      <a:r>
                        <a:rPr lang="de-DE" dirty="0" err="1" smtClean="0"/>
                        <a:t>who</a:t>
                      </a:r>
                      <a:r>
                        <a:rPr lang="de-DE" dirty="0" smtClean="0"/>
                        <a:t> </a:t>
                      </a:r>
                      <a:r>
                        <a:rPr lang="de-DE" dirty="0" err="1" smtClean="0"/>
                        <a:t>indicated</a:t>
                      </a:r>
                      <a:r>
                        <a:rPr lang="de-DE" dirty="0" smtClean="0"/>
                        <a:t> a </a:t>
                      </a:r>
                      <a:r>
                        <a:rPr lang="de-DE" dirty="0" err="1" smtClean="0"/>
                        <a:t>sufficient</a:t>
                      </a:r>
                      <a:r>
                        <a:rPr lang="de-DE" baseline="0" dirty="0" smtClean="0"/>
                        <a:t> </a:t>
                      </a:r>
                      <a:r>
                        <a:rPr lang="de-DE" baseline="0" dirty="0" err="1" smtClean="0"/>
                        <a:t>interest</a:t>
                      </a:r>
                      <a:r>
                        <a:rPr lang="de-DE" baseline="0" dirty="0" smtClean="0"/>
                        <a:t> </a:t>
                      </a:r>
                      <a:r>
                        <a:rPr lang="de-DE" baseline="0" dirty="0" err="1" smtClean="0"/>
                        <a:t>and</a:t>
                      </a:r>
                      <a:r>
                        <a:rPr lang="de-DE" baseline="0" dirty="0" smtClean="0"/>
                        <a:t> potential </a:t>
                      </a:r>
                      <a:r>
                        <a:rPr lang="de-DE" baseline="0" dirty="0" err="1" smtClean="0"/>
                        <a:t>to</a:t>
                      </a:r>
                      <a:r>
                        <a:rPr lang="de-DE" baseline="0" dirty="0" smtClean="0"/>
                        <a:t> </a:t>
                      </a:r>
                      <a:r>
                        <a:rPr lang="de-DE" baseline="0" dirty="0" err="1" smtClean="0"/>
                        <a:t>participate</a:t>
                      </a:r>
                      <a:r>
                        <a:rPr lang="de-DE" baseline="0" dirty="0" smtClean="0"/>
                        <a:t>)</a:t>
                      </a:r>
                      <a:r>
                        <a:rPr lang="de-DE" dirty="0" smtClean="0"/>
                        <a:t> </a:t>
                      </a:r>
                    </a:p>
                    <a:p>
                      <a:pPr>
                        <a:lnSpc>
                          <a:spcPts val="1800"/>
                        </a:lnSpc>
                      </a:pPr>
                      <a:endParaRPr lang="de-DE" dirty="0" smtClean="0"/>
                    </a:p>
                    <a:p>
                      <a:pPr>
                        <a:lnSpc>
                          <a:spcPts val="1800"/>
                        </a:lnSpc>
                      </a:pPr>
                      <a:r>
                        <a:rPr lang="de-DE" i="1" dirty="0" err="1" smtClean="0"/>
                        <a:t>Venue</a:t>
                      </a:r>
                      <a:r>
                        <a:rPr lang="de-DE" i="1" dirty="0" smtClean="0"/>
                        <a:t>:</a:t>
                      </a:r>
                      <a:r>
                        <a:rPr lang="de-DE" i="1" baseline="0" dirty="0" smtClean="0"/>
                        <a:t/>
                      </a:r>
                      <a:br>
                        <a:rPr lang="de-DE" i="1" baseline="0" dirty="0" smtClean="0"/>
                      </a:br>
                      <a:r>
                        <a:rPr lang="de-DE" i="1" baseline="0" dirty="0" err="1" smtClean="0"/>
                        <a:t>Depending</a:t>
                      </a:r>
                      <a:r>
                        <a:rPr lang="de-DE" i="1" baseline="0" dirty="0" smtClean="0"/>
                        <a:t> on </a:t>
                      </a:r>
                      <a:r>
                        <a:rPr lang="de-DE" i="1" baseline="0" dirty="0" err="1" smtClean="0"/>
                        <a:t>number</a:t>
                      </a:r>
                      <a:r>
                        <a:rPr lang="de-DE" i="1" baseline="0" dirty="0" smtClean="0"/>
                        <a:t> </a:t>
                      </a:r>
                      <a:r>
                        <a:rPr lang="de-DE" i="1" baseline="0" dirty="0" err="1" smtClean="0"/>
                        <a:t>and</a:t>
                      </a:r>
                      <a:r>
                        <a:rPr lang="de-DE" i="1" baseline="0" dirty="0" smtClean="0"/>
                        <a:t> </a:t>
                      </a:r>
                      <a:r>
                        <a:rPr lang="de-DE" i="1" baseline="0" dirty="0" err="1" smtClean="0"/>
                        <a:t>location</a:t>
                      </a:r>
                      <a:r>
                        <a:rPr lang="de-DE" i="1" baseline="0" dirty="0" smtClean="0"/>
                        <a:t> </a:t>
                      </a:r>
                      <a:r>
                        <a:rPr lang="de-DE" i="1" baseline="0" dirty="0" err="1" smtClean="0"/>
                        <a:t>of</a:t>
                      </a:r>
                      <a:r>
                        <a:rPr lang="de-DE" i="1" baseline="0" dirty="0" smtClean="0"/>
                        <a:t> </a:t>
                      </a:r>
                      <a:r>
                        <a:rPr lang="de-DE" i="1" baseline="0" dirty="0" err="1" smtClean="0"/>
                        <a:t>attending</a:t>
                      </a:r>
                      <a:r>
                        <a:rPr lang="de-DE" i="1" baseline="0" dirty="0" smtClean="0"/>
                        <a:t> </a:t>
                      </a:r>
                      <a:r>
                        <a:rPr lang="de-DE" i="1" baseline="0" dirty="0" err="1" smtClean="0"/>
                        <a:t>municipalities</a:t>
                      </a:r>
                      <a:r>
                        <a:rPr lang="de-DE" i="1" baseline="0" dirty="0" smtClean="0"/>
                        <a:t> </a:t>
                      </a:r>
                      <a:endParaRPr lang="de-DE" i="1" dirty="0"/>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dirty="0" err="1" smtClean="0"/>
                        <a:t>Coordinated</a:t>
                      </a:r>
                      <a:r>
                        <a:rPr lang="de-DE" dirty="0" smtClean="0"/>
                        <a:t> </a:t>
                      </a:r>
                      <a:r>
                        <a:rPr lang="de-DE" dirty="0" err="1" smtClean="0"/>
                        <a:t>consultative</a:t>
                      </a:r>
                      <a:r>
                        <a:rPr lang="de-DE" dirty="0" smtClean="0"/>
                        <a:t> </a:t>
                      </a:r>
                      <a:r>
                        <a:rPr lang="de-DE" dirty="0" err="1" smtClean="0"/>
                        <a:t>meetings</a:t>
                      </a:r>
                      <a:r>
                        <a:rPr lang="de-DE" dirty="0" smtClean="0"/>
                        <a:t/>
                      </a:r>
                      <a:br>
                        <a:rPr lang="de-DE" dirty="0" smtClean="0"/>
                      </a:br>
                      <a:r>
                        <a:rPr lang="de-DE" sz="1600" i="1" dirty="0" smtClean="0"/>
                        <a:t>(</a:t>
                      </a:r>
                      <a:r>
                        <a:rPr lang="de-DE" sz="1600" i="1" dirty="0" err="1" smtClean="0"/>
                        <a:t>local</a:t>
                      </a:r>
                      <a:r>
                        <a:rPr lang="de-DE" sz="1600" i="1" dirty="0" smtClean="0"/>
                        <a:t> </a:t>
                      </a:r>
                      <a:r>
                        <a:rPr lang="de-DE" sz="1600" i="1" dirty="0" err="1" smtClean="0"/>
                        <a:t>counterpart</a:t>
                      </a:r>
                      <a:r>
                        <a:rPr lang="de-DE" sz="1600" i="1" dirty="0" smtClean="0"/>
                        <a:t> w. </a:t>
                      </a:r>
                      <a:r>
                        <a:rPr lang="de-DE" sz="1600" i="1" dirty="0" err="1" smtClean="0"/>
                        <a:t>trainers</a:t>
                      </a:r>
                      <a:r>
                        <a:rPr lang="de-DE" sz="1600" i="1" dirty="0" smtClean="0"/>
                        <a:t> super-vision)</a:t>
                      </a:r>
                    </a:p>
                  </a:txBody>
                  <a:tcPr/>
                </a:tc>
                <a:tc>
                  <a:txBody>
                    <a:bodyPr/>
                    <a:lstStyle/>
                    <a:p>
                      <a:pPr>
                        <a:lnSpc>
                          <a:spcPts val="1800"/>
                        </a:lnSpc>
                      </a:pPr>
                      <a:r>
                        <a:rPr lang="de-DE" dirty="0" smtClean="0"/>
                        <a:t>Advisory </a:t>
                      </a:r>
                      <a:r>
                        <a:rPr lang="de-DE" dirty="0" err="1" smtClean="0"/>
                        <a:t>assistance</a:t>
                      </a:r>
                      <a:r>
                        <a:rPr lang="de-DE" dirty="0" smtClean="0"/>
                        <a:t> in </a:t>
                      </a:r>
                      <a:r>
                        <a:rPr lang="de-DE" dirty="0" err="1" smtClean="0"/>
                        <a:t>specific</a:t>
                      </a:r>
                      <a:r>
                        <a:rPr lang="de-DE" dirty="0" smtClean="0"/>
                        <a:t> </a:t>
                      </a:r>
                      <a:r>
                        <a:rPr lang="de-DE" dirty="0" err="1" smtClean="0"/>
                        <a:t>issues</a:t>
                      </a:r>
                      <a:endParaRPr lang="de-DE" dirty="0" smtClean="0"/>
                    </a:p>
                    <a:p>
                      <a:pPr>
                        <a:lnSpc>
                          <a:spcPts val="1800"/>
                        </a:lnSpc>
                      </a:pPr>
                      <a:r>
                        <a:rPr lang="de-DE" dirty="0" smtClean="0"/>
                        <a:t>(AMC) </a:t>
                      </a:r>
                    </a:p>
                    <a:p>
                      <a:pPr>
                        <a:lnSpc>
                          <a:spcPts val="1800"/>
                        </a:lnSpc>
                      </a:pPr>
                      <a:endParaRPr lang="de-DE" dirty="0"/>
                    </a:p>
                  </a:txBody>
                  <a:tcPr/>
                </a:tc>
                <a:extLst>
                  <a:ext uri="{0D108BD9-81ED-4DB2-BD59-A6C34878D82A}">
                    <a16:rowId xmlns:a16="http://schemas.microsoft.com/office/drawing/2014/main" val="10002"/>
                  </a:ext>
                </a:extLst>
              </a:tr>
              <a:tr h="1658657">
                <a:tc vMerge="1">
                  <a:txBody>
                    <a:bodyPr/>
                    <a:lstStyle/>
                    <a:p>
                      <a:endParaRPr lang="de-DE" dirty="0"/>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dirty="0" err="1" smtClean="0"/>
                        <a:t>Lecture</a:t>
                      </a:r>
                      <a:r>
                        <a:rPr lang="de-DE" dirty="0" smtClean="0"/>
                        <a:t> </a:t>
                      </a:r>
                      <a:r>
                        <a:rPr lang="de-DE" dirty="0" err="1" smtClean="0"/>
                        <a:t>seminar</a:t>
                      </a:r>
                      <a:endParaRPr lang="de-DE" dirty="0" smtClean="0"/>
                    </a:p>
                    <a:p>
                      <a:pPr marL="0" marR="0" indent="0" algn="l" defTabSz="914400" rtl="0" eaLnBrk="1" fontAlgn="auto" latinLnBrk="0" hangingPunct="1">
                        <a:lnSpc>
                          <a:spcPts val="1800"/>
                        </a:lnSpc>
                        <a:spcBef>
                          <a:spcPts val="0"/>
                        </a:spcBef>
                        <a:spcAft>
                          <a:spcPts val="0"/>
                        </a:spcAft>
                        <a:buClrTx/>
                        <a:buSzTx/>
                        <a:buFontTx/>
                        <a:buNone/>
                        <a:tabLst/>
                        <a:defRPr/>
                      </a:pPr>
                      <a:r>
                        <a:rPr lang="de-DE" sz="1600" i="1" dirty="0" smtClean="0"/>
                        <a:t>(w. </a:t>
                      </a:r>
                      <a:r>
                        <a:rPr lang="de-DE" sz="1600" i="1" dirty="0" err="1" smtClean="0"/>
                        <a:t>foreign</a:t>
                      </a:r>
                      <a:r>
                        <a:rPr lang="de-DE" sz="1600" i="1" dirty="0" smtClean="0"/>
                        <a:t> </a:t>
                      </a:r>
                      <a:r>
                        <a:rPr lang="de-DE" sz="1600" i="1" dirty="0" err="1" smtClean="0"/>
                        <a:t>trainers</a:t>
                      </a:r>
                      <a:r>
                        <a:rPr lang="de-DE" sz="1600" i="1" dirty="0" smtClean="0"/>
                        <a:t>)</a:t>
                      </a:r>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dirty="0" smtClean="0"/>
                        <a:t>Approach </a:t>
                      </a:r>
                      <a:r>
                        <a:rPr lang="de-DE" dirty="0" err="1" smtClean="0"/>
                        <a:t>to</a:t>
                      </a:r>
                      <a:r>
                        <a:rPr lang="de-DE" dirty="0" smtClean="0"/>
                        <a:t> WMP </a:t>
                      </a:r>
                      <a:r>
                        <a:rPr lang="de-DE" baseline="0" dirty="0" err="1" smtClean="0"/>
                        <a:t>status</a:t>
                      </a:r>
                      <a:r>
                        <a:rPr lang="de-DE" baseline="0" dirty="0" smtClean="0"/>
                        <a:t> </a:t>
                      </a:r>
                      <a:r>
                        <a:rPr lang="de-DE" baseline="0" dirty="0" err="1" smtClean="0"/>
                        <a:t>part</a:t>
                      </a:r>
                      <a:endParaRPr lang="de-DE" baseline="0" dirty="0" smtClean="0"/>
                    </a:p>
                    <a:p>
                      <a:pPr marL="0" marR="0" indent="0" algn="l" defTabSz="914400" rtl="0" eaLnBrk="1" fontAlgn="auto" latinLnBrk="0" hangingPunct="1">
                        <a:lnSpc>
                          <a:spcPts val="1800"/>
                        </a:lnSpc>
                        <a:spcBef>
                          <a:spcPts val="0"/>
                        </a:spcBef>
                        <a:spcAft>
                          <a:spcPts val="0"/>
                        </a:spcAft>
                        <a:buClrTx/>
                        <a:buSzTx/>
                        <a:buFontTx/>
                        <a:buNone/>
                        <a:tabLst/>
                        <a:defRPr/>
                      </a:pPr>
                      <a:r>
                        <a:rPr lang="de-DE" baseline="0" dirty="0" err="1" smtClean="0"/>
                        <a:t>Stakeholder</a:t>
                      </a:r>
                      <a:r>
                        <a:rPr lang="de-DE" baseline="0" dirty="0" smtClean="0"/>
                        <a:t> </a:t>
                      </a:r>
                      <a:r>
                        <a:rPr lang="de-DE" baseline="0" dirty="0" err="1" smtClean="0"/>
                        <a:t>interaction</a:t>
                      </a:r>
                      <a:r>
                        <a:rPr lang="de-DE" baseline="0" dirty="0" smtClean="0"/>
                        <a:t>/</a:t>
                      </a:r>
                    </a:p>
                    <a:p>
                      <a:pPr>
                        <a:lnSpc>
                          <a:spcPts val="1800"/>
                        </a:lnSpc>
                      </a:pPr>
                      <a:r>
                        <a:rPr lang="de-DE" baseline="0" dirty="0" err="1" smtClean="0"/>
                        <a:t>Intermunicipal</a:t>
                      </a:r>
                      <a:r>
                        <a:rPr lang="de-DE" baseline="0" dirty="0" smtClean="0"/>
                        <a:t> </a:t>
                      </a:r>
                      <a:r>
                        <a:rPr lang="de-DE" baseline="0" dirty="0" err="1" smtClean="0"/>
                        <a:t>cooperation</a:t>
                      </a:r>
                      <a:endParaRPr lang="de-DE" baseline="0" dirty="0" smtClean="0"/>
                    </a:p>
                    <a:p>
                      <a:pPr marL="0" marR="0" indent="0" algn="l" defTabSz="914400" rtl="0" eaLnBrk="1" fontAlgn="auto" latinLnBrk="0" hangingPunct="1">
                        <a:lnSpc>
                          <a:spcPts val="1800"/>
                        </a:lnSpc>
                        <a:spcBef>
                          <a:spcPts val="0"/>
                        </a:spcBef>
                        <a:spcAft>
                          <a:spcPts val="0"/>
                        </a:spcAft>
                        <a:buClrTx/>
                        <a:buSzTx/>
                        <a:buFontTx/>
                        <a:buNone/>
                        <a:tabLst/>
                        <a:defRPr/>
                      </a:pPr>
                      <a:r>
                        <a:rPr lang="de-DE" dirty="0" err="1" smtClean="0"/>
                        <a:t>D</a:t>
                      </a:r>
                      <a:r>
                        <a:rPr lang="de-DE" baseline="0" dirty="0" err="1" smtClean="0"/>
                        <a:t>iscussion</a:t>
                      </a:r>
                      <a:r>
                        <a:rPr lang="de-DE" baseline="0" dirty="0" smtClean="0"/>
                        <a:t> on </a:t>
                      </a:r>
                      <a:r>
                        <a:rPr lang="de-DE" baseline="0" dirty="0" err="1" smtClean="0"/>
                        <a:t>objectives</a:t>
                      </a:r>
                      <a:r>
                        <a:rPr lang="de-DE" baseline="0" dirty="0" smtClean="0"/>
                        <a:t> </a:t>
                      </a:r>
                      <a:r>
                        <a:rPr lang="de-DE" baseline="0" dirty="0" err="1" smtClean="0"/>
                        <a:t>and</a:t>
                      </a:r>
                      <a:r>
                        <a:rPr lang="de-DE" baseline="0" dirty="0" smtClean="0"/>
                        <a:t> </a:t>
                      </a:r>
                      <a:r>
                        <a:rPr lang="de-DE" baseline="0" dirty="0" err="1" smtClean="0"/>
                        <a:t>visions</a:t>
                      </a:r>
                      <a:r>
                        <a:rPr lang="de-DE" baseline="0" dirty="0" smtClean="0"/>
                        <a:t>, </a:t>
                      </a:r>
                      <a:r>
                        <a:rPr lang="de-DE" baseline="0" dirty="0" err="1" smtClean="0"/>
                        <a:t>application</a:t>
                      </a:r>
                      <a:r>
                        <a:rPr lang="de-DE" baseline="0" dirty="0" smtClean="0"/>
                        <a:t> </a:t>
                      </a:r>
                      <a:r>
                        <a:rPr lang="de-DE" baseline="0" dirty="0" err="1" smtClean="0"/>
                        <a:t>of</a:t>
                      </a:r>
                      <a:r>
                        <a:rPr lang="de-DE" baseline="0" dirty="0" smtClean="0"/>
                        <a:t> </a:t>
                      </a:r>
                      <a:r>
                        <a:rPr lang="de-DE" baseline="0" dirty="0" err="1" smtClean="0"/>
                        <a:t>tools</a:t>
                      </a:r>
                      <a:r>
                        <a:rPr lang="de-DE" baseline="0" dirty="0" smtClean="0"/>
                        <a:t> </a:t>
                      </a:r>
                    </a:p>
                    <a:p>
                      <a:pPr marL="0" marR="0" indent="0" algn="l" defTabSz="914400" rtl="0" eaLnBrk="1" fontAlgn="auto" latinLnBrk="0" hangingPunct="1">
                        <a:lnSpc>
                          <a:spcPts val="1800"/>
                        </a:lnSpc>
                        <a:spcBef>
                          <a:spcPts val="0"/>
                        </a:spcBef>
                        <a:spcAft>
                          <a:spcPts val="0"/>
                        </a:spcAft>
                        <a:buClrTx/>
                        <a:buSzTx/>
                        <a:buFontTx/>
                        <a:buNone/>
                        <a:tabLst/>
                        <a:defRPr/>
                      </a:pPr>
                      <a:r>
                        <a:rPr lang="de-DE" baseline="0" dirty="0" smtClean="0"/>
                        <a:t>Next </a:t>
                      </a:r>
                      <a:r>
                        <a:rPr lang="de-DE" baseline="0" dirty="0" err="1" smtClean="0"/>
                        <a:t>steps</a:t>
                      </a:r>
                      <a:r>
                        <a:rPr lang="de-DE" baseline="0" dirty="0" smtClean="0"/>
                        <a:t> </a:t>
                      </a:r>
                      <a:endParaRPr lang="de-DE" dirty="0" smtClean="0"/>
                    </a:p>
                  </a:txBody>
                  <a:tcPr/>
                </a:tc>
                <a:extLst>
                  <a:ext uri="{0D108BD9-81ED-4DB2-BD59-A6C34878D82A}">
                    <a16:rowId xmlns:a16="http://schemas.microsoft.com/office/drawing/2014/main" val="10003"/>
                  </a:ext>
                </a:extLst>
              </a:tr>
            </a:tbl>
          </a:graphicData>
        </a:graphic>
      </p:graphicFrame>
      <p:sp>
        <p:nvSpPr>
          <p:cNvPr id="6"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a:solidFill>
                  <a:schemeClr val="tx2"/>
                </a:solidFill>
              </a:rPr>
              <a:t>WMP </a:t>
            </a:r>
            <a:r>
              <a:rPr lang="de-DE" sz="2800" b="1" dirty="0" err="1" smtClean="0">
                <a:solidFill>
                  <a:schemeClr val="tx2"/>
                </a:solidFill>
              </a:rPr>
              <a:t>training</a:t>
            </a:r>
            <a:r>
              <a:rPr lang="de-DE" sz="2800" b="1" dirty="0" smtClean="0">
                <a:solidFill>
                  <a:schemeClr val="tx2"/>
                </a:solidFill>
              </a:rPr>
              <a:t> </a:t>
            </a:r>
            <a:r>
              <a:rPr lang="de-DE" sz="2800" b="1" dirty="0" err="1" smtClean="0">
                <a:solidFill>
                  <a:schemeClr val="tx2"/>
                </a:solidFill>
              </a:rPr>
              <a:t>schedule</a:t>
            </a:r>
            <a:r>
              <a:rPr lang="de-DE" sz="2800" b="1" dirty="0" smtClean="0">
                <a:solidFill>
                  <a:schemeClr val="tx2"/>
                </a:solidFill>
              </a:rPr>
              <a:t> (II)</a:t>
            </a:r>
            <a:endParaRPr lang="de-DE" sz="2800" dirty="0">
              <a:solidFill>
                <a:schemeClr val="tx2"/>
              </a:solidFill>
            </a:endParaRPr>
          </a:p>
        </p:txBody>
      </p:sp>
    </p:spTree>
    <p:extLst>
      <p:ext uri="{BB962C8B-B14F-4D97-AF65-F5344CB8AC3E}">
        <p14:creationId xmlns:p14="http://schemas.microsoft.com/office/powerpoint/2010/main" val="1380444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2161242262"/>
              </p:ext>
            </p:extLst>
          </p:nvPr>
        </p:nvGraphicFramePr>
        <p:xfrm>
          <a:off x="251520" y="1109428"/>
          <a:ext cx="8712967" cy="2903128"/>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354356">
                <a:tc gridSpan="3">
                  <a:txBody>
                    <a:bodyPr/>
                    <a:lstStyle/>
                    <a:p>
                      <a:r>
                        <a:rPr lang="de-DE" dirty="0" err="1" smtClean="0"/>
                        <a:t>Enabeling</a:t>
                      </a:r>
                      <a:r>
                        <a:rPr lang="de-DE" dirty="0" smtClean="0"/>
                        <a:t> (</a:t>
                      </a:r>
                      <a:r>
                        <a:rPr lang="de-DE" dirty="0" err="1" smtClean="0"/>
                        <a:t>depending</a:t>
                      </a:r>
                      <a:r>
                        <a:rPr lang="de-DE" dirty="0" smtClean="0"/>
                        <a:t> on </a:t>
                      </a:r>
                      <a:r>
                        <a:rPr lang="de-DE" dirty="0" err="1" smtClean="0"/>
                        <a:t>progress</a:t>
                      </a:r>
                      <a:r>
                        <a:rPr lang="de-DE" dirty="0" smtClean="0"/>
                        <a:t>,</a:t>
                      </a:r>
                      <a:r>
                        <a:rPr lang="de-DE" baseline="0" dirty="0" smtClean="0"/>
                        <a:t> </a:t>
                      </a:r>
                      <a:r>
                        <a:rPr lang="de-DE" baseline="0" dirty="0" err="1" smtClean="0"/>
                        <a:t>perhaps</a:t>
                      </a:r>
                      <a:r>
                        <a:rPr lang="de-DE" baseline="0" dirty="0" smtClean="0"/>
                        <a:t> </a:t>
                      </a:r>
                      <a:r>
                        <a:rPr lang="de-DE" baseline="0" dirty="0" err="1" smtClean="0"/>
                        <a:t>starting</a:t>
                      </a:r>
                      <a:r>
                        <a:rPr lang="de-DE" baseline="0" dirty="0" smtClean="0"/>
                        <a:t> April 2017)</a:t>
                      </a:r>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54356">
                <a:tc>
                  <a:txBody>
                    <a:bodyPr/>
                    <a:lstStyle/>
                    <a:p>
                      <a:r>
                        <a:rPr lang="de-DE" b="1" dirty="0" err="1" smtClean="0"/>
                        <a:t>Invitees</a:t>
                      </a:r>
                      <a:endParaRPr lang="de-DE" b="1" dirty="0"/>
                    </a:p>
                  </a:txBody>
                  <a:tcPr/>
                </a:tc>
                <a:tc>
                  <a:txBody>
                    <a:bodyPr/>
                    <a:lstStyle/>
                    <a:p>
                      <a:r>
                        <a:rPr lang="de-DE" b="1" dirty="0" smtClean="0"/>
                        <a:t>Action</a:t>
                      </a:r>
                      <a:endParaRPr lang="de-DE" b="1" dirty="0"/>
                    </a:p>
                  </a:txBody>
                  <a:tcPr/>
                </a:tc>
                <a:tc>
                  <a:txBody>
                    <a:bodyPr/>
                    <a:lstStyle/>
                    <a:p>
                      <a:r>
                        <a:rPr lang="de-DE" b="1" dirty="0" err="1" smtClean="0"/>
                        <a:t>Subjects</a:t>
                      </a:r>
                      <a:r>
                        <a:rPr lang="de-DE" b="1" dirty="0" smtClean="0"/>
                        <a:t> </a:t>
                      </a:r>
                      <a:r>
                        <a:rPr lang="de-DE" b="1" dirty="0" err="1" smtClean="0"/>
                        <a:t>and</a:t>
                      </a:r>
                      <a:r>
                        <a:rPr lang="de-DE" b="1" dirty="0" smtClean="0"/>
                        <a:t> </a:t>
                      </a:r>
                      <a:r>
                        <a:rPr lang="de-DE" b="1" dirty="0" err="1" smtClean="0"/>
                        <a:t>providers</a:t>
                      </a:r>
                      <a:endParaRPr lang="de-DE" b="1" dirty="0"/>
                    </a:p>
                  </a:txBody>
                  <a:tcPr/>
                </a:tc>
                <a:extLst>
                  <a:ext uri="{0D108BD9-81ED-4DB2-BD59-A6C34878D82A}">
                    <a16:rowId xmlns:a16="http://schemas.microsoft.com/office/drawing/2014/main" val="10001"/>
                  </a:ext>
                </a:extLst>
              </a:tr>
              <a:tr h="798304">
                <a:tc rowSpan="2">
                  <a:txBody>
                    <a:bodyPr/>
                    <a:lstStyle/>
                    <a:p>
                      <a:pPr>
                        <a:lnSpc>
                          <a:spcPts val="1800"/>
                        </a:lnSpc>
                      </a:pPr>
                      <a:r>
                        <a:rPr lang="de-DE" dirty="0" err="1" smtClean="0"/>
                        <a:t>Municipalities</a:t>
                      </a:r>
                      <a:r>
                        <a:rPr lang="de-DE" dirty="0" smtClean="0"/>
                        <a:t> </a:t>
                      </a:r>
                      <a:r>
                        <a:rPr lang="de-DE" dirty="0" err="1" smtClean="0"/>
                        <a:t>that</a:t>
                      </a:r>
                      <a:r>
                        <a:rPr lang="de-DE" dirty="0" smtClean="0"/>
                        <a:t> </a:t>
                      </a:r>
                      <a:r>
                        <a:rPr lang="de-DE" dirty="0" err="1" smtClean="0"/>
                        <a:t>have</a:t>
                      </a:r>
                      <a:r>
                        <a:rPr lang="de-DE" dirty="0" smtClean="0"/>
                        <a:t> </a:t>
                      </a:r>
                      <a:r>
                        <a:rPr lang="de-DE" dirty="0" err="1" smtClean="0"/>
                        <a:t>been</a:t>
                      </a:r>
                      <a:r>
                        <a:rPr lang="de-DE" dirty="0" smtClean="0"/>
                        <a:t> </a:t>
                      </a:r>
                      <a:r>
                        <a:rPr lang="de-DE" dirty="0" err="1" smtClean="0"/>
                        <a:t>active</a:t>
                      </a:r>
                      <a:r>
                        <a:rPr lang="de-DE" baseline="0" dirty="0" smtClean="0"/>
                        <a:t> </a:t>
                      </a:r>
                      <a:r>
                        <a:rPr lang="de-DE" baseline="0" dirty="0" err="1" smtClean="0"/>
                        <a:t>and</a:t>
                      </a:r>
                      <a:r>
                        <a:rPr lang="de-DE" baseline="0" dirty="0" smtClean="0"/>
                        <a:t> </a:t>
                      </a:r>
                      <a:r>
                        <a:rPr lang="de-DE" baseline="0" dirty="0" err="1" smtClean="0"/>
                        <a:t>collaborative</a:t>
                      </a:r>
                      <a:r>
                        <a:rPr lang="de-DE" baseline="0" dirty="0" smtClean="0"/>
                        <a:t> </a:t>
                      </a:r>
                      <a:r>
                        <a:rPr lang="de-DE" baseline="0" dirty="0" err="1" smtClean="0"/>
                        <a:t>throughout</a:t>
                      </a:r>
                      <a:r>
                        <a:rPr lang="de-DE" baseline="0" dirty="0" smtClean="0"/>
                        <a:t> </a:t>
                      </a:r>
                      <a:r>
                        <a:rPr lang="de-DE" baseline="0" dirty="0" err="1" smtClean="0"/>
                        <a:t>the</a:t>
                      </a:r>
                      <a:r>
                        <a:rPr lang="de-DE" baseline="0" dirty="0" smtClean="0"/>
                        <a:t> </a:t>
                      </a:r>
                      <a:r>
                        <a:rPr lang="de-DE" baseline="0" dirty="0" err="1" smtClean="0"/>
                        <a:t>process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beginning</a:t>
                      </a:r>
                      <a:r>
                        <a:rPr lang="de-DE" baseline="0" dirty="0" smtClean="0"/>
                        <a:t> </a:t>
                      </a:r>
                      <a:r>
                        <a:rPr lang="de-DE" baseline="0" dirty="0" err="1" smtClean="0"/>
                        <a:t>and</a:t>
                      </a:r>
                      <a:r>
                        <a:rPr lang="de-DE" baseline="0" dirty="0" smtClean="0"/>
                        <a:t> </a:t>
                      </a:r>
                      <a:r>
                        <a:rPr lang="de-DE" baseline="0" dirty="0" err="1" smtClean="0"/>
                        <a:t>the</a:t>
                      </a:r>
                      <a:r>
                        <a:rPr lang="de-DE" baseline="0" dirty="0" smtClean="0"/>
                        <a:t> potential </a:t>
                      </a:r>
                      <a:r>
                        <a:rPr lang="de-DE" baseline="0" dirty="0" err="1" smtClean="0"/>
                        <a:t>to</a:t>
                      </a:r>
                      <a:r>
                        <a:rPr lang="de-DE" baseline="0" dirty="0" smtClean="0"/>
                        <a:t> </a:t>
                      </a:r>
                      <a:r>
                        <a:rPr lang="de-DE" baseline="0" dirty="0" err="1" smtClean="0"/>
                        <a:t>lead</a:t>
                      </a:r>
                      <a:r>
                        <a:rPr lang="de-DE" baseline="0" dirty="0" smtClean="0"/>
                        <a:t>/</a:t>
                      </a:r>
                      <a:r>
                        <a:rPr lang="de-DE" baseline="0" dirty="0" err="1" smtClean="0"/>
                        <a:t>complete</a:t>
                      </a:r>
                      <a:r>
                        <a:rPr lang="de-DE" baseline="0" dirty="0" smtClean="0"/>
                        <a:t> WMP in due time </a:t>
                      </a:r>
                      <a:endParaRPr lang="de-DE" dirty="0" smtClean="0"/>
                    </a:p>
                    <a:p>
                      <a:pPr>
                        <a:lnSpc>
                          <a:spcPts val="1800"/>
                        </a:lnSpc>
                      </a:pPr>
                      <a:endParaRPr lang="de-DE" dirty="0" smtClean="0"/>
                    </a:p>
                    <a:p>
                      <a:pPr>
                        <a:lnSpc>
                          <a:spcPts val="1800"/>
                        </a:lnSpc>
                      </a:pPr>
                      <a:r>
                        <a:rPr lang="de-DE" i="1" dirty="0" err="1" smtClean="0"/>
                        <a:t>Venue</a:t>
                      </a:r>
                      <a:r>
                        <a:rPr lang="de-DE" i="1" dirty="0" smtClean="0"/>
                        <a:t>:</a:t>
                      </a:r>
                      <a:r>
                        <a:rPr lang="de-DE" i="1" baseline="0" dirty="0" smtClean="0"/>
                        <a:t/>
                      </a:r>
                      <a:br>
                        <a:rPr lang="de-DE" i="1" baseline="0" dirty="0" smtClean="0"/>
                      </a:br>
                      <a:r>
                        <a:rPr lang="de-DE" i="1" baseline="0" dirty="0" err="1" smtClean="0"/>
                        <a:t>Depending</a:t>
                      </a:r>
                      <a:r>
                        <a:rPr lang="de-DE" i="1" baseline="0" dirty="0" smtClean="0"/>
                        <a:t> on </a:t>
                      </a:r>
                      <a:r>
                        <a:rPr lang="de-DE" i="1" baseline="0" dirty="0" err="1" smtClean="0"/>
                        <a:t>number</a:t>
                      </a:r>
                      <a:r>
                        <a:rPr lang="de-DE" i="1" baseline="0" dirty="0" smtClean="0"/>
                        <a:t> </a:t>
                      </a:r>
                      <a:r>
                        <a:rPr lang="de-DE" i="1" baseline="0" dirty="0" err="1" smtClean="0"/>
                        <a:t>and</a:t>
                      </a:r>
                      <a:r>
                        <a:rPr lang="de-DE" i="1" baseline="0" dirty="0" smtClean="0"/>
                        <a:t> </a:t>
                      </a:r>
                      <a:r>
                        <a:rPr lang="de-DE" i="1" baseline="0" dirty="0" err="1" smtClean="0"/>
                        <a:t>location</a:t>
                      </a:r>
                      <a:r>
                        <a:rPr lang="de-DE" i="1" baseline="0" dirty="0" smtClean="0"/>
                        <a:t> </a:t>
                      </a:r>
                      <a:r>
                        <a:rPr lang="de-DE" i="1" baseline="0" dirty="0" err="1" smtClean="0"/>
                        <a:t>of</a:t>
                      </a:r>
                      <a:r>
                        <a:rPr lang="de-DE" i="1" baseline="0" dirty="0" smtClean="0"/>
                        <a:t> </a:t>
                      </a:r>
                      <a:r>
                        <a:rPr lang="de-DE" i="1" baseline="0" dirty="0" err="1" smtClean="0"/>
                        <a:t>attending</a:t>
                      </a:r>
                      <a:r>
                        <a:rPr lang="de-DE" i="1" baseline="0" dirty="0" smtClean="0"/>
                        <a:t> </a:t>
                      </a:r>
                      <a:r>
                        <a:rPr lang="de-DE" i="1" baseline="0" dirty="0" err="1" smtClean="0"/>
                        <a:t>municipalities</a:t>
                      </a:r>
                      <a:r>
                        <a:rPr lang="de-DE" i="1" baseline="0" dirty="0" smtClean="0"/>
                        <a:t> </a:t>
                      </a:r>
                      <a:endParaRPr lang="de-DE" i="1" dirty="0"/>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dirty="0" err="1" smtClean="0"/>
                        <a:t>Coordinated</a:t>
                      </a:r>
                      <a:r>
                        <a:rPr lang="de-DE" dirty="0" smtClean="0"/>
                        <a:t> </a:t>
                      </a:r>
                      <a:r>
                        <a:rPr lang="de-DE" dirty="0" err="1" smtClean="0"/>
                        <a:t>consultative</a:t>
                      </a:r>
                      <a:r>
                        <a:rPr lang="de-DE" dirty="0" smtClean="0"/>
                        <a:t> </a:t>
                      </a:r>
                      <a:r>
                        <a:rPr lang="de-DE" dirty="0" err="1" smtClean="0"/>
                        <a:t>meetings</a:t>
                      </a:r>
                      <a:endParaRPr lang="de-DE" dirty="0" smtClean="0"/>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dirty="0" smtClean="0"/>
                        <a:t>Advisory </a:t>
                      </a:r>
                      <a:r>
                        <a:rPr lang="de-DE" dirty="0" err="1" smtClean="0"/>
                        <a:t>assistance</a:t>
                      </a:r>
                      <a:r>
                        <a:rPr lang="de-DE" dirty="0" smtClean="0"/>
                        <a:t> in </a:t>
                      </a:r>
                      <a:r>
                        <a:rPr lang="de-DE" dirty="0" err="1" smtClean="0"/>
                        <a:t>specific</a:t>
                      </a:r>
                      <a:r>
                        <a:rPr lang="de-DE" dirty="0" smtClean="0"/>
                        <a:t> </a:t>
                      </a:r>
                      <a:r>
                        <a:rPr lang="de-DE" dirty="0" err="1" smtClean="0"/>
                        <a:t>issues</a:t>
                      </a:r>
                      <a:r>
                        <a:rPr lang="de-DE" dirty="0" smtClean="0"/>
                        <a:t> </a:t>
                      </a:r>
                      <a:r>
                        <a:rPr lang="de-DE" dirty="0" err="1" smtClean="0"/>
                        <a:t>and</a:t>
                      </a:r>
                      <a:r>
                        <a:rPr lang="de-DE" dirty="0" smtClean="0"/>
                        <a:t> </a:t>
                      </a:r>
                      <a:r>
                        <a:rPr lang="de-DE" dirty="0" err="1" smtClean="0"/>
                        <a:t>application</a:t>
                      </a:r>
                      <a:r>
                        <a:rPr lang="de-DE" dirty="0" smtClean="0"/>
                        <a:t>  </a:t>
                      </a:r>
                      <a:r>
                        <a:rPr lang="de-DE" dirty="0" err="1" smtClean="0"/>
                        <a:t>of</a:t>
                      </a:r>
                      <a:r>
                        <a:rPr lang="de-DE" dirty="0" smtClean="0"/>
                        <a:t> </a:t>
                      </a:r>
                      <a:r>
                        <a:rPr lang="de-DE" dirty="0" err="1" smtClean="0"/>
                        <a:t>tools</a:t>
                      </a:r>
                      <a:endParaRPr lang="de-DE" dirty="0" smtClean="0"/>
                    </a:p>
                    <a:p>
                      <a:pPr>
                        <a:lnSpc>
                          <a:spcPts val="1800"/>
                        </a:lnSpc>
                      </a:pPr>
                      <a:r>
                        <a:rPr lang="de-DE" baseline="0" dirty="0" err="1" smtClean="0"/>
                        <a:t>Attended</a:t>
                      </a:r>
                      <a:r>
                        <a:rPr lang="de-DE" baseline="0" dirty="0" smtClean="0"/>
                        <a:t> WMP </a:t>
                      </a:r>
                      <a:r>
                        <a:rPr lang="de-DE" baseline="0" dirty="0" err="1" smtClean="0"/>
                        <a:t>development</a:t>
                      </a:r>
                      <a:endParaRPr lang="de-DE" baseline="0" dirty="0" smtClean="0"/>
                    </a:p>
                  </a:txBody>
                  <a:tcPr/>
                </a:tc>
                <a:extLst>
                  <a:ext uri="{0D108BD9-81ED-4DB2-BD59-A6C34878D82A}">
                    <a16:rowId xmlns:a16="http://schemas.microsoft.com/office/drawing/2014/main" val="10002"/>
                  </a:ext>
                </a:extLst>
              </a:tr>
              <a:tr h="1373304">
                <a:tc vMerge="1">
                  <a:txBody>
                    <a:bodyPr/>
                    <a:lstStyle/>
                    <a:p>
                      <a:endParaRPr lang="de-DE" dirty="0"/>
                    </a:p>
                  </a:txBody>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dirty="0" err="1" smtClean="0"/>
                        <a:t>Lecture</a:t>
                      </a:r>
                      <a:r>
                        <a:rPr lang="de-DE" dirty="0" smtClean="0"/>
                        <a:t> </a:t>
                      </a:r>
                      <a:r>
                        <a:rPr lang="de-DE" dirty="0" err="1" smtClean="0"/>
                        <a:t>seminars</a:t>
                      </a:r>
                      <a:r>
                        <a:rPr lang="de-DE" dirty="0" smtClean="0"/>
                        <a:t>/</a:t>
                      </a:r>
                      <a:br>
                        <a:rPr lang="de-DE" dirty="0" smtClean="0"/>
                      </a:br>
                      <a:r>
                        <a:rPr lang="de-DE" dirty="0" err="1" smtClean="0"/>
                        <a:t>workshops</a:t>
                      </a:r>
                      <a:endParaRPr lang="de-DE" dirty="0" smtClean="0"/>
                    </a:p>
                    <a:p>
                      <a:pPr marL="0" marR="0" indent="0" algn="l" defTabSz="914400" rtl="0" eaLnBrk="1" fontAlgn="auto" latinLnBrk="0" hangingPunct="1">
                        <a:lnSpc>
                          <a:spcPts val="1800"/>
                        </a:lnSpc>
                        <a:spcBef>
                          <a:spcPts val="0"/>
                        </a:spcBef>
                        <a:spcAft>
                          <a:spcPts val="0"/>
                        </a:spcAft>
                        <a:buClrTx/>
                        <a:buSzTx/>
                        <a:buFontTx/>
                        <a:buNone/>
                        <a:tabLst/>
                        <a:defRPr/>
                      </a:pPr>
                      <a:endParaRPr lang="de-DE" dirty="0" smtClean="0"/>
                    </a:p>
                  </a:txBody>
                  <a:tcPr/>
                </a:tc>
                <a:tc>
                  <a:txBody>
                    <a:bodyPr/>
                    <a:lstStyle/>
                    <a:p>
                      <a:pPr>
                        <a:lnSpc>
                          <a:spcPts val="1800"/>
                        </a:lnSpc>
                      </a:pPr>
                      <a:r>
                        <a:rPr lang="de-DE" dirty="0" smtClean="0"/>
                        <a:t>As </a:t>
                      </a:r>
                      <a:r>
                        <a:rPr lang="de-DE" dirty="0" err="1" smtClean="0"/>
                        <a:t>required</a:t>
                      </a:r>
                      <a:r>
                        <a:rPr lang="de-DE" dirty="0" smtClean="0"/>
                        <a:t> </a:t>
                      </a:r>
                      <a:r>
                        <a:rPr lang="de-DE" dirty="0" err="1" smtClean="0"/>
                        <a:t>for</a:t>
                      </a:r>
                      <a:r>
                        <a:rPr lang="de-DE" dirty="0" smtClean="0"/>
                        <a:t> </a:t>
                      </a:r>
                      <a:r>
                        <a:rPr lang="de-DE" dirty="0" err="1" smtClean="0"/>
                        <a:t>introduction</a:t>
                      </a:r>
                      <a:r>
                        <a:rPr lang="de-DE" dirty="0" smtClean="0"/>
                        <a:t> </a:t>
                      </a:r>
                      <a:r>
                        <a:rPr lang="de-DE" dirty="0" err="1" smtClean="0"/>
                        <a:t>of</a:t>
                      </a:r>
                      <a:r>
                        <a:rPr lang="de-DE" dirty="0" smtClean="0"/>
                        <a:t> </a:t>
                      </a:r>
                      <a:r>
                        <a:rPr lang="de-DE" dirty="0" err="1" smtClean="0"/>
                        <a:t>certain</a:t>
                      </a:r>
                      <a:r>
                        <a:rPr lang="de-DE" dirty="0" smtClean="0"/>
                        <a:t> </a:t>
                      </a:r>
                      <a:r>
                        <a:rPr lang="de-DE" dirty="0" err="1" smtClean="0"/>
                        <a:t>tools</a:t>
                      </a:r>
                      <a:r>
                        <a:rPr lang="de-DE" dirty="0" smtClean="0"/>
                        <a:t>,</a:t>
                      </a:r>
                      <a:r>
                        <a:rPr lang="de-DE" baseline="0" dirty="0" smtClean="0"/>
                        <a:t> </a:t>
                      </a:r>
                    </a:p>
                    <a:p>
                      <a:pPr>
                        <a:lnSpc>
                          <a:spcPts val="1800"/>
                        </a:lnSpc>
                      </a:pPr>
                      <a:r>
                        <a:rPr lang="de-DE" baseline="0" dirty="0" err="1" smtClean="0"/>
                        <a:t>discussion</a:t>
                      </a:r>
                      <a:r>
                        <a:rPr lang="de-DE" baseline="0" dirty="0" smtClean="0"/>
                        <a:t> </a:t>
                      </a:r>
                      <a:r>
                        <a:rPr lang="de-DE" baseline="0" dirty="0" err="1" smtClean="0"/>
                        <a:t>of</a:t>
                      </a:r>
                      <a:r>
                        <a:rPr lang="de-DE" baseline="0" dirty="0" smtClean="0"/>
                        <a:t> </a:t>
                      </a:r>
                      <a:r>
                        <a:rPr lang="de-DE" baseline="0" dirty="0" err="1" smtClean="0"/>
                        <a:t>general</a:t>
                      </a:r>
                      <a:r>
                        <a:rPr lang="de-DE" baseline="0" dirty="0" smtClean="0"/>
                        <a:t> </a:t>
                      </a:r>
                      <a:r>
                        <a:rPr lang="de-DE" baseline="0" dirty="0" err="1" smtClean="0"/>
                        <a:t>problems</a:t>
                      </a:r>
                      <a:r>
                        <a:rPr lang="de-DE" baseline="0" dirty="0" smtClean="0"/>
                        <a:t> </a:t>
                      </a:r>
                      <a:r>
                        <a:rPr lang="de-DE" baseline="0" dirty="0" err="1" smtClean="0"/>
                        <a:t>and</a:t>
                      </a:r>
                      <a:r>
                        <a:rPr lang="de-DE" baseline="0" dirty="0" smtClean="0"/>
                        <a:t> </a:t>
                      </a:r>
                      <a:r>
                        <a:rPr lang="de-DE" baseline="0" dirty="0" err="1" smtClean="0"/>
                        <a:t>problem</a:t>
                      </a:r>
                      <a:r>
                        <a:rPr lang="de-DE" baseline="0" dirty="0" smtClean="0"/>
                        <a:t> </a:t>
                      </a:r>
                      <a:r>
                        <a:rPr lang="de-DE" baseline="0" dirty="0" err="1" smtClean="0"/>
                        <a:t>resolution</a:t>
                      </a:r>
                      <a:endParaRPr lang="de-DE" baseline="0" dirty="0" smtClean="0"/>
                    </a:p>
                    <a:p>
                      <a:pPr>
                        <a:lnSpc>
                          <a:spcPts val="1800"/>
                        </a:lnSpc>
                      </a:pPr>
                      <a:r>
                        <a:rPr lang="de-DE" baseline="0" dirty="0" smtClean="0"/>
                        <a:t>(AMC, different </a:t>
                      </a:r>
                      <a:r>
                        <a:rPr lang="de-DE" baseline="0" dirty="0" err="1" smtClean="0"/>
                        <a:t>sector</a:t>
                      </a:r>
                      <a:r>
                        <a:rPr lang="de-DE" baseline="0" dirty="0" smtClean="0"/>
                        <a:t> </a:t>
                      </a:r>
                      <a:r>
                        <a:rPr lang="de-DE" baseline="0" dirty="0" err="1" smtClean="0"/>
                        <a:t>experts</a:t>
                      </a:r>
                      <a:r>
                        <a:rPr lang="de-DE" baseline="0" dirty="0" smtClean="0"/>
                        <a:t>) </a:t>
                      </a:r>
                      <a:endParaRPr lang="de-DE" dirty="0" smtClean="0"/>
                    </a:p>
                  </a:txBody>
                  <a:tcPr/>
                </a:tc>
                <a:extLst>
                  <a:ext uri="{0D108BD9-81ED-4DB2-BD59-A6C34878D82A}">
                    <a16:rowId xmlns:a16="http://schemas.microsoft.com/office/drawing/2014/main" val="10003"/>
                  </a:ext>
                </a:extLst>
              </a:tr>
            </a:tbl>
          </a:graphicData>
        </a:graphic>
      </p:graphicFrame>
      <p:graphicFrame>
        <p:nvGraphicFramePr>
          <p:cNvPr id="6" name="Tabelle 5"/>
          <p:cNvGraphicFramePr>
            <a:graphicFrameLocks noGrp="1"/>
          </p:cNvGraphicFramePr>
          <p:nvPr>
            <p:extLst>
              <p:ext uri="{D42A27DB-BD31-4B8C-83A1-F6EECF244321}">
                <p14:modId xmlns:p14="http://schemas.microsoft.com/office/powerpoint/2010/main" val="2283629255"/>
              </p:ext>
            </p:extLst>
          </p:nvPr>
        </p:nvGraphicFramePr>
        <p:xfrm>
          <a:off x="251520" y="4128231"/>
          <a:ext cx="8712967" cy="2109081"/>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3528391">
                  <a:extLst>
                    <a:ext uri="{9D8B030D-6E8A-4147-A177-3AD203B41FA5}">
                      <a16:colId xmlns:a16="http://schemas.microsoft.com/office/drawing/2014/main" val="20002"/>
                    </a:ext>
                  </a:extLst>
                </a:gridCol>
              </a:tblGrid>
              <a:tr h="333782">
                <a:tc gridSpan="3">
                  <a:txBody>
                    <a:bodyPr/>
                    <a:lstStyle/>
                    <a:p>
                      <a:r>
                        <a:rPr lang="de-DE" dirty="0" smtClean="0"/>
                        <a:t>Follow </a:t>
                      </a:r>
                      <a:r>
                        <a:rPr lang="de-DE" dirty="0" err="1" smtClean="0"/>
                        <a:t>up</a:t>
                      </a:r>
                      <a:r>
                        <a:rPr lang="de-DE" dirty="0" smtClean="0"/>
                        <a:t> </a:t>
                      </a:r>
                      <a:r>
                        <a:rPr lang="en-US" dirty="0" smtClean="0"/>
                        <a:t>(depending on progress, unlikely to start before autumn 2017)</a:t>
                      </a:r>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33782">
                <a:tc>
                  <a:txBody>
                    <a:bodyPr/>
                    <a:lstStyle/>
                    <a:p>
                      <a:r>
                        <a:rPr lang="de-DE" b="1" dirty="0" err="1" smtClean="0"/>
                        <a:t>Invitees</a:t>
                      </a:r>
                      <a:endParaRPr lang="de-DE" b="1" dirty="0"/>
                    </a:p>
                  </a:txBody>
                  <a:tcPr/>
                </a:tc>
                <a:tc>
                  <a:txBody>
                    <a:bodyPr/>
                    <a:lstStyle/>
                    <a:p>
                      <a:r>
                        <a:rPr lang="de-DE" b="1" dirty="0" smtClean="0"/>
                        <a:t>Action</a:t>
                      </a:r>
                      <a:endParaRPr lang="de-DE" b="1" dirty="0"/>
                    </a:p>
                  </a:txBody>
                  <a:tcPr/>
                </a:tc>
                <a:tc>
                  <a:txBody>
                    <a:bodyPr/>
                    <a:lstStyle/>
                    <a:p>
                      <a:r>
                        <a:rPr lang="de-DE" b="1" dirty="0" err="1" smtClean="0"/>
                        <a:t>Subjects</a:t>
                      </a:r>
                      <a:r>
                        <a:rPr lang="de-DE" b="1" dirty="0" smtClean="0"/>
                        <a:t> </a:t>
                      </a:r>
                      <a:r>
                        <a:rPr lang="de-DE" b="1" dirty="0" err="1" smtClean="0"/>
                        <a:t>and</a:t>
                      </a:r>
                      <a:r>
                        <a:rPr lang="de-DE" b="1" dirty="0" smtClean="0"/>
                        <a:t> </a:t>
                      </a:r>
                      <a:r>
                        <a:rPr lang="de-DE" b="1" dirty="0" err="1" smtClean="0"/>
                        <a:t>providers</a:t>
                      </a:r>
                      <a:endParaRPr lang="de-DE" b="1" dirty="0"/>
                    </a:p>
                  </a:txBody>
                  <a:tcPr/>
                </a:tc>
                <a:extLst>
                  <a:ext uri="{0D108BD9-81ED-4DB2-BD59-A6C34878D82A}">
                    <a16:rowId xmlns:a16="http://schemas.microsoft.com/office/drawing/2014/main" val="10001"/>
                  </a:ext>
                </a:extLst>
              </a:tr>
              <a:tr h="1377561">
                <a:tc>
                  <a:txBody>
                    <a:bodyPr/>
                    <a:lstStyle/>
                    <a:p>
                      <a:pPr>
                        <a:lnSpc>
                          <a:spcPts val="1800"/>
                        </a:lnSpc>
                      </a:pPr>
                      <a:r>
                        <a:rPr lang="de-DE" dirty="0" smtClean="0"/>
                        <a:t>16 </a:t>
                      </a:r>
                      <a:r>
                        <a:rPr lang="de-DE" dirty="0" err="1" smtClean="0"/>
                        <a:t>municipalities</a:t>
                      </a:r>
                      <a:r>
                        <a:rPr lang="de-DE" dirty="0" smtClean="0"/>
                        <a:t> </a:t>
                      </a:r>
                      <a:r>
                        <a:rPr lang="de-DE" dirty="0" err="1" smtClean="0"/>
                        <a:t>of</a:t>
                      </a:r>
                      <a:r>
                        <a:rPr lang="de-DE" dirty="0" smtClean="0"/>
                        <a:t> </a:t>
                      </a:r>
                      <a:r>
                        <a:rPr lang="de-DE" dirty="0" err="1" smtClean="0"/>
                        <a:t>project</a:t>
                      </a:r>
                      <a:r>
                        <a:rPr lang="de-DE" dirty="0" smtClean="0"/>
                        <a:t> </a:t>
                      </a:r>
                      <a:r>
                        <a:rPr lang="de-DE" dirty="0" err="1" smtClean="0"/>
                        <a:t>region</a:t>
                      </a:r>
                      <a:r>
                        <a:rPr lang="de-DE" dirty="0" smtClean="0"/>
                        <a:t> </a:t>
                      </a:r>
                      <a:br>
                        <a:rPr lang="de-DE" dirty="0" smtClean="0"/>
                      </a:br>
                      <a:endParaRPr lang="de-DE" dirty="0" smtClean="0"/>
                    </a:p>
                    <a:p>
                      <a:pPr>
                        <a:lnSpc>
                          <a:spcPts val="1800"/>
                        </a:lnSpc>
                      </a:pPr>
                      <a:r>
                        <a:rPr lang="de-DE" i="1" dirty="0" err="1" smtClean="0"/>
                        <a:t>Venue</a:t>
                      </a:r>
                      <a:r>
                        <a:rPr lang="de-DE" i="1" dirty="0" smtClean="0"/>
                        <a:t>: </a:t>
                      </a:r>
                    </a:p>
                    <a:p>
                      <a:pPr>
                        <a:lnSpc>
                          <a:spcPts val="1800"/>
                        </a:lnSpc>
                      </a:pPr>
                      <a:r>
                        <a:rPr lang="de-DE" i="1" dirty="0" err="1" smtClean="0"/>
                        <a:t>One</a:t>
                      </a:r>
                      <a:r>
                        <a:rPr lang="de-DE" i="1" dirty="0" smtClean="0"/>
                        <a:t> </a:t>
                      </a:r>
                      <a:r>
                        <a:rPr lang="de-DE" i="1" dirty="0" err="1" smtClean="0"/>
                        <a:t>pioneer</a:t>
                      </a:r>
                      <a:r>
                        <a:rPr lang="de-DE" i="1" baseline="0" dirty="0" smtClean="0"/>
                        <a:t> </a:t>
                      </a:r>
                      <a:r>
                        <a:rPr lang="de-DE" i="1" baseline="0" dirty="0" err="1" smtClean="0"/>
                        <a:t>municipality</a:t>
                      </a:r>
                      <a:endParaRPr lang="de-DE" i="1" dirty="0"/>
                    </a:p>
                  </a:txBody>
                  <a:tcPr/>
                </a:tc>
                <a:tc>
                  <a:txBody>
                    <a:bodyPr/>
                    <a:lstStyle/>
                    <a:p>
                      <a:pPr>
                        <a:lnSpc>
                          <a:spcPts val="1800"/>
                        </a:lnSpc>
                      </a:pPr>
                      <a:r>
                        <a:rPr lang="de-DE" dirty="0" smtClean="0"/>
                        <a:t>Workshop</a:t>
                      </a:r>
                      <a:endParaRPr lang="de-DE" dirty="0"/>
                    </a:p>
                  </a:txBody>
                  <a:tcPr/>
                </a:tc>
                <a:tc>
                  <a:txBody>
                    <a:bodyPr/>
                    <a:lstStyle/>
                    <a:p>
                      <a:pPr>
                        <a:lnSpc>
                          <a:spcPts val="1800"/>
                        </a:lnSpc>
                      </a:pPr>
                      <a:r>
                        <a:rPr lang="de-DE" dirty="0" err="1" smtClean="0"/>
                        <a:t>Introduction</a:t>
                      </a:r>
                      <a:r>
                        <a:rPr lang="de-DE" dirty="0" smtClean="0"/>
                        <a:t> </a:t>
                      </a:r>
                      <a:r>
                        <a:rPr lang="de-DE" dirty="0" err="1" smtClean="0"/>
                        <a:t>of</a:t>
                      </a:r>
                      <a:r>
                        <a:rPr lang="de-DE" dirty="0" smtClean="0"/>
                        <a:t> </a:t>
                      </a:r>
                      <a:r>
                        <a:rPr lang="de-DE" dirty="0" err="1" smtClean="0"/>
                        <a:t>the</a:t>
                      </a:r>
                      <a:r>
                        <a:rPr lang="de-DE" dirty="0" smtClean="0"/>
                        <a:t> </a:t>
                      </a:r>
                      <a:r>
                        <a:rPr lang="de-DE" dirty="0" err="1" smtClean="0"/>
                        <a:t>developed</a:t>
                      </a:r>
                      <a:r>
                        <a:rPr lang="de-DE" dirty="0" smtClean="0"/>
                        <a:t> WMP</a:t>
                      </a:r>
                    </a:p>
                    <a:p>
                      <a:pPr>
                        <a:lnSpc>
                          <a:spcPts val="1800"/>
                        </a:lnSpc>
                      </a:pPr>
                      <a:r>
                        <a:rPr lang="de-DE" dirty="0" smtClean="0"/>
                        <a:t>Review</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process</a:t>
                      </a:r>
                      <a:endParaRPr lang="de-DE" baseline="0" dirty="0" smtClean="0"/>
                    </a:p>
                    <a:p>
                      <a:pPr>
                        <a:lnSpc>
                          <a:spcPts val="1800"/>
                        </a:lnSpc>
                      </a:pPr>
                      <a:r>
                        <a:rPr lang="de-DE" baseline="0" dirty="0" err="1" smtClean="0"/>
                        <a:t>Recommendations</a:t>
                      </a:r>
                      <a:r>
                        <a:rPr lang="de-DE" baseline="0" dirty="0" smtClean="0"/>
                        <a:t> </a:t>
                      </a:r>
                      <a:r>
                        <a:rPr lang="de-DE" baseline="0" dirty="0" err="1" smtClean="0"/>
                        <a:t>and</a:t>
                      </a:r>
                      <a:r>
                        <a:rPr lang="de-DE" baseline="0" dirty="0" smtClean="0"/>
                        <a:t> </a:t>
                      </a:r>
                      <a:r>
                        <a:rPr lang="de-DE" baseline="0" dirty="0" err="1" smtClean="0"/>
                        <a:t>tools</a:t>
                      </a:r>
                      <a:r>
                        <a:rPr lang="de-DE" baseline="0" dirty="0" smtClean="0"/>
                        <a:t> </a:t>
                      </a:r>
                      <a:r>
                        <a:rPr lang="de-DE" baseline="0" dirty="0" err="1" smtClean="0"/>
                        <a:t>for</a:t>
                      </a:r>
                      <a:r>
                        <a:rPr lang="de-DE" baseline="0" dirty="0" smtClean="0"/>
                        <a:t> </a:t>
                      </a:r>
                      <a:r>
                        <a:rPr lang="de-DE" baseline="0" dirty="0" err="1" smtClean="0"/>
                        <a:t>replication</a:t>
                      </a:r>
                      <a:r>
                        <a:rPr lang="de-DE" baseline="0" dirty="0" smtClean="0"/>
                        <a:t> </a:t>
                      </a:r>
                      <a:r>
                        <a:rPr lang="de-DE" baseline="0" dirty="0" err="1" smtClean="0"/>
                        <a:t>by</a:t>
                      </a:r>
                      <a:r>
                        <a:rPr lang="de-DE" baseline="0" dirty="0" smtClean="0"/>
                        <a:t> </a:t>
                      </a:r>
                      <a:r>
                        <a:rPr lang="de-DE" baseline="0" dirty="0" err="1" smtClean="0"/>
                        <a:t>other</a:t>
                      </a:r>
                      <a:r>
                        <a:rPr lang="de-DE" baseline="0" dirty="0" smtClean="0"/>
                        <a:t> </a:t>
                      </a:r>
                      <a:r>
                        <a:rPr lang="de-DE" baseline="0" dirty="0" err="1" smtClean="0"/>
                        <a:t>municipalities</a:t>
                      </a:r>
                      <a:endParaRPr lang="de-DE" dirty="0" smtClean="0"/>
                    </a:p>
                  </a:txBody>
                  <a:tcPr/>
                </a:tc>
                <a:extLst>
                  <a:ext uri="{0D108BD9-81ED-4DB2-BD59-A6C34878D82A}">
                    <a16:rowId xmlns:a16="http://schemas.microsoft.com/office/drawing/2014/main" val="10002"/>
                  </a:ext>
                </a:extLst>
              </a:tr>
            </a:tbl>
          </a:graphicData>
        </a:graphic>
      </p:graphicFrame>
      <p:sp>
        <p:nvSpPr>
          <p:cNvPr id="7"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a:solidFill>
                  <a:schemeClr val="tx2"/>
                </a:solidFill>
              </a:rPr>
              <a:t>WMP </a:t>
            </a:r>
            <a:r>
              <a:rPr lang="de-DE" sz="2800" b="1" dirty="0" err="1" smtClean="0">
                <a:solidFill>
                  <a:schemeClr val="tx2"/>
                </a:solidFill>
              </a:rPr>
              <a:t>training</a:t>
            </a:r>
            <a:r>
              <a:rPr lang="de-DE" sz="2800" b="1" dirty="0" smtClean="0">
                <a:solidFill>
                  <a:schemeClr val="tx2"/>
                </a:solidFill>
              </a:rPr>
              <a:t> </a:t>
            </a:r>
            <a:r>
              <a:rPr lang="de-DE" sz="2800" b="1" dirty="0" err="1" smtClean="0">
                <a:solidFill>
                  <a:schemeClr val="tx2"/>
                </a:solidFill>
              </a:rPr>
              <a:t>schedule</a:t>
            </a:r>
            <a:r>
              <a:rPr lang="de-DE" sz="2800" b="1" dirty="0" smtClean="0">
                <a:solidFill>
                  <a:schemeClr val="tx2"/>
                </a:solidFill>
              </a:rPr>
              <a:t> (III)</a:t>
            </a:r>
            <a:endParaRPr lang="de-DE" sz="2800" dirty="0">
              <a:solidFill>
                <a:schemeClr val="tx2"/>
              </a:solidFill>
            </a:endParaRPr>
          </a:p>
        </p:txBody>
      </p:sp>
    </p:spTree>
    <p:extLst>
      <p:ext uri="{BB962C8B-B14F-4D97-AF65-F5344CB8AC3E}">
        <p14:creationId xmlns:p14="http://schemas.microsoft.com/office/powerpoint/2010/main" val="399621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err="1" smtClean="0">
                <a:solidFill>
                  <a:schemeClr val="tx2"/>
                </a:solidFill>
              </a:rPr>
              <a:t>Assisting</a:t>
            </a:r>
            <a:r>
              <a:rPr lang="de-DE" sz="2800" b="1" dirty="0" smtClean="0">
                <a:solidFill>
                  <a:schemeClr val="tx2"/>
                </a:solidFill>
              </a:rPr>
              <a:t> </a:t>
            </a:r>
            <a:r>
              <a:rPr lang="de-DE" sz="2800" b="1" dirty="0" err="1" smtClean="0">
                <a:solidFill>
                  <a:schemeClr val="tx2"/>
                </a:solidFill>
              </a:rPr>
              <a:t>team</a:t>
            </a:r>
            <a:endParaRPr lang="de-DE" sz="2800" b="1" dirty="0" smtClean="0">
              <a:solidFill>
                <a:schemeClr val="tx2"/>
              </a:solidFill>
            </a:endParaRPr>
          </a:p>
          <a:p>
            <a:pPr>
              <a:buNone/>
            </a:pPr>
            <a:endParaRPr lang="de-DE" sz="2800" dirty="0">
              <a:solidFill>
                <a:schemeClr val="tx2"/>
              </a:solidFill>
            </a:endParaRPr>
          </a:p>
        </p:txBody>
      </p:sp>
      <p:sp>
        <p:nvSpPr>
          <p:cNvPr id="6" name="Content Placeholder 3"/>
          <p:cNvSpPr>
            <a:spLocks noGrp="1"/>
          </p:cNvSpPr>
          <p:nvPr>
            <p:ph sz="half" idx="1"/>
          </p:nvPr>
        </p:nvSpPr>
        <p:spPr>
          <a:xfrm>
            <a:off x="457200" y="1124744"/>
            <a:ext cx="8291264" cy="4735428"/>
          </a:xfrm>
        </p:spPr>
        <p:txBody>
          <a:bodyPr>
            <a:normAutofit/>
          </a:bodyPr>
          <a:lstStyle/>
          <a:p>
            <a:pPr marL="0" indent="0">
              <a:buNone/>
            </a:pPr>
            <a:r>
              <a:rPr lang="en-GB" sz="2600" i="1" u="sng" dirty="0" smtClean="0"/>
              <a:t>AMC ISWM Kutaisi:</a:t>
            </a:r>
          </a:p>
          <a:p>
            <a:pPr lvl="1"/>
            <a:r>
              <a:rPr lang="en-GB" sz="2200" b="1" dirty="0" smtClean="0"/>
              <a:t>Waste Management issues</a:t>
            </a:r>
            <a:br>
              <a:rPr lang="en-GB" sz="2200" b="1" dirty="0" smtClean="0"/>
            </a:br>
            <a:r>
              <a:rPr lang="en-GB" sz="2200" dirty="0"/>
              <a:t>Jörg Wagner </a:t>
            </a:r>
            <a:r>
              <a:rPr lang="en-GB" sz="2200" i="1" dirty="0"/>
              <a:t>(Waste Management </a:t>
            </a:r>
            <a:r>
              <a:rPr lang="en-GB" sz="2200" i="1" dirty="0" smtClean="0"/>
              <a:t>Specialists)</a:t>
            </a:r>
            <a:r>
              <a:rPr lang="en-GB" sz="2200" dirty="0" smtClean="0"/>
              <a:t/>
            </a:r>
            <a:br>
              <a:rPr lang="en-GB" sz="2200" dirty="0" smtClean="0"/>
            </a:br>
            <a:r>
              <a:rPr lang="en-GB" sz="2200" dirty="0" smtClean="0"/>
              <a:t>Jan </a:t>
            </a:r>
            <a:r>
              <a:rPr lang="en-GB" sz="2200" dirty="0" err="1" smtClean="0"/>
              <a:t>Reichenbach</a:t>
            </a:r>
            <a:r>
              <a:rPr lang="en-GB" sz="2200" dirty="0"/>
              <a:t> </a:t>
            </a:r>
            <a:r>
              <a:rPr lang="en-GB" sz="2200" i="1" dirty="0"/>
              <a:t>(Waste Management Specialists)</a:t>
            </a:r>
            <a:br>
              <a:rPr lang="en-GB" sz="2200" i="1" dirty="0"/>
            </a:br>
            <a:r>
              <a:rPr lang="en-GB" sz="2200" i="1" dirty="0" err="1"/>
              <a:t>Giorgi</a:t>
            </a:r>
            <a:r>
              <a:rPr lang="en-GB" sz="2200" i="1" dirty="0"/>
              <a:t> </a:t>
            </a:r>
            <a:r>
              <a:rPr lang="en-GB" sz="2200" i="1" dirty="0" err="1"/>
              <a:t>Bedenashvili</a:t>
            </a:r>
            <a:r>
              <a:rPr lang="en-GB" sz="2200" i="1" dirty="0"/>
              <a:t> </a:t>
            </a:r>
            <a:r>
              <a:rPr lang="en-GB" sz="2200" i="1" dirty="0" smtClean="0"/>
              <a:t> (Environmental Specialist)</a:t>
            </a:r>
          </a:p>
          <a:p>
            <a:pPr lvl="1"/>
            <a:r>
              <a:rPr lang="en-GB" sz="2200" b="1" dirty="0" smtClean="0"/>
              <a:t>Institutional/organizational aspects</a:t>
            </a:r>
            <a:br>
              <a:rPr lang="en-GB" sz="2200" b="1" dirty="0" smtClean="0"/>
            </a:br>
            <a:r>
              <a:rPr lang="en-GB" sz="2200" dirty="0" smtClean="0"/>
              <a:t>René </a:t>
            </a:r>
            <a:r>
              <a:rPr lang="en-GB" sz="2200" dirty="0" err="1" smtClean="0"/>
              <a:t>Boesten</a:t>
            </a:r>
            <a:r>
              <a:rPr lang="en-GB" sz="2200" dirty="0"/>
              <a:t> </a:t>
            </a:r>
            <a:r>
              <a:rPr lang="en-GB" sz="2200" i="1" dirty="0"/>
              <a:t>(Institutional Specialist)</a:t>
            </a:r>
            <a:endParaRPr lang="en-GB" sz="2200" i="1" dirty="0" smtClean="0"/>
          </a:p>
          <a:p>
            <a:pPr lvl="1"/>
            <a:r>
              <a:rPr lang="en-GB" sz="2200" b="1" dirty="0">
                <a:solidFill>
                  <a:prstClr val="black"/>
                </a:solidFill>
              </a:rPr>
              <a:t>Financing issues</a:t>
            </a:r>
            <a:r>
              <a:rPr lang="en-GB" sz="2200" dirty="0">
                <a:solidFill>
                  <a:prstClr val="black"/>
                </a:solidFill>
              </a:rPr>
              <a:t> </a:t>
            </a:r>
            <a:br>
              <a:rPr lang="en-GB" sz="2200" dirty="0">
                <a:solidFill>
                  <a:prstClr val="black"/>
                </a:solidFill>
              </a:rPr>
            </a:br>
            <a:r>
              <a:rPr lang="en-GB" sz="2200" dirty="0" err="1">
                <a:solidFill>
                  <a:prstClr val="black"/>
                </a:solidFill>
              </a:rPr>
              <a:t>Hakan</a:t>
            </a:r>
            <a:r>
              <a:rPr lang="en-GB" sz="2200" dirty="0">
                <a:solidFill>
                  <a:prstClr val="black"/>
                </a:solidFill>
              </a:rPr>
              <a:t> Mat </a:t>
            </a:r>
            <a:r>
              <a:rPr lang="en-GB" sz="2200" i="1" dirty="0">
                <a:solidFill>
                  <a:prstClr val="black"/>
                </a:solidFill>
              </a:rPr>
              <a:t>(Financial Specialist) </a:t>
            </a:r>
            <a:endParaRPr lang="en-GB" sz="2200" b="1" dirty="0" smtClean="0"/>
          </a:p>
          <a:p>
            <a:pPr lvl="1"/>
            <a:r>
              <a:rPr lang="en-GB" sz="2200" b="1" dirty="0" smtClean="0"/>
              <a:t>Public relation issues</a:t>
            </a:r>
            <a:r>
              <a:rPr lang="en-GB" sz="2200" dirty="0" smtClean="0"/>
              <a:t> </a:t>
            </a:r>
            <a:br>
              <a:rPr lang="en-GB" sz="2200" dirty="0" smtClean="0"/>
            </a:br>
            <a:r>
              <a:rPr lang="en-GB" sz="2200" dirty="0" smtClean="0"/>
              <a:t>Ulrich Roth </a:t>
            </a:r>
            <a:r>
              <a:rPr lang="en-GB" sz="2200" i="1" dirty="0" smtClean="0"/>
              <a:t>/ </a:t>
            </a:r>
            <a:r>
              <a:rPr lang="en-GB" sz="2200" i="1" dirty="0" err="1" smtClean="0"/>
              <a:t>Anano</a:t>
            </a:r>
            <a:r>
              <a:rPr lang="en-GB" sz="2200" i="1" dirty="0" smtClean="0"/>
              <a:t> </a:t>
            </a:r>
            <a:r>
              <a:rPr lang="en-GB" sz="2200" i="1" dirty="0" err="1" smtClean="0"/>
              <a:t>Asatiani</a:t>
            </a:r>
            <a:r>
              <a:rPr lang="en-GB" sz="2200" i="1" dirty="0" smtClean="0"/>
              <a:t> (PR Specialists)</a:t>
            </a:r>
          </a:p>
          <a:p>
            <a:pPr marL="0" indent="0">
              <a:buNone/>
            </a:pPr>
            <a:r>
              <a:rPr lang="en-GB" sz="2600" i="1" u="sng" dirty="0" err="1" smtClean="0"/>
              <a:t>MoENRP</a:t>
            </a:r>
            <a:endParaRPr lang="en-GB" sz="2600" i="1" u="sng" dirty="0" smtClean="0"/>
          </a:p>
        </p:txBody>
      </p:sp>
    </p:spTree>
    <p:extLst>
      <p:ext uri="{BB962C8B-B14F-4D97-AF65-F5344CB8AC3E}">
        <p14:creationId xmlns:p14="http://schemas.microsoft.com/office/powerpoint/2010/main" val="4269862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smtClean="0">
                <a:solidFill>
                  <a:schemeClr val="tx2"/>
                </a:solidFill>
              </a:rPr>
              <a:t>First </a:t>
            </a:r>
            <a:r>
              <a:rPr lang="de-DE" sz="2800" b="1" dirty="0" err="1" smtClean="0">
                <a:solidFill>
                  <a:schemeClr val="tx2"/>
                </a:solidFill>
              </a:rPr>
              <a:t>homework</a:t>
            </a:r>
            <a:endParaRPr lang="de-DE" sz="2800" b="1" dirty="0" smtClean="0">
              <a:solidFill>
                <a:schemeClr val="tx2"/>
              </a:solidFill>
            </a:endParaRPr>
          </a:p>
          <a:p>
            <a:pPr>
              <a:buNone/>
            </a:pPr>
            <a:endParaRPr lang="de-DE" sz="2800" dirty="0">
              <a:solidFill>
                <a:schemeClr val="tx2"/>
              </a:solidFill>
            </a:endParaRPr>
          </a:p>
        </p:txBody>
      </p:sp>
      <p:sp>
        <p:nvSpPr>
          <p:cNvPr id="8" name="Untertitel 2"/>
          <p:cNvSpPr txBox="1">
            <a:spLocks/>
          </p:cNvSpPr>
          <p:nvPr/>
        </p:nvSpPr>
        <p:spPr>
          <a:xfrm>
            <a:off x="179512" y="1124744"/>
            <a:ext cx="8856984" cy="36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200" dirty="0" smtClean="0"/>
              <a:t>Formation </a:t>
            </a:r>
            <a:r>
              <a:rPr lang="de-DE" sz="2200" dirty="0" err="1" smtClean="0"/>
              <a:t>of</a:t>
            </a:r>
            <a:r>
              <a:rPr lang="de-DE" sz="2200" dirty="0" smtClean="0"/>
              <a:t> </a:t>
            </a:r>
            <a:r>
              <a:rPr lang="de-DE" sz="2200" dirty="0" err="1" smtClean="0"/>
              <a:t>task</a:t>
            </a:r>
            <a:r>
              <a:rPr lang="de-DE" sz="2200" dirty="0" smtClean="0"/>
              <a:t> </a:t>
            </a:r>
            <a:r>
              <a:rPr lang="de-DE" sz="2200" dirty="0" err="1" smtClean="0"/>
              <a:t>force</a:t>
            </a:r>
            <a:r>
              <a:rPr lang="de-DE" sz="2200" dirty="0" smtClean="0"/>
              <a:t>/</a:t>
            </a:r>
            <a:r>
              <a:rPr lang="de-DE" sz="2200" dirty="0" err="1" smtClean="0"/>
              <a:t>working</a:t>
            </a:r>
            <a:r>
              <a:rPr lang="de-DE" sz="2200" dirty="0" smtClean="0"/>
              <a:t> </a:t>
            </a:r>
            <a:r>
              <a:rPr lang="de-DE" sz="2200" dirty="0" err="1" smtClean="0"/>
              <a:t>group</a:t>
            </a:r>
            <a:r>
              <a:rPr lang="de-DE" sz="2200" dirty="0" smtClean="0"/>
              <a:t> in </a:t>
            </a:r>
            <a:r>
              <a:rPr lang="de-DE" sz="2200" dirty="0" err="1" smtClean="0"/>
              <a:t>municipalities</a:t>
            </a:r>
            <a:endParaRPr lang="de-DE" sz="2200" dirty="0" smtClean="0"/>
          </a:p>
          <a:p>
            <a:r>
              <a:rPr lang="de-DE" sz="2200" dirty="0" err="1" smtClean="0"/>
              <a:t>Collect</a:t>
            </a:r>
            <a:r>
              <a:rPr lang="de-DE" sz="2200" dirty="0" smtClean="0"/>
              <a:t> </a:t>
            </a:r>
            <a:r>
              <a:rPr lang="de-DE" sz="2200" dirty="0" err="1" smtClean="0"/>
              <a:t>information</a:t>
            </a:r>
            <a:r>
              <a:rPr lang="de-DE" sz="2200" dirty="0" smtClean="0"/>
              <a:t>/</a:t>
            </a:r>
            <a:r>
              <a:rPr lang="de-DE" sz="2200" dirty="0" err="1" smtClean="0"/>
              <a:t>commitment</a:t>
            </a:r>
            <a:r>
              <a:rPr lang="de-DE" sz="2200" dirty="0" smtClean="0"/>
              <a:t> </a:t>
            </a:r>
            <a:r>
              <a:rPr lang="de-DE" sz="2200" dirty="0" err="1" smtClean="0"/>
              <a:t>re</a:t>
            </a:r>
            <a:r>
              <a:rPr lang="de-DE" sz="2200" dirty="0" smtClean="0"/>
              <a:t>. </a:t>
            </a:r>
            <a:r>
              <a:rPr lang="de-DE" sz="2200" dirty="0" err="1" smtClean="0"/>
              <a:t>municip</a:t>
            </a:r>
            <a:r>
              <a:rPr lang="de-DE" sz="2200" dirty="0"/>
              <a:t>. </a:t>
            </a:r>
            <a:r>
              <a:rPr lang="de-DE" sz="2200" dirty="0" err="1" smtClean="0"/>
              <a:t>resources</a:t>
            </a:r>
            <a:r>
              <a:rPr lang="de-DE" sz="2200" dirty="0" smtClean="0"/>
              <a:t> / </a:t>
            </a:r>
            <a:r>
              <a:rPr lang="de-DE" sz="2200" dirty="0" err="1" smtClean="0"/>
              <a:t>schedule</a:t>
            </a:r>
            <a:r>
              <a:rPr lang="de-DE" sz="2200" dirty="0" smtClean="0"/>
              <a:t>, </a:t>
            </a:r>
            <a:r>
              <a:rPr lang="de-DE" sz="2200" dirty="0" err="1" smtClean="0"/>
              <a:t>stakeholder</a:t>
            </a:r>
            <a:r>
              <a:rPr lang="de-DE" sz="2200" dirty="0" smtClean="0"/>
              <a:t> </a:t>
            </a:r>
            <a:r>
              <a:rPr lang="de-DE" sz="2200" dirty="0" err="1" smtClean="0"/>
              <a:t>involvement</a:t>
            </a:r>
            <a:r>
              <a:rPr lang="de-DE" sz="2200" dirty="0" smtClean="0"/>
              <a:t>, </a:t>
            </a:r>
            <a:r>
              <a:rPr lang="de-DE" sz="2200" dirty="0" err="1" smtClean="0"/>
              <a:t>relations</a:t>
            </a:r>
            <a:r>
              <a:rPr lang="de-DE" sz="2200" dirty="0" smtClean="0"/>
              <a:t> </a:t>
            </a:r>
            <a:r>
              <a:rPr lang="de-DE" sz="2200" dirty="0" err="1" smtClean="0"/>
              <a:t>with</a:t>
            </a:r>
            <a:r>
              <a:rPr lang="de-DE" sz="2200" dirty="0" smtClean="0"/>
              <a:t> </a:t>
            </a:r>
            <a:r>
              <a:rPr lang="de-DE" sz="2200" dirty="0" err="1" smtClean="0"/>
              <a:t>other</a:t>
            </a:r>
            <a:r>
              <a:rPr lang="de-DE" sz="2200" dirty="0" smtClean="0"/>
              <a:t> </a:t>
            </a:r>
            <a:r>
              <a:rPr lang="de-DE" sz="2200" dirty="0" err="1" smtClean="0"/>
              <a:t>plans</a:t>
            </a:r>
            <a:r>
              <a:rPr lang="de-DE" sz="2200" dirty="0" smtClean="0"/>
              <a:t>, </a:t>
            </a:r>
            <a:r>
              <a:rPr lang="de-DE" sz="2200" dirty="0" err="1" smtClean="0"/>
              <a:t>visions</a:t>
            </a:r>
            <a:endParaRPr lang="de-DE" sz="2200" dirty="0" smtClean="0"/>
          </a:p>
          <a:p>
            <a:pPr marL="0" indent="357188">
              <a:buNone/>
            </a:pPr>
            <a:r>
              <a:rPr lang="de-DE" sz="2200" dirty="0" smtClean="0"/>
              <a:t>Further </a:t>
            </a:r>
            <a:r>
              <a:rPr lang="de-DE" sz="2200" dirty="0" err="1" smtClean="0"/>
              <a:t>process</a:t>
            </a:r>
            <a:r>
              <a:rPr lang="de-DE" sz="2200" dirty="0" smtClean="0"/>
              <a:t> </a:t>
            </a:r>
            <a:r>
              <a:rPr lang="de-DE" sz="2200" dirty="0" err="1" smtClean="0"/>
              <a:t>needs</a:t>
            </a:r>
            <a:endParaRPr lang="de-DE" sz="2200" dirty="0" smtClean="0"/>
          </a:p>
          <a:p>
            <a:pPr marL="712788" indent="-355600">
              <a:buFont typeface="Wingdings" panose="05000000000000000000" pitchFamily="2" charset="2"/>
              <a:buChar char="ü"/>
            </a:pPr>
            <a:r>
              <a:rPr lang="de-DE" sz="2200" dirty="0" err="1" smtClean="0"/>
              <a:t>political</a:t>
            </a:r>
            <a:r>
              <a:rPr lang="de-DE" sz="2200" dirty="0" smtClean="0"/>
              <a:t> </a:t>
            </a:r>
            <a:r>
              <a:rPr lang="de-DE" sz="2200" dirty="0" err="1" smtClean="0"/>
              <a:t>support</a:t>
            </a:r>
            <a:endParaRPr lang="de-DE" sz="2200" dirty="0" smtClean="0"/>
          </a:p>
          <a:p>
            <a:pPr marL="712788" indent="-355600">
              <a:buFont typeface="Wingdings" panose="05000000000000000000" pitchFamily="2" charset="2"/>
              <a:buChar char="ü"/>
            </a:pPr>
            <a:r>
              <a:rPr lang="de-DE" sz="2200" dirty="0" err="1" smtClean="0"/>
              <a:t>allocation</a:t>
            </a:r>
            <a:r>
              <a:rPr lang="de-DE" sz="2200" dirty="0" smtClean="0"/>
              <a:t> </a:t>
            </a:r>
            <a:r>
              <a:rPr lang="de-DE" sz="2200" dirty="0" err="1" smtClean="0"/>
              <a:t>of</a:t>
            </a:r>
            <a:r>
              <a:rPr lang="de-DE" sz="2200" dirty="0" smtClean="0"/>
              <a:t> </a:t>
            </a:r>
            <a:r>
              <a:rPr lang="de-DE" sz="2200" dirty="0" err="1" smtClean="0"/>
              <a:t>staff</a:t>
            </a:r>
            <a:r>
              <a:rPr lang="de-DE" sz="2200" dirty="0" smtClean="0"/>
              <a:t>/time</a:t>
            </a:r>
          </a:p>
          <a:p>
            <a:pPr marL="712788" indent="-355600">
              <a:buFont typeface="Wingdings" panose="05000000000000000000" pitchFamily="2" charset="2"/>
              <a:buChar char="ü"/>
            </a:pPr>
            <a:r>
              <a:rPr lang="de-DE" sz="2200" dirty="0" err="1" smtClean="0"/>
              <a:t>clear</a:t>
            </a:r>
            <a:r>
              <a:rPr lang="de-DE" sz="2200" dirty="0" smtClean="0"/>
              <a:t> links </a:t>
            </a:r>
            <a:r>
              <a:rPr lang="de-DE" sz="2200" dirty="0" err="1"/>
              <a:t>to</a:t>
            </a:r>
            <a:r>
              <a:rPr lang="de-DE" sz="2200" dirty="0"/>
              <a:t> </a:t>
            </a:r>
            <a:r>
              <a:rPr lang="de-DE" sz="2200" dirty="0" err="1"/>
              <a:t>other</a:t>
            </a:r>
            <a:r>
              <a:rPr lang="de-DE" sz="2200" dirty="0"/>
              <a:t> </a:t>
            </a:r>
            <a:r>
              <a:rPr lang="de-DE" sz="2200" dirty="0" err="1" smtClean="0"/>
              <a:t>duities</a:t>
            </a:r>
            <a:endParaRPr lang="de-DE" sz="2200" dirty="0" smtClean="0"/>
          </a:p>
          <a:p>
            <a:pPr marL="712788" indent="-355600">
              <a:buFont typeface="Wingdings" panose="05000000000000000000" pitchFamily="2" charset="2"/>
              <a:buChar char="ü"/>
            </a:pPr>
            <a:r>
              <a:rPr lang="de-DE" sz="2200" dirty="0" err="1" smtClean="0"/>
              <a:t>clarity</a:t>
            </a:r>
            <a:r>
              <a:rPr lang="de-DE" sz="2200" dirty="0" smtClean="0"/>
              <a:t> </a:t>
            </a:r>
            <a:r>
              <a:rPr lang="de-DE" sz="2200" dirty="0" err="1" smtClean="0"/>
              <a:t>and</a:t>
            </a:r>
            <a:r>
              <a:rPr lang="de-DE" sz="2200" dirty="0" smtClean="0"/>
              <a:t> </a:t>
            </a:r>
            <a:r>
              <a:rPr lang="de-DE" sz="2200" dirty="0" err="1" smtClean="0"/>
              <a:t>discussion</a:t>
            </a:r>
            <a:r>
              <a:rPr lang="de-DE" sz="2200" dirty="0" smtClean="0"/>
              <a:t> </a:t>
            </a:r>
            <a:r>
              <a:rPr lang="de-DE" sz="2200" dirty="0" err="1" smtClean="0"/>
              <a:t>basis</a:t>
            </a:r>
            <a:r>
              <a:rPr lang="de-DE" sz="2200" dirty="0" smtClean="0"/>
              <a:t> (</a:t>
            </a:r>
            <a:r>
              <a:rPr lang="de-DE" sz="2200" dirty="0" err="1" smtClean="0"/>
              <a:t>scope</a:t>
            </a:r>
            <a:r>
              <a:rPr lang="de-DE" sz="2200" dirty="0" smtClean="0"/>
              <a:t>, time </a:t>
            </a:r>
            <a:r>
              <a:rPr lang="de-DE" sz="2200" dirty="0" err="1" smtClean="0"/>
              <a:t>horizon</a:t>
            </a:r>
            <a:r>
              <a:rPr lang="de-DE" sz="2200" dirty="0" smtClean="0"/>
              <a:t>, </a:t>
            </a:r>
            <a:r>
              <a:rPr lang="de-DE" sz="2200" dirty="0" err="1" smtClean="0"/>
              <a:t>focal</a:t>
            </a:r>
            <a:r>
              <a:rPr lang="de-DE" sz="2200" dirty="0" smtClean="0"/>
              <a:t> </a:t>
            </a:r>
            <a:r>
              <a:rPr lang="de-DE" sz="2200" dirty="0" err="1" smtClean="0"/>
              <a:t>points</a:t>
            </a:r>
            <a:r>
              <a:rPr lang="de-DE" sz="2200" dirty="0" smtClean="0"/>
              <a:t>/</a:t>
            </a:r>
            <a:r>
              <a:rPr lang="de-DE" sz="2200" dirty="0" err="1" smtClean="0"/>
              <a:t>visions</a:t>
            </a:r>
            <a:r>
              <a:rPr lang="de-DE" sz="2200" dirty="0" smtClean="0"/>
              <a:t>, </a:t>
            </a:r>
            <a:r>
              <a:rPr lang="de-DE" sz="2200" dirty="0" err="1" smtClean="0"/>
              <a:t>identified</a:t>
            </a:r>
            <a:r>
              <a:rPr lang="de-DE" sz="2200" dirty="0" smtClean="0"/>
              <a:t> </a:t>
            </a:r>
            <a:r>
              <a:rPr lang="de-DE" sz="2200" dirty="0" err="1" smtClean="0"/>
              <a:t>participants</a:t>
            </a:r>
            <a:r>
              <a:rPr lang="de-DE" sz="2200" dirty="0" smtClean="0"/>
              <a:t>...)</a:t>
            </a:r>
          </a:p>
        </p:txBody>
      </p:sp>
    </p:spTree>
    <p:extLst>
      <p:ext uri="{BB962C8B-B14F-4D97-AF65-F5344CB8AC3E}">
        <p14:creationId xmlns:p14="http://schemas.microsoft.com/office/powerpoint/2010/main" val="132253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smtClean="0">
                <a:solidFill>
                  <a:schemeClr val="tx2"/>
                </a:solidFill>
              </a:rPr>
              <a:t>Basic </a:t>
            </a:r>
            <a:r>
              <a:rPr lang="de-DE" sz="2800" b="1" dirty="0" err="1" smtClean="0">
                <a:solidFill>
                  <a:schemeClr val="tx2"/>
                </a:solidFill>
              </a:rPr>
              <a:t>references</a:t>
            </a:r>
            <a:r>
              <a:rPr lang="de-DE" sz="2800" b="1" dirty="0" smtClean="0">
                <a:solidFill>
                  <a:schemeClr val="tx2"/>
                </a:solidFill>
              </a:rPr>
              <a:t>/</a:t>
            </a:r>
            <a:r>
              <a:rPr lang="de-DE" sz="2800" b="1" dirty="0" err="1" smtClean="0">
                <a:solidFill>
                  <a:schemeClr val="tx2"/>
                </a:solidFill>
              </a:rPr>
              <a:t>tools</a:t>
            </a:r>
            <a:endParaRPr lang="de-DE" sz="2800" dirty="0">
              <a:solidFill>
                <a:schemeClr val="tx2"/>
              </a:solidFill>
            </a:endParaRPr>
          </a:p>
        </p:txBody>
      </p:sp>
      <p:sp>
        <p:nvSpPr>
          <p:cNvPr id="4" name="Content Placeholder 3"/>
          <p:cNvSpPr>
            <a:spLocks noGrp="1"/>
          </p:cNvSpPr>
          <p:nvPr>
            <p:ph sz="half" idx="1"/>
          </p:nvPr>
        </p:nvSpPr>
        <p:spPr>
          <a:xfrm>
            <a:off x="457200" y="1285860"/>
            <a:ext cx="8291264" cy="4525963"/>
          </a:xfrm>
        </p:spPr>
        <p:txBody>
          <a:bodyPr>
            <a:normAutofit/>
          </a:bodyPr>
          <a:lstStyle/>
          <a:p>
            <a:pPr marL="0" indent="0">
              <a:buNone/>
            </a:pPr>
            <a:r>
              <a:rPr lang="en-GB" sz="2600" i="1" u="sng" dirty="0" smtClean="0"/>
              <a:t>Guidelines published:</a:t>
            </a:r>
          </a:p>
          <a:p>
            <a:pPr lvl="1"/>
            <a:r>
              <a:rPr lang="en-GB" sz="2200" b="1" dirty="0"/>
              <a:t>Preparing a Waste Management Plan, a methodological guidance note</a:t>
            </a:r>
            <a:r>
              <a:rPr lang="en-GB" sz="2200" dirty="0"/>
              <a:t>, 2012, published by the European Commission, DG Environment; etc. see also guidelines of WB, UNEP and UNDP</a:t>
            </a:r>
          </a:p>
          <a:p>
            <a:pPr lvl="1"/>
            <a:r>
              <a:rPr lang="en-GB" sz="2200" b="1" dirty="0" smtClean="0"/>
              <a:t>Municipal </a:t>
            </a:r>
            <a:r>
              <a:rPr lang="en-GB" sz="2200" b="1" dirty="0"/>
              <a:t>Waste Management Plan Development </a:t>
            </a:r>
            <a:r>
              <a:rPr lang="en-GB" sz="2200" b="1" dirty="0" smtClean="0"/>
              <a:t>Guideline, </a:t>
            </a:r>
            <a:r>
              <a:rPr lang="en-GB" sz="2200" dirty="0" smtClean="0"/>
              <a:t>January </a:t>
            </a:r>
            <a:r>
              <a:rPr lang="en-GB" sz="2200" dirty="0"/>
              <a:t>30, </a:t>
            </a:r>
            <a:r>
              <a:rPr lang="en-GB" sz="2200" dirty="0" smtClean="0"/>
              <a:t>2015, prepared </a:t>
            </a:r>
            <a:r>
              <a:rPr lang="en-GB" sz="2200" dirty="0"/>
              <a:t>by ICMA and </a:t>
            </a:r>
            <a:r>
              <a:rPr lang="en-GB" sz="2200" dirty="0" smtClean="0"/>
              <a:t>CENN</a:t>
            </a:r>
            <a:r>
              <a:rPr lang="en-GB" sz="2200" dirty="0"/>
              <a:t>;</a:t>
            </a:r>
            <a:endParaRPr lang="en-GB" sz="2200" dirty="0" smtClean="0"/>
          </a:p>
          <a:p>
            <a:pPr lvl="1"/>
            <a:r>
              <a:rPr lang="en-GB" sz="2200" b="1" i="1" dirty="0" smtClean="0"/>
              <a:t>Note:</a:t>
            </a:r>
            <a:r>
              <a:rPr lang="en-GB" sz="2200" i="1" dirty="0" smtClean="0"/>
              <a:t> deadline of </a:t>
            </a:r>
            <a:r>
              <a:rPr lang="en-GB" sz="2200" i="1" dirty="0" err="1" smtClean="0"/>
              <a:t>MoENRP</a:t>
            </a:r>
            <a:r>
              <a:rPr lang="en-GB" sz="2200" i="1" dirty="0" smtClean="0"/>
              <a:t> for </a:t>
            </a:r>
            <a:r>
              <a:rPr lang="en-GB" sz="2200" b="1" i="1" dirty="0" smtClean="0"/>
              <a:t>guidance approval </a:t>
            </a:r>
            <a:r>
              <a:rPr lang="en-GB" sz="2200" i="1" dirty="0" smtClean="0"/>
              <a:t>by Dec. 2016</a:t>
            </a:r>
          </a:p>
          <a:p>
            <a:pPr marL="0" indent="0">
              <a:buNone/>
            </a:pPr>
            <a:r>
              <a:rPr lang="en-GB" sz="2600" i="1" u="sng" dirty="0" smtClean="0"/>
              <a:t>Georgian examples:</a:t>
            </a:r>
          </a:p>
          <a:p>
            <a:pPr lvl="1"/>
            <a:r>
              <a:rPr lang="en-GB" sz="2200" dirty="0" smtClean="0"/>
              <a:t>Waste management action plan Kutaisi, 2015</a:t>
            </a:r>
          </a:p>
          <a:p>
            <a:pPr marL="0" indent="0">
              <a:buNone/>
            </a:pPr>
            <a:r>
              <a:rPr lang="en-GB" sz="2600" i="1" u="sng" dirty="0" smtClean="0"/>
              <a:t>Recognized tools:</a:t>
            </a:r>
          </a:p>
          <a:p>
            <a:pPr lvl="1"/>
            <a:r>
              <a:rPr lang="en-GB" sz="2200" dirty="0" smtClean="0"/>
              <a:t>E.g. waste prognostic methods, cost prognosis tools</a:t>
            </a:r>
          </a:p>
          <a:p>
            <a:pPr lvl="1">
              <a:buNone/>
            </a:pPr>
            <a:endParaRPr lang="en-GB" dirty="0" smtClean="0"/>
          </a:p>
        </p:txBody>
      </p:sp>
    </p:spTree>
    <p:extLst>
      <p:ext uri="{BB962C8B-B14F-4D97-AF65-F5344CB8AC3E}">
        <p14:creationId xmlns:p14="http://schemas.microsoft.com/office/powerpoint/2010/main" val="592924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smtClean="0">
                <a:solidFill>
                  <a:schemeClr val="tx2"/>
                </a:solidFill>
              </a:rPr>
              <a:t>Framework </a:t>
            </a:r>
            <a:r>
              <a:rPr lang="de-DE" sz="2800" b="1" dirty="0" err="1" smtClean="0">
                <a:solidFill>
                  <a:schemeClr val="tx2"/>
                </a:solidFill>
              </a:rPr>
              <a:t>settings</a:t>
            </a:r>
            <a:r>
              <a:rPr lang="de-DE" sz="2800" b="1" dirty="0" smtClean="0">
                <a:solidFill>
                  <a:schemeClr val="tx2"/>
                </a:solidFill>
              </a:rPr>
              <a:t> (I)</a:t>
            </a:r>
            <a:endParaRPr lang="de-DE" sz="2800" dirty="0">
              <a:solidFill>
                <a:schemeClr val="tx2"/>
              </a:solidFill>
            </a:endParaRPr>
          </a:p>
        </p:txBody>
      </p:sp>
      <p:sp>
        <p:nvSpPr>
          <p:cNvPr id="7" name="Untertitel 2"/>
          <p:cNvSpPr txBox="1">
            <a:spLocks/>
          </p:cNvSpPr>
          <p:nvPr/>
        </p:nvSpPr>
        <p:spPr>
          <a:xfrm>
            <a:off x="214282" y="3789040"/>
            <a:ext cx="8929718"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57188">
              <a:spcBef>
                <a:spcPts val="300"/>
              </a:spcBef>
              <a:buNone/>
            </a:pPr>
            <a:r>
              <a:rPr lang="de-DE" sz="2000" dirty="0" smtClean="0">
                <a:solidFill>
                  <a:schemeClr val="tx2"/>
                </a:solidFill>
              </a:rPr>
              <a:t/>
            </a:r>
            <a:br>
              <a:rPr lang="de-DE" sz="2000" dirty="0" smtClean="0">
                <a:solidFill>
                  <a:schemeClr val="tx2"/>
                </a:solidFill>
              </a:rPr>
            </a:br>
            <a:endParaRPr lang="de-DE" sz="1600" dirty="0">
              <a:solidFill>
                <a:schemeClr val="tx2"/>
              </a:solidFill>
            </a:endParaRPr>
          </a:p>
        </p:txBody>
      </p:sp>
      <p:sp>
        <p:nvSpPr>
          <p:cNvPr id="8" name="Untertitel 2"/>
          <p:cNvSpPr txBox="1">
            <a:spLocks/>
          </p:cNvSpPr>
          <p:nvPr/>
        </p:nvSpPr>
        <p:spPr>
          <a:xfrm>
            <a:off x="179512" y="1844824"/>
            <a:ext cx="8929718" cy="14362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987425" algn="l"/>
              </a:tabLst>
            </a:pPr>
            <a:r>
              <a:rPr lang="de-DE" sz="2200" dirty="0" err="1" smtClean="0"/>
              <a:t>Requirement</a:t>
            </a:r>
            <a:r>
              <a:rPr lang="de-DE" sz="2200" dirty="0" smtClean="0"/>
              <a:t> </a:t>
            </a:r>
            <a:r>
              <a:rPr lang="de-DE" sz="2200" dirty="0" err="1" smtClean="0"/>
              <a:t>for</a:t>
            </a:r>
            <a:r>
              <a:rPr lang="de-DE" sz="2200" dirty="0" smtClean="0"/>
              <a:t> WMPs </a:t>
            </a:r>
            <a:r>
              <a:rPr lang="de-DE" sz="2200" dirty="0" err="1" smtClean="0"/>
              <a:t>to</a:t>
            </a:r>
            <a:r>
              <a:rPr lang="de-DE" sz="2200" dirty="0" smtClean="0"/>
              <a:t> </a:t>
            </a:r>
            <a:r>
              <a:rPr lang="de-DE" sz="2200" dirty="0" err="1" smtClean="0"/>
              <a:t>have</a:t>
            </a:r>
            <a:r>
              <a:rPr lang="de-DE" sz="2200" dirty="0" smtClean="0"/>
              <a:t> a </a:t>
            </a:r>
            <a:r>
              <a:rPr lang="de-DE" sz="2200" dirty="0" err="1" smtClean="0"/>
              <a:t>coverage</a:t>
            </a:r>
            <a:r>
              <a:rPr lang="de-DE" sz="2200" dirty="0" smtClean="0"/>
              <a:t> </a:t>
            </a:r>
            <a:r>
              <a:rPr lang="de-DE" sz="2200" dirty="0" err="1" smtClean="0"/>
              <a:t>of</a:t>
            </a:r>
            <a:r>
              <a:rPr lang="de-DE" sz="2200" dirty="0" smtClean="0"/>
              <a:t> </a:t>
            </a:r>
            <a:r>
              <a:rPr lang="de-DE" sz="2200" u="sng" dirty="0" err="1" smtClean="0"/>
              <a:t>five</a:t>
            </a:r>
            <a:r>
              <a:rPr lang="de-DE" sz="2200" u="sng" dirty="0" smtClean="0"/>
              <a:t> </a:t>
            </a:r>
            <a:r>
              <a:rPr lang="de-DE" sz="2200" u="sng" dirty="0" err="1" smtClean="0"/>
              <a:t>years</a:t>
            </a:r>
            <a:r>
              <a:rPr lang="de-DE" sz="2200" dirty="0" smtClean="0"/>
              <a:t/>
            </a:r>
            <a:br>
              <a:rPr lang="de-DE" sz="2200" dirty="0" smtClean="0"/>
            </a:br>
            <a:r>
              <a:rPr lang="de-DE" sz="2000" i="1" dirty="0" smtClean="0"/>
              <a:t>Note:	- ‘</a:t>
            </a:r>
            <a:r>
              <a:rPr lang="de-DE" sz="2000" i="1" dirty="0" err="1"/>
              <a:t>treatment</a:t>
            </a:r>
            <a:r>
              <a:rPr lang="de-DE" sz="2000" i="1" dirty="0"/>
              <a:t>‘ </a:t>
            </a:r>
            <a:r>
              <a:rPr lang="de-DE" sz="2000" i="1" dirty="0" err="1"/>
              <a:t>obligation</a:t>
            </a:r>
            <a:r>
              <a:rPr lang="de-DE" sz="2000" i="1" dirty="0"/>
              <a:t> </a:t>
            </a:r>
            <a:r>
              <a:rPr lang="de-DE" sz="2000" i="1" dirty="0" err="1"/>
              <a:t>for</a:t>
            </a:r>
            <a:r>
              <a:rPr lang="de-DE" sz="2000" i="1" dirty="0"/>
              <a:t> </a:t>
            </a:r>
            <a:r>
              <a:rPr lang="de-DE" sz="2000" i="1" dirty="0" err="1"/>
              <a:t>waste</a:t>
            </a:r>
            <a:r>
              <a:rPr lang="de-DE" sz="2000" i="1" dirty="0"/>
              <a:t> </a:t>
            </a:r>
            <a:r>
              <a:rPr lang="de-DE" sz="2000" i="1" dirty="0" err="1"/>
              <a:t>to</a:t>
            </a:r>
            <a:r>
              <a:rPr lang="de-DE" sz="2000" i="1" dirty="0"/>
              <a:t> </a:t>
            </a:r>
            <a:r>
              <a:rPr lang="de-DE" sz="2000" i="1" dirty="0" err="1"/>
              <a:t>be</a:t>
            </a:r>
            <a:r>
              <a:rPr lang="de-DE" sz="2000" i="1" dirty="0"/>
              <a:t> </a:t>
            </a:r>
            <a:r>
              <a:rPr lang="de-DE" sz="2000" i="1" dirty="0" err="1"/>
              <a:t>disposed</a:t>
            </a:r>
            <a:r>
              <a:rPr lang="de-DE" sz="2000" i="1" dirty="0"/>
              <a:t> </a:t>
            </a:r>
            <a:r>
              <a:rPr lang="de-DE" sz="2000" i="1" dirty="0" err="1"/>
              <a:t>of</a:t>
            </a:r>
            <a:r>
              <a:rPr lang="de-DE" sz="2000" i="1" dirty="0"/>
              <a:t> on </a:t>
            </a:r>
            <a:r>
              <a:rPr lang="de-DE" sz="2000" i="1" dirty="0" err="1" smtClean="0"/>
              <a:t>new</a:t>
            </a:r>
            <a:r>
              <a:rPr lang="de-DE" sz="2000" i="1" dirty="0" smtClean="0"/>
              <a:t> </a:t>
            </a:r>
            <a:r>
              <a:rPr lang="de-DE" sz="2000" i="1" dirty="0" err="1" smtClean="0"/>
              <a:t>landfills</a:t>
            </a:r>
            <a:r>
              <a:rPr lang="de-DE" sz="2000" i="1" dirty="0" smtClean="0"/>
              <a:t/>
            </a:r>
            <a:br>
              <a:rPr lang="de-DE" sz="2000" i="1" dirty="0" smtClean="0"/>
            </a:br>
            <a:r>
              <a:rPr lang="de-DE" sz="2000" i="1" dirty="0" smtClean="0"/>
              <a:t>	- </a:t>
            </a:r>
            <a:r>
              <a:rPr lang="en-US" sz="2000" i="1" dirty="0" smtClean="0"/>
              <a:t>2019 </a:t>
            </a:r>
            <a:r>
              <a:rPr lang="en-US" sz="2000" i="1" dirty="0"/>
              <a:t>deadline for introduction of separate recyclables collection</a:t>
            </a:r>
            <a:endParaRPr lang="de-DE" sz="2000" i="1" dirty="0" smtClean="0"/>
          </a:p>
          <a:p>
            <a:pPr marL="357188" indent="-357188">
              <a:spcBef>
                <a:spcPts val="0"/>
              </a:spcBef>
              <a:buNone/>
            </a:pPr>
            <a:r>
              <a:rPr lang="de-DE" sz="2000" b="1" dirty="0" smtClean="0">
                <a:solidFill>
                  <a:schemeClr val="tx2"/>
                </a:solidFill>
              </a:rPr>
              <a:t>  </a:t>
            </a:r>
            <a:r>
              <a:rPr lang="en-US" sz="2000" b="1" dirty="0" smtClean="0">
                <a:solidFill>
                  <a:schemeClr val="tx2"/>
                </a:solidFill>
                <a:sym typeface="Wingdings" panose="05000000000000000000" pitchFamily="2" charset="2"/>
              </a:rPr>
              <a:t> </a:t>
            </a:r>
            <a:r>
              <a:rPr lang="en-US" sz="2000" b="1" dirty="0" smtClean="0">
                <a:solidFill>
                  <a:schemeClr val="tx2"/>
                </a:solidFill>
              </a:rPr>
              <a:t> agreed concepts must already be part of the 1</a:t>
            </a:r>
            <a:r>
              <a:rPr lang="en-US" sz="2000" b="1" baseline="30000" dirty="0" smtClean="0">
                <a:solidFill>
                  <a:schemeClr val="tx2"/>
                </a:solidFill>
              </a:rPr>
              <a:t>st</a:t>
            </a:r>
            <a:r>
              <a:rPr lang="en-US" sz="2000" b="1" dirty="0">
                <a:solidFill>
                  <a:schemeClr val="tx2"/>
                </a:solidFill>
              </a:rPr>
              <a:t> municipal waste mgt. </a:t>
            </a:r>
            <a:r>
              <a:rPr lang="en-US" sz="2000" b="1" dirty="0" smtClean="0">
                <a:solidFill>
                  <a:schemeClr val="tx2"/>
                </a:solidFill>
              </a:rPr>
              <a:t>plan!</a:t>
            </a:r>
            <a:endParaRPr lang="en-US" sz="2000" b="1" dirty="0">
              <a:solidFill>
                <a:schemeClr val="tx2"/>
              </a:solidFill>
            </a:endParaRPr>
          </a:p>
        </p:txBody>
      </p:sp>
      <p:sp>
        <p:nvSpPr>
          <p:cNvPr id="11" name="Untertitel 2"/>
          <p:cNvSpPr txBox="1">
            <a:spLocks/>
          </p:cNvSpPr>
          <p:nvPr/>
        </p:nvSpPr>
        <p:spPr>
          <a:xfrm>
            <a:off x="179512" y="3353074"/>
            <a:ext cx="892971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987425" algn="l"/>
              </a:tabLst>
            </a:pPr>
            <a:r>
              <a:rPr lang="en-US" sz="2200" dirty="0" smtClean="0"/>
              <a:t>Obligation for </a:t>
            </a:r>
            <a:r>
              <a:rPr lang="en-US" sz="2200" u="sng" dirty="0" smtClean="0"/>
              <a:t>annual </a:t>
            </a:r>
            <a:r>
              <a:rPr lang="en-US" sz="2200" u="sng" dirty="0"/>
              <a:t>waste reporting </a:t>
            </a:r>
            <a:r>
              <a:rPr lang="en-US" sz="2200" dirty="0" smtClean="0"/>
              <a:t>of </a:t>
            </a:r>
            <a:r>
              <a:rPr lang="en-US" sz="2200" dirty="0"/>
              <a:t>Georgian </a:t>
            </a:r>
            <a:r>
              <a:rPr lang="en-US" sz="2200" dirty="0" smtClean="0"/>
              <a:t>municipalities</a:t>
            </a:r>
            <a:r>
              <a:rPr lang="de-DE" sz="2000" dirty="0" smtClean="0"/>
              <a:t/>
            </a:r>
            <a:br>
              <a:rPr lang="de-DE" sz="2000" dirty="0" smtClean="0"/>
            </a:br>
            <a:r>
              <a:rPr lang="de-DE" sz="2000" i="1" dirty="0" err="1" smtClean="0"/>
              <a:t>i.e</a:t>
            </a:r>
            <a:r>
              <a:rPr lang="de-DE" sz="2000" i="1" dirty="0" smtClean="0"/>
              <a:t>	- </a:t>
            </a:r>
            <a:r>
              <a:rPr lang="en-US" sz="2000" i="1" dirty="0" smtClean="0"/>
              <a:t>waste must be monitored by them  </a:t>
            </a:r>
            <a:r>
              <a:rPr lang="de-DE" sz="2000" i="1" dirty="0" smtClean="0"/>
              <a:t/>
            </a:r>
            <a:br>
              <a:rPr lang="de-DE" sz="2000" i="1" dirty="0" smtClean="0"/>
            </a:br>
            <a:r>
              <a:rPr lang="de-DE" sz="2000" i="1" dirty="0" smtClean="0"/>
              <a:t>	- </a:t>
            </a:r>
            <a:r>
              <a:rPr lang="de-DE" sz="2000" i="1" dirty="0" err="1"/>
              <a:t>locally</a:t>
            </a:r>
            <a:r>
              <a:rPr lang="de-DE" sz="2000" i="1" dirty="0"/>
              <a:t> </a:t>
            </a:r>
            <a:r>
              <a:rPr lang="de-DE" sz="2000" i="1" dirty="0" err="1"/>
              <a:t>won</a:t>
            </a:r>
            <a:r>
              <a:rPr lang="de-DE" sz="2000" i="1" dirty="0"/>
              <a:t> </a:t>
            </a:r>
            <a:r>
              <a:rPr lang="en-US" sz="2000" i="1" dirty="0" smtClean="0"/>
              <a:t>data are the most reliable and meaningful ones</a:t>
            </a:r>
            <a:endParaRPr lang="de-DE" sz="2000" i="1" dirty="0" smtClean="0"/>
          </a:p>
          <a:p>
            <a:pPr marL="0" indent="0">
              <a:spcBef>
                <a:spcPts val="0"/>
              </a:spcBef>
              <a:buNone/>
            </a:pPr>
            <a:r>
              <a:rPr lang="de-DE" sz="2000" b="1" dirty="0" smtClean="0">
                <a:solidFill>
                  <a:schemeClr val="tx2"/>
                </a:solidFill>
              </a:rPr>
              <a:t>  </a:t>
            </a:r>
            <a:r>
              <a:rPr lang="en-US" sz="2000" b="1" dirty="0" smtClean="0">
                <a:solidFill>
                  <a:schemeClr val="tx2"/>
                </a:solidFill>
                <a:sym typeface="Wingdings" panose="05000000000000000000" pitchFamily="2" charset="2"/>
              </a:rPr>
              <a:t> </a:t>
            </a:r>
            <a:r>
              <a:rPr lang="en-US" sz="2000" b="1" dirty="0" smtClean="0">
                <a:solidFill>
                  <a:schemeClr val="tx2"/>
                </a:solidFill>
              </a:rPr>
              <a:t> new skills are definitely needed and must be continuously enhanced!</a:t>
            </a:r>
            <a:endParaRPr lang="en-US" sz="2000" b="1" dirty="0">
              <a:solidFill>
                <a:schemeClr val="tx2"/>
              </a:solidFill>
            </a:endParaRPr>
          </a:p>
        </p:txBody>
      </p:sp>
      <p:sp>
        <p:nvSpPr>
          <p:cNvPr id="12" name="Untertitel 2"/>
          <p:cNvSpPr txBox="1">
            <a:spLocks/>
          </p:cNvSpPr>
          <p:nvPr/>
        </p:nvSpPr>
        <p:spPr>
          <a:xfrm>
            <a:off x="179512" y="4865242"/>
            <a:ext cx="892971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tabLst>
                <a:tab pos="987425" algn="l"/>
              </a:tabLst>
            </a:pPr>
            <a:r>
              <a:rPr lang="en-US" sz="2200" dirty="0" smtClean="0"/>
              <a:t>The project ‘</a:t>
            </a:r>
            <a:r>
              <a:rPr lang="en-US" sz="2200" u="sng" dirty="0" smtClean="0"/>
              <a:t>ISWM Kutaisi</a:t>
            </a:r>
            <a:r>
              <a:rPr lang="en-US" sz="2200" dirty="0" smtClean="0"/>
              <a:t>’</a:t>
            </a:r>
            <a:r>
              <a:rPr lang="de-DE" sz="2000" dirty="0" smtClean="0"/>
              <a:t/>
            </a:r>
            <a:br>
              <a:rPr lang="de-DE" sz="2000" dirty="0" smtClean="0"/>
            </a:br>
            <a:r>
              <a:rPr lang="de-DE" sz="2000" i="1" dirty="0" err="1" smtClean="0"/>
              <a:t>i.e</a:t>
            </a:r>
            <a:r>
              <a:rPr lang="de-DE" sz="2000" i="1" dirty="0" smtClean="0"/>
              <a:t>	- </a:t>
            </a:r>
            <a:r>
              <a:rPr lang="en-US" sz="2000" i="1" dirty="0" smtClean="0"/>
              <a:t>region will benefit from a </a:t>
            </a:r>
            <a:r>
              <a:rPr lang="de-DE" sz="2000" i="1" dirty="0" err="1" smtClean="0"/>
              <a:t>new</a:t>
            </a:r>
            <a:r>
              <a:rPr lang="de-DE" sz="2000" i="1" dirty="0" smtClean="0"/>
              <a:t> SWM </a:t>
            </a:r>
            <a:r>
              <a:rPr lang="de-DE" sz="2000" i="1" dirty="0" err="1" smtClean="0"/>
              <a:t>infrastructure</a:t>
            </a:r>
            <a:r>
              <a:rPr lang="de-DE" sz="2000" i="1" dirty="0" smtClean="0"/>
              <a:t> incl. a </a:t>
            </a:r>
            <a:r>
              <a:rPr lang="de-DE" sz="2000" i="1" dirty="0" err="1" smtClean="0"/>
              <a:t>central</a:t>
            </a:r>
            <a:r>
              <a:rPr lang="de-DE" sz="2000" i="1" dirty="0" smtClean="0"/>
              <a:t> </a:t>
            </a:r>
            <a:r>
              <a:rPr lang="de-DE" sz="2000" i="1" dirty="0" err="1" smtClean="0"/>
              <a:t>landfill</a:t>
            </a:r>
            <a:r>
              <a:rPr lang="de-DE" sz="2000" i="1" dirty="0" smtClean="0"/>
              <a:t/>
            </a:r>
            <a:br>
              <a:rPr lang="de-DE" sz="2000" i="1" dirty="0" smtClean="0"/>
            </a:br>
            <a:r>
              <a:rPr lang="de-DE" sz="2000" i="1" dirty="0" smtClean="0"/>
              <a:t>	- </a:t>
            </a:r>
            <a:r>
              <a:rPr lang="de-DE" sz="2000" i="1" dirty="0" err="1" smtClean="0"/>
              <a:t>possibility</a:t>
            </a:r>
            <a:r>
              <a:rPr lang="de-DE" sz="2000" i="1" dirty="0" smtClean="0"/>
              <a:t> </a:t>
            </a:r>
            <a:r>
              <a:rPr lang="de-DE" sz="2000" i="1" dirty="0" err="1" smtClean="0"/>
              <a:t>to</a:t>
            </a:r>
            <a:r>
              <a:rPr lang="de-DE" sz="2000" i="1" dirty="0" smtClean="0"/>
              <a:t> </a:t>
            </a:r>
            <a:r>
              <a:rPr lang="de-DE" sz="2000" i="1" dirty="0" err="1" smtClean="0"/>
              <a:t>pilot</a:t>
            </a:r>
            <a:r>
              <a:rPr lang="de-DE" sz="2000" i="1" dirty="0" smtClean="0"/>
              <a:t> </a:t>
            </a:r>
            <a:r>
              <a:rPr lang="de-DE" sz="2000" i="1" dirty="0" err="1" smtClean="0"/>
              <a:t>extended</a:t>
            </a:r>
            <a:r>
              <a:rPr lang="de-DE" sz="2000" i="1" dirty="0" smtClean="0"/>
              <a:t> </a:t>
            </a:r>
            <a:r>
              <a:rPr lang="de-DE" sz="2000" i="1" dirty="0" err="1" smtClean="0"/>
              <a:t>services</a:t>
            </a:r>
            <a:r>
              <a:rPr lang="de-DE" sz="2000" i="1" dirty="0" smtClean="0"/>
              <a:t> </a:t>
            </a:r>
            <a:r>
              <a:rPr lang="de-DE" sz="2000" i="1" dirty="0" err="1" smtClean="0"/>
              <a:t>and</a:t>
            </a:r>
            <a:r>
              <a:rPr lang="de-DE" sz="2000" i="1" dirty="0" smtClean="0"/>
              <a:t> separate </a:t>
            </a:r>
            <a:r>
              <a:rPr lang="de-DE" sz="2000" i="1" dirty="0" err="1" smtClean="0"/>
              <a:t>collection</a:t>
            </a:r>
            <a:r>
              <a:rPr lang="de-DE" sz="2000" i="1" dirty="0" smtClean="0"/>
              <a:t> </a:t>
            </a:r>
          </a:p>
          <a:p>
            <a:pPr marL="0" indent="0">
              <a:spcBef>
                <a:spcPts val="0"/>
              </a:spcBef>
              <a:buNone/>
            </a:pPr>
            <a:r>
              <a:rPr lang="de-DE" sz="2000" b="1" dirty="0" smtClean="0">
                <a:solidFill>
                  <a:schemeClr val="tx2"/>
                </a:solidFill>
              </a:rPr>
              <a:t>  </a:t>
            </a:r>
            <a:r>
              <a:rPr lang="en-US" sz="2000" b="1" dirty="0" smtClean="0">
                <a:solidFill>
                  <a:schemeClr val="tx2"/>
                </a:solidFill>
                <a:sym typeface="Wingdings" panose="05000000000000000000" pitchFamily="2" charset="2"/>
              </a:rPr>
              <a:t> </a:t>
            </a:r>
            <a:r>
              <a:rPr lang="en-US" sz="2000" b="1" dirty="0" smtClean="0">
                <a:solidFill>
                  <a:schemeClr val="tx2"/>
                </a:solidFill>
              </a:rPr>
              <a:t> a good </a:t>
            </a:r>
            <a:r>
              <a:rPr lang="en-US" sz="2000" b="1" dirty="0">
                <a:solidFill>
                  <a:schemeClr val="tx2"/>
                </a:solidFill>
              </a:rPr>
              <a:t>basis </a:t>
            </a:r>
            <a:r>
              <a:rPr lang="en-US" sz="2000" b="1" dirty="0" smtClean="0">
                <a:solidFill>
                  <a:schemeClr val="tx2"/>
                </a:solidFill>
              </a:rPr>
              <a:t>for municipal waste mgt. planning already exists, </a:t>
            </a:r>
            <a:r>
              <a:rPr lang="en-US" sz="2000" b="1" u="sng" dirty="0" smtClean="0">
                <a:solidFill>
                  <a:schemeClr val="tx2"/>
                </a:solidFill>
              </a:rPr>
              <a:t>use it!</a:t>
            </a:r>
            <a:endParaRPr lang="en-US" sz="2000" b="1" u="sng" dirty="0">
              <a:solidFill>
                <a:schemeClr val="tx2"/>
              </a:solidFill>
            </a:endParaRPr>
          </a:p>
        </p:txBody>
      </p:sp>
      <p:sp>
        <p:nvSpPr>
          <p:cNvPr id="13" name="Untertitel 2"/>
          <p:cNvSpPr txBox="1">
            <a:spLocks/>
          </p:cNvSpPr>
          <p:nvPr/>
        </p:nvSpPr>
        <p:spPr>
          <a:xfrm>
            <a:off x="90000" y="1048818"/>
            <a:ext cx="9001000" cy="7960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7675" indent="-355600">
              <a:spcBef>
                <a:spcPts val="0"/>
              </a:spcBef>
              <a:tabLst>
                <a:tab pos="987425" algn="l"/>
              </a:tabLst>
            </a:pPr>
            <a:r>
              <a:rPr lang="de-DE" sz="2200" u="sng" dirty="0" smtClean="0"/>
              <a:t>2017 </a:t>
            </a:r>
            <a:r>
              <a:rPr lang="de-DE" sz="2200" u="sng" dirty="0" err="1" smtClean="0"/>
              <a:t>deadline</a:t>
            </a:r>
            <a:r>
              <a:rPr lang="de-DE" sz="2200" dirty="0" smtClean="0"/>
              <a:t> </a:t>
            </a:r>
            <a:r>
              <a:rPr lang="de-DE" sz="2200" dirty="0" err="1" smtClean="0"/>
              <a:t>of</a:t>
            </a:r>
            <a:r>
              <a:rPr lang="de-DE" sz="2200" dirty="0" smtClean="0"/>
              <a:t> </a:t>
            </a:r>
            <a:r>
              <a:rPr lang="en-US" sz="2200" dirty="0" smtClean="0"/>
              <a:t>Waste </a:t>
            </a:r>
            <a:r>
              <a:rPr lang="en-US" sz="2200" dirty="0"/>
              <a:t>Code for submission of </a:t>
            </a:r>
            <a:r>
              <a:rPr lang="en-US" sz="2200" dirty="0" err="1" smtClean="0"/>
              <a:t>municip</a:t>
            </a:r>
            <a:r>
              <a:rPr lang="en-US" sz="2200" dirty="0" smtClean="0"/>
              <a:t>. </a:t>
            </a:r>
            <a:r>
              <a:rPr lang="en-US" sz="2200" dirty="0"/>
              <a:t>waste mgt. </a:t>
            </a:r>
            <a:r>
              <a:rPr lang="en-US" sz="2200" dirty="0" smtClean="0"/>
              <a:t>plans</a:t>
            </a:r>
            <a:endParaRPr lang="de-DE" sz="2000" dirty="0" smtClean="0"/>
          </a:p>
          <a:p>
            <a:pPr marL="92075" indent="90488">
              <a:spcBef>
                <a:spcPts val="0"/>
              </a:spcBef>
              <a:buNone/>
              <a:tabLst>
                <a:tab pos="987425" algn="l"/>
              </a:tabLst>
            </a:pPr>
            <a:r>
              <a:rPr lang="en-US" sz="2000" b="1" dirty="0" smtClean="0">
                <a:solidFill>
                  <a:schemeClr val="tx2"/>
                </a:solidFill>
                <a:sym typeface="Wingdings" panose="05000000000000000000" pitchFamily="2" charset="2"/>
              </a:rPr>
              <a:t> </a:t>
            </a:r>
            <a:r>
              <a:rPr lang="en-US" sz="2000" b="1" dirty="0" smtClean="0">
                <a:solidFill>
                  <a:schemeClr val="tx2"/>
                </a:solidFill>
              </a:rPr>
              <a:t> </a:t>
            </a:r>
            <a:r>
              <a:rPr lang="en-US" sz="2000" b="1" dirty="0">
                <a:solidFill>
                  <a:schemeClr val="tx2"/>
                </a:solidFill>
              </a:rPr>
              <a:t>leaves </a:t>
            </a:r>
            <a:r>
              <a:rPr lang="en-US" sz="2000" b="1" u="sng" dirty="0">
                <a:solidFill>
                  <a:schemeClr val="tx2"/>
                </a:solidFill>
              </a:rPr>
              <a:t>only</a:t>
            </a:r>
            <a:r>
              <a:rPr lang="en-US" sz="2000" b="1" dirty="0">
                <a:solidFill>
                  <a:schemeClr val="tx2"/>
                </a:solidFill>
              </a:rPr>
              <a:t> about 1 year of time!</a:t>
            </a:r>
          </a:p>
        </p:txBody>
      </p:sp>
    </p:spTree>
    <p:extLst>
      <p:ext uri="{BB962C8B-B14F-4D97-AF65-F5344CB8AC3E}">
        <p14:creationId xmlns:p14="http://schemas.microsoft.com/office/powerpoint/2010/main" val="676038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2"/>
          <p:cNvSpPr txBox="1">
            <a:spLocks/>
          </p:cNvSpPr>
          <p:nvPr/>
        </p:nvSpPr>
        <p:spPr>
          <a:xfrm>
            <a:off x="179512" y="980728"/>
            <a:ext cx="9036496" cy="5472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600" i="1" u="sng" dirty="0" smtClean="0"/>
              <a:t>Target </a:t>
            </a:r>
            <a:r>
              <a:rPr lang="de-DE" sz="2600" i="1" u="sng" dirty="0" err="1" smtClean="0"/>
              <a:t>participants</a:t>
            </a:r>
            <a:r>
              <a:rPr lang="de-DE" sz="2600" i="1" u="sng" dirty="0" smtClean="0"/>
              <a:t>:</a:t>
            </a:r>
            <a:endParaRPr lang="de-DE" sz="2600" i="1" u="sng" dirty="0"/>
          </a:p>
          <a:p>
            <a:pPr>
              <a:spcAft>
                <a:spcPts val="600"/>
              </a:spcAft>
              <a:tabLst>
                <a:tab pos="804863" algn="l"/>
              </a:tabLst>
            </a:pPr>
            <a:r>
              <a:rPr lang="en-US" sz="2200" b="1" dirty="0" smtClean="0"/>
              <a:t>Municipalities </a:t>
            </a:r>
            <a:r>
              <a:rPr lang="en-US" sz="2200" b="1" dirty="0"/>
              <a:t>in </a:t>
            </a:r>
            <a:r>
              <a:rPr lang="en-US" sz="2200" b="1" dirty="0" smtClean="0"/>
              <a:t>the project area</a:t>
            </a:r>
            <a:endParaRPr lang="de-DE" sz="2600" i="1" u="sng" dirty="0" smtClean="0">
              <a:solidFill>
                <a:prstClr val="black"/>
              </a:solidFill>
            </a:endParaRPr>
          </a:p>
          <a:p>
            <a:pPr marL="0" lvl="0" indent="0">
              <a:spcBef>
                <a:spcPts val="600"/>
              </a:spcBef>
              <a:buNone/>
            </a:pPr>
            <a:r>
              <a:rPr lang="de-DE" sz="2600" i="1" u="sng" dirty="0" smtClean="0">
                <a:solidFill>
                  <a:prstClr val="black"/>
                </a:solidFill>
              </a:rPr>
              <a:t>Special </a:t>
            </a:r>
            <a:r>
              <a:rPr lang="de-DE" sz="2600" i="1" u="sng" dirty="0" err="1" smtClean="0">
                <a:solidFill>
                  <a:prstClr val="black"/>
                </a:solidFill>
              </a:rPr>
              <a:t>points</a:t>
            </a:r>
            <a:r>
              <a:rPr lang="de-DE" sz="2600" i="1" u="sng" dirty="0" smtClean="0">
                <a:solidFill>
                  <a:prstClr val="black"/>
                </a:solidFill>
              </a:rPr>
              <a:t> </a:t>
            </a:r>
            <a:r>
              <a:rPr lang="de-DE" sz="2600" i="1" u="sng" dirty="0" err="1" smtClean="0">
                <a:solidFill>
                  <a:prstClr val="black"/>
                </a:solidFill>
              </a:rPr>
              <a:t>of</a:t>
            </a:r>
            <a:r>
              <a:rPr lang="de-DE" sz="2600" i="1" u="sng" dirty="0" smtClean="0">
                <a:solidFill>
                  <a:prstClr val="black"/>
                </a:solidFill>
              </a:rPr>
              <a:t> </a:t>
            </a:r>
            <a:r>
              <a:rPr lang="de-DE" sz="2600" i="1" u="sng" dirty="0" err="1" smtClean="0">
                <a:solidFill>
                  <a:prstClr val="black"/>
                </a:solidFill>
              </a:rPr>
              <a:t>concern</a:t>
            </a:r>
            <a:r>
              <a:rPr lang="de-DE" sz="2600" i="1" u="sng" dirty="0" smtClean="0">
                <a:solidFill>
                  <a:prstClr val="black"/>
                </a:solidFill>
              </a:rPr>
              <a:t>/</a:t>
            </a:r>
            <a:r>
              <a:rPr lang="de-DE" sz="2600" i="1" u="sng" dirty="0" err="1" smtClean="0">
                <a:solidFill>
                  <a:prstClr val="black"/>
                </a:solidFill>
              </a:rPr>
              <a:t>attention</a:t>
            </a:r>
            <a:r>
              <a:rPr lang="de-DE" sz="2600" i="1" u="sng" dirty="0" smtClean="0">
                <a:solidFill>
                  <a:prstClr val="black"/>
                </a:solidFill>
              </a:rPr>
              <a:t>:</a:t>
            </a:r>
            <a:endParaRPr lang="de-DE" sz="2600" i="1" u="sng" dirty="0">
              <a:solidFill>
                <a:prstClr val="black"/>
              </a:solidFill>
            </a:endParaRPr>
          </a:p>
          <a:p>
            <a:pPr>
              <a:spcAft>
                <a:spcPts val="600"/>
              </a:spcAft>
              <a:tabLst>
                <a:tab pos="804863" algn="l"/>
              </a:tabLst>
            </a:pPr>
            <a:r>
              <a:rPr lang="en-US" sz="2200" b="1" dirty="0" smtClean="0"/>
              <a:t>Distances to the future central landfill</a:t>
            </a:r>
          </a:p>
          <a:p>
            <a:pPr>
              <a:spcBef>
                <a:spcPts val="0"/>
              </a:spcBef>
              <a:spcAft>
                <a:spcPts val="600"/>
              </a:spcAft>
              <a:tabLst>
                <a:tab pos="804863" algn="l"/>
              </a:tabLst>
            </a:pPr>
            <a:r>
              <a:rPr lang="en-US" sz="2200" b="1" dirty="0" smtClean="0"/>
              <a:t>Local conditions which increase challenges </a:t>
            </a:r>
            <a:r>
              <a:rPr lang="en-US" sz="2200" b="1" dirty="0"/>
              <a:t>to effectively manage and transport </a:t>
            </a:r>
            <a:r>
              <a:rPr lang="en-US" sz="2200" b="1" dirty="0" smtClean="0"/>
              <a:t>wastes</a:t>
            </a:r>
            <a:br>
              <a:rPr lang="en-US" sz="2200" b="1" dirty="0" smtClean="0"/>
            </a:br>
            <a:r>
              <a:rPr lang="en-US" sz="2000" b="1" dirty="0" smtClean="0"/>
              <a:t>- </a:t>
            </a:r>
            <a:r>
              <a:rPr lang="en-US" sz="2000" dirty="0" err="1"/>
              <a:t>Ambrolauri</a:t>
            </a:r>
            <a:r>
              <a:rPr lang="en-US" sz="2000" dirty="0"/>
              <a:t> – </a:t>
            </a:r>
            <a:r>
              <a:rPr lang="en-US" sz="2000" dirty="0" smtClean="0"/>
              <a:t>rural, </a:t>
            </a:r>
            <a:r>
              <a:rPr lang="en-US" sz="2000" dirty="0" err="1" smtClean="0"/>
              <a:t>Tqibuli</a:t>
            </a:r>
            <a:r>
              <a:rPr lang="en-US" sz="2000" dirty="0" smtClean="0"/>
              <a:t> </a:t>
            </a:r>
            <a:r>
              <a:rPr lang="en-US" sz="2000" dirty="0"/>
              <a:t>– suburban </a:t>
            </a:r>
            <a:r>
              <a:rPr lang="en-US" sz="2000" dirty="0" smtClean="0"/>
              <a:t>type, Kutaisi </a:t>
            </a:r>
            <a:r>
              <a:rPr lang="en-US" sz="2000" dirty="0"/>
              <a:t>– urban type</a:t>
            </a:r>
            <a:endParaRPr lang="en-US" sz="2000" b="1" dirty="0" smtClean="0"/>
          </a:p>
          <a:p>
            <a:pPr>
              <a:spcBef>
                <a:spcPts val="0"/>
              </a:spcBef>
              <a:spcAft>
                <a:spcPts val="600"/>
              </a:spcAft>
              <a:tabLst>
                <a:tab pos="804863" algn="l"/>
              </a:tabLst>
            </a:pPr>
            <a:r>
              <a:rPr lang="en-US" sz="2200" b="1" dirty="0" smtClean="0"/>
              <a:t>Different capacities and experiences</a:t>
            </a:r>
            <a:r>
              <a:rPr lang="en-US" sz="2000" b="1" dirty="0"/>
              <a:t/>
            </a:r>
            <a:br>
              <a:rPr lang="en-US" sz="2000" b="1" dirty="0"/>
            </a:br>
            <a:r>
              <a:rPr lang="en-US" sz="2000" b="1" dirty="0"/>
              <a:t>- </a:t>
            </a:r>
            <a:r>
              <a:rPr lang="en-US" sz="2000" dirty="0" err="1" smtClean="0"/>
              <a:t>Ambrolauri</a:t>
            </a:r>
            <a:r>
              <a:rPr lang="en-US" sz="2000" dirty="0" smtClean="0"/>
              <a:t>, </a:t>
            </a:r>
            <a:r>
              <a:rPr lang="en-US" sz="2000" dirty="0" err="1"/>
              <a:t>Tqibuli</a:t>
            </a:r>
            <a:r>
              <a:rPr lang="en-US" sz="2000" dirty="0"/>
              <a:t> – with no WMP experience </a:t>
            </a:r>
            <a:r>
              <a:rPr lang="en-US" sz="2000" dirty="0" smtClean="0"/>
              <a:t>yet</a:t>
            </a:r>
            <a:br>
              <a:rPr lang="en-US" sz="2000" dirty="0" smtClean="0"/>
            </a:br>
            <a:r>
              <a:rPr lang="en-US" sz="2000" b="1" dirty="0"/>
              <a:t>- </a:t>
            </a:r>
            <a:r>
              <a:rPr lang="en-US" sz="2000" dirty="0" smtClean="0"/>
              <a:t>Kutaisi</a:t>
            </a:r>
            <a:r>
              <a:rPr lang="en-US" sz="2000" dirty="0"/>
              <a:t> </a:t>
            </a:r>
            <a:r>
              <a:rPr lang="en-US" sz="2000" dirty="0" smtClean="0"/>
              <a:t>– already </a:t>
            </a:r>
            <a:r>
              <a:rPr lang="en-US" sz="2000" dirty="0"/>
              <a:t>pioneered in </a:t>
            </a:r>
            <a:r>
              <a:rPr lang="en-US" sz="2000" dirty="0" smtClean="0"/>
              <a:t>WMP, </a:t>
            </a:r>
            <a:r>
              <a:rPr lang="en-US" sz="2000" dirty="0"/>
              <a:t>has </a:t>
            </a:r>
            <a:r>
              <a:rPr lang="en-US" sz="2000" dirty="0" smtClean="0"/>
              <a:t>perhaps new visions and ideas </a:t>
            </a:r>
            <a:br>
              <a:rPr lang="en-US" sz="2000" dirty="0" smtClean="0"/>
            </a:br>
            <a:r>
              <a:rPr lang="en-US" sz="2000" dirty="0" smtClean="0"/>
              <a:t>  but faces new challenges as well</a:t>
            </a:r>
          </a:p>
          <a:p>
            <a:pPr>
              <a:spcBef>
                <a:spcPts val="0"/>
              </a:spcBef>
              <a:tabLst>
                <a:tab pos="804863" algn="l"/>
              </a:tabLst>
            </a:pPr>
            <a:r>
              <a:rPr lang="en-US" sz="2200" b="1" dirty="0" smtClean="0"/>
              <a:t>Capacity limits </a:t>
            </a:r>
            <a:r>
              <a:rPr lang="en-US" sz="2200" dirty="0" smtClean="0"/>
              <a:t>also of the AMC team </a:t>
            </a:r>
            <a:br>
              <a:rPr lang="en-US" sz="2200" dirty="0" smtClean="0"/>
            </a:br>
            <a:r>
              <a:rPr lang="en-US" sz="2000" dirty="0" smtClean="0"/>
              <a:t>(not the team’s but the municipalities’ activities -including efforts to associate/co-operate with each other- are the key to success)</a:t>
            </a:r>
            <a:endParaRPr lang="en-US" sz="2000" dirty="0"/>
          </a:p>
        </p:txBody>
      </p:sp>
      <p:sp>
        <p:nvSpPr>
          <p:cNvPr id="9"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smtClean="0">
                <a:solidFill>
                  <a:schemeClr val="tx2"/>
                </a:solidFill>
              </a:rPr>
              <a:t>Framework </a:t>
            </a:r>
            <a:r>
              <a:rPr lang="de-DE" sz="2800" b="1" dirty="0" err="1" smtClean="0">
                <a:solidFill>
                  <a:schemeClr val="tx2"/>
                </a:solidFill>
              </a:rPr>
              <a:t>settings</a:t>
            </a:r>
            <a:r>
              <a:rPr lang="de-DE" sz="2800" b="1" dirty="0" smtClean="0">
                <a:solidFill>
                  <a:schemeClr val="tx2"/>
                </a:solidFill>
              </a:rPr>
              <a:t> (II)</a:t>
            </a:r>
            <a:endParaRPr lang="de-DE" sz="2800" dirty="0">
              <a:solidFill>
                <a:schemeClr val="tx2"/>
              </a:solidFill>
            </a:endParaRPr>
          </a:p>
        </p:txBody>
      </p:sp>
    </p:spTree>
    <p:extLst>
      <p:ext uri="{BB962C8B-B14F-4D97-AF65-F5344CB8AC3E}">
        <p14:creationId xmlns:p14="http://schemas.microsoft.com/office/powerpoint/2010/main" val="656893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588369"/>
            <a:ext cx="7560839" cy="577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ntertitel 2"/>
          <p:cNvSpPr txBox="1">
            <a:spLocks/>
          </p:cNvSpPr>
          <p:nvPr/>
        </p:nvSpPr>
        <p:spPr>
          <a:xfrm>
            <a:off x="827584" y="620688"/>
            <a:ext cx="6840760"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200" b="1" dirty="0" smtClean="0">
                <a:solidFill>
                  <a:schemeClr val="tx2"/>
                </a:solidFill>
              </a:rPr>
              <a:t>The „</a:t>
            </a:r>
            <a:r>
              <a:rPr lang="de-DE" sz="2200" b="1" dirty="0" err="1" smtClean="0">
                <a:solidFill>
                  <a:schemeClr val="tx2"/>
                </a:solidFill>
              </a:rPr>
              <a:t>mountainous</a:t>
            </a:r>
            <a:r>
              <a:rPr lang="de-DE" sz="2200" b="1" dirty="0" smtClean="0">
                <a:solidFill>
                  <a:schemeClr val="tx2"/>
                </a:solidFill>
              </a:rPr>
              <a:t>“ (</a:t>
            </a:r>
            <a:r>
              <a:rPr lang="de-DE" sz="2200" b="1" dirty="0" err="1" smtClean="0">
                <a:solidFill>
                  <a:schemeClr val="tx2"/>
                </a:solidFill>
              </a:rPr>
              <a:t>project</a:t>
            </a:r>
            <a:r>
              <a:rPr lang="de-DE" sz="2200" b="1" dirty="0" smtClean="0">
                <a:solidFill>
                  <a:schemeClr val="tx2"/>
                </a:solidFill>
              </a:rPr>
              <a:t>) </a:t>
            </a:r>
            <a:r>
              <a:rPr lang="de-DE" sz="2200" b="1" dirty="0" err="1" smtClean="0">
                <a:solidFill>
                  <a:schemeClr val="tx2"/>
                </a:solidFill>
              </a:rPr>
              <a:t>municipalities</a:t>
            </a:r>
            <a:r>
              <a:rPr lang="de-DE" sz="2200" b="1" dirty="0" smtClean="0">
                <a:solidFill>
                  <a:schemeClr val="tx2"/>
                </a:solidFill>
              </a:rPr>
              <a:t>   </a:t>
            </a:r>
            <a:r>
              <a:rPr lang="de-DE" sz="1400" b="1" dirty="0" smtClean="0">
                <a:solidFill>
                  <a:schemeClr val="tx2"/>
                </a:solidFill>
              </a:rPr>
              <a:t>(</a:t>
            </a:r>
            <a:r>
              <a:rPr lang="de-DE" sz="1400" b="1" dirty="0" err="1" smtClean="0">
                <a:solidFill>
                  <a:schemeClr val="tx2"/>
                </a:solidFill>
              </a:rPr>
              <a:t>here</a:t>
            </a:r>
            <a:r>
              <a:rPr lang="de-DE" sz="1400" b="1" dirty="0" smtClean="0">
                <a:solidFill>
                  <a:schemeClr val="tx2"/>
                </a:solidFill>
              </a:rPr>
              <a:t>:  </a:t>
            </a:r>
            <a:r>
              <a:rPr lang="de-DE" sz="1400" b="1" dirty="0" err="1" smtClean="0">
                <a:solidFill>
                  <a:schemeClr val="tx2"/>
                </a:solidFill>
              </a:rPr>
              <a:t>Ambrolauri</a:t>
            </a:r>
            <a:r>
              <a:rPr lang="de-DE" sz="1400" b="1" dirty="0" smtClean="0">
                <a:solidFill>
                  <a:schemeClr val="tx2"/>
                </a:solidFill>
              </a:rPr>
              <a:t>)</a:t>
            </a:r>
            <a:endParaRPr lang="de-DE" sz="1400" dirty="0">
              <a:solidFill>
                <a:schemeClr val="tx2"/>
              </a:solidFill>
            </a:endParaRPr>
          </a:p>
        </p:txBody>
      </p:sp>
      <p:sp>
        <p:nvSpPr>
          <p:cNvPr id="5" name="Untertitel 2"/>
          <p:cNvSpPr txBox="1">
            <a:spLocks/>
          </p:cNvSpPr>
          <p:nvPr/>
        </p:nvSpPr>
        <p:spPr>
          <a:xfrm>
            <a:off x="7740352" y="4313401"/>
            <a:ext cx="1403648" cy="20476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987425" algn="l"/>
              </a:tabLst>
            </a:pPr>
            <a:r>
              <a:rPr lang="en-US" sz="2000" dirty="0" smtClean="0"/>
              <a:t>≈3,000 </a:t>
            </a:r>
            <a:r>
              <a:rPr lang="en-US" sz="2000" dirty="0" err="1" smtClean="0"/>
              <a:t>inh</a:t>
            </a:r>
            <a:r>
              <a:rPr lang="en-US" sz="2000" dirty="0" smtClean="0"/>
              <a:t>.</a:t>
            </a:r>
          </a:p>
          <a:p>
            <a:pPr marL="0" indent="0">
              <a:spcBef>
                <a:spcPts val="0"/>
              </a:spcBef>
              <a:buNone/>
              <a:tabLst>
                <a:tab pos="987425" algn="l"/>
              </a:tabLst>
            </a:pPr>
            <a:r>
              <a:rPr lang="en-US" sz="1400" dirty="0" smtClean="0"/>
              <a:t>Waste collection in town + 14 settlements,</a:t>
            </a:r>
          </a:p>
          <a:p>
            <a:pPr marL="0" indent="0">
              <a:spcBef>
                <a:spcPts val="0"/>
              </a:spcBef>
              <a:buNone/>
              <a:tabLst>
                <a:tab pos="987425" algn="l"/>
              </a:tabLst>
            </a:pPr>
            <a:r>
              <a:rPr lang="en-US" sz="1400" dirty="0" smtClean="0"/>
              <a:t>2 trucks 12 </a:t>
            </a:r>
            <a:r>
              <a:rPr lang="en-US" sz="1400" dirty="0" err="1" smtClean="0"/>
              <a:t>cbm</a:t>
            </a:r>
            <a:r>
              <a:rPr lang="en-US" sz="1400" dirty="0" smtClean="0"/>
              <a:t> in total,</a:t>
            </a:r>
          </a:p>
          <a:p>
            <a:pPr marL="0" indent="0">
              <a:spcBef>
                <a:spcPts val="0"/>
              </a:spcBef>
              <a:buNone/>
              <a:tabLst>
                <a:tab pos="987425" algn="l"/>
              </a:tabLst>
            </a:pPr>
            <a:r>
              <a:rPr lang="en-US" sz="1400" dirty="0" smtClean="0"/>
              <a:t>90 bins 1.1 </a:t>
            </a:r>
            <a:r>
              <a:rPr lang="en-US" sz="1400" dirty="0" err="1" smtClean="0"/>
              <a:t>cbm</a:t>
            </a:r>
            <a:r>
              <a:rPr lang="en-US" sz="1400" dirty="0" smtClean="0"/>
              <a:t>, 1 controlled landfill</a:t>
            </a:r>
            <a:endParaRPr lang="en-US" sz="1400" dirty="0"/>
          </a:p>
        </p:txBody>
      </p:sp>
    </p:spTree>
    <p:extLst>
      <p:ext uri="{BB962C8B-B14F-4D97-AF65-F5344CB8AC3E}">
        <p14:creationId xmlns:p14="http://schemas.microsoft.com/office/powerpoint/2010/main" val="4134665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07973"/>
            <a:ext cx="7272808" cy="575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tertitel 2"/>
          <p:cNvSpPr txBox="1">
            <a:spLocks/>
          </p:cNvSpPr>
          <p:nvPr/>
        </p:nvSpPr>
        <p:spPr>
          <a:xfrm>
            <a:off x="827584" y="620688"/>
            <a:ext cx="8208912" cy="4841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200" b="1" dirty="0" smtClean="0">
                <a:solidFill>
                  <a:schemeClr val="tx2"/>
                </a:solidFill>
              </a:rPr>
              <a:t>The „</a:t>
            </a:r>
            <a:r>
              <a:rPr lang="de-DE" sz="2200" b="1" dirty="0" err="1" smtClean="0">
                <a:solidFill>
                  <a:schemeClr val="tx2"/>
                </a:solidFill>
              </a:rPr>
              <a:t>mountainous</a:t>
            </a:r>
            <a:r>
              <a:rPr lang="de-DE" sz="2200" b="1" dirty="0" smtClean="0">
                <a:solidFill>
                  <a:schemeClr val="tx2"/>
                </a:solidFill>
              </a:rPr>
              <a:t>“ (</a:t>
            </a:r>
            <a:r>
              <a:rPr lang="de-DE" sz="2200" b="1" dirty="0" err="1" smtClean="0">
                <a:solidFill>
                  <a:schemeClr val="tx2"/>
                </a:solidFill>
              </a:rPr>
              <a:t>project</a:t>
            </a:r>
            <a:r>
              <a:rPr lang="de-DE" sz="2200" b="1" dirty="0" smtClean="0">
                <a:solidFill>
                  <a:schemeClr val="tx2"/>
                </a:solidFill>
              </a:rPr>
              <a:t>) </a:t>
            </a:r>
            <a:r>
              <a:rPr lang="de-DE" sz="2200" b="1" dirty="0" err="1" smtClean="0">
                <a:solidFill>
                  <a:schemeClr val="tx2"/>
                </a:solidFill>
              </a:rPr>
              <a:t>municipalities</a:t>
            </a:r>
            <a:r>
              <a:rPr lang="de-DE" sz="2200" b="1" dirty="0" smtClean="0">
                <a:solidFill>
                  <a:schemeClr val="tx2"/>
                </a:solidFill>
              </a:rPr>
              <a:t>   </a:t>
            </a:r>
            <a:r>
              <a:rPr lang="de-DE" sz="1400" b="1" dirty="0" smtClean="0">
                <a:solidFill>
                  <a:schemeClr val="tx2"/>
                </a:solidFill>
              </a:rPr>
              <a:t>(</a:t>
            </a:r>
            <a:r>
              <a:rPr lang="de-DE" sz="1400" b="1" dirty="0" err="1" smtClean="0">
                <a:solidFill>
                  <a:schemeClr val="tx2"/>
                </a:solidFill>
              </a:rPr>
              <a:t>here</a:t>
            </a:r>
            <a:r>
              <a:rPr lang="de-DE" sz="1400" b="1" dirty="0" smtClean="0">
                <a:solidFill>
                  <a:schemeClr val="tx2"/>
                </a:solidFill>
              </a:rPr>
              <a:t>:  </a:t>
            </a:r>
            <a:r>
              <a:rPr lang="de-DE" sz="1400" b="1" dirty="0" err="1">
                <a:solidFill>
                  <a:schemeClr val="tx2"/>
                </a:solidFill>
              </a:rPr>
              <a:t>Lentekhi</a:t>
            </a:r>
            <a:r>
              <a:rPr lang="de-DE" sz="1400" b="1" dirty="0">
                <a:solidFill>
                  <a:schemeClr val="tx2"/>
                </a:solidFill>
              </a:rPr>
              <a:t>)</a:t>
            </a:r>
            <a:endParaRPr lang="de-DE" sz="1400" dirty="0">
              <a:solidFill>
                <a:schemeClr val="tx2"/>
              </a:solidFill>
            </a:endParaRPr>
          </a:p>
        </p:txBody>
      </p:sp>
      <p:sp>
        <p:nvSpPr>
          <p:cNvPr id="6" name="Untertitel 2"/>
          <p:cNvSpPr txBox="1">
            <a:spLocks/>
          </p:cNvSpPr>
          <p:nvPr/>
        </p:nvSpPr>
        <p:spPr>
          <a:xfrm>
            <a:off x="7596336" y="4437112"/>
            <a:ext cx="1475656"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tabLst>
                <a:tab pos="987425" algn="l"/>
              </a:tabLst>
            </a:pPr>
            <a:r>
              <a:rPr lang="en-US" sz="2000" dirty="0" smtClean="0"/>
              <a:t>≈2,000 </a:t>
            </a:r>
            <a:r>
              <a:rPr lang="en-US" sz="2000" dirty="0" err="1" smtClean="0"/>
              <a:t>inh</a:t>
            </a:r>
            <a:r>
              <a:rPr lang="en-US" sz="2000" dirty="0" smtClean="0"/>
              <a:t>.</a:t>
            </a:r>
          </a:p>
          <a:p>
            <a:pPr marL="0" indent="0">
              <a:spcBef>
                <a:spcPts val="0"/>
              </a:spcBef>
              <a:buNone/>
              <a:tabLst>
                <a:tab pos="987425" algn="l"/>
              </a:tabLst>
            </a:pPr>
            <a:r>
              <a:rPr lang="en-US" sz="1400" dirty="0" smtClean="0"/>
              <a:t>Waste </a:t>
            </a:r>
            <a:r>
              <a:rPr lang="en-US" sz="1400" dirty="0"/>
              <a:t>collection </a:t>
            </a:r>
            <a:r>
              <a:rPr lang="en-US" sz="1400" dirty="0" err="1" smtClean="0"/>
              <a:t>ocassionally</a:t>
            </a:r>
            <a:r>
              <a:rPr lang="en-US" sz="1400" dirty="0" smtClean="0"/>
              <a:t> with 1 open truck,</a:t>
            </a:r>
          </a:p>
          <a:p>
            <a:pPr marL="0" indent="0">
              <a:spcBef>
                <a:spcPts val="0"/>
              </a:spcBef>
              <a:buNone/>
              <a:tabLst>
                <a:tab pos="987425" algn="l"/>
              </a:tabLst>
            </a:pPr>
            <a:r>
              <a:rPr lang="en-US" sz="1400" dirty="0" smtClean="0"/>
              <a:t>almost no bins, waste dumped rather wildly outside of town</a:t>
            </a:r>
            <a:endParaRPr lang="en-US" sz="1400" dirty="0"/>
          </a:p>
        </p:txBody>
      </p:sp>
    </p:spTree>
    <p:extLst>
      <p:ext uri="{BB962C8B-B14F-4D97-AF65-F5344CB8AC3E}">
        <p14:creationId xmlns:p14="http://schemas.microsoft.com/office/powerpoint/2010/main" val="2095536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smtClean="0">
                <a:solidFill>
                  <a:schemeClr val="tx2"/>
                </a:solidFill>
              </a:rPr>
              <a:t>Training </a:t>
            </a:r>
            <a:r>
              <a:rPr lang="de-DE" sz="2800" b="1" dirty="0" err="1" smtClean="0">
                <a:solidFill>
                  <a:schemeClr val="tx2"/>
                </a:solidFill>
              </a:rPr>
              <a:t>objectives</a:t>
            </a:r>
            <a:endParaRPr lang="de-DE" sz="2800" dirty="0">
              <a:solidFill>
                <a:schemeClr val="tx2"/>
              </a:solidFill>
            </a:endParaRPr>
          </a:p>
        </p:txBody>
      </p:sp>
      <p:sp>
        <p:nvSpPr>
          <p:cNvPr id="9" name="Untertitel 2"/>
          <p:cNvSpPr txBox="1">
            <a:spLocks/>
          </p:cNvSpPr>
          <p:nvPr/>
        </p:nvSpPr>
        <p:spPr>
          <a:xfrm>
            <a:off x="179512" y="1268760"/>
            <a:ext cx="9036496"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i="1" u="sng" dirty="0" smtClean="0"/>
              <a:t>Municipalities that attended the training should</a:t>
            </a:r>
            <a:r>
              <a:rPr lang="de-DE" sz="2600" i="1" u="sng" dirty="0" smtClean="0"/>
              <a:t>:</a:t>
            </a:r>
            <a:endParaRPr lang="de-DE" sz="2600" i="1" u="sng" dirty="0"/>
          </a:p>
          <a:p>
            <a:pPr>
              <a:spcBef>
                <a:spcPts val="600"/>
              </a:spcBef>
              <a:spcAft>
                <a:spcPts val="600"/>
              </a:spcAft>
              <a:tabLst>
                <a:tab pos="804863" algn="l"/>
              </a:tabLst>
            </a:pPr>
            <a:r>
              <a:rPr lang="en-US" sz="2200" b="1" dirty="0" smtClean="0"/>
              <a:t>be aware </a:t>
            </a:r>
            <a:r>
              <a:rPr lang="en-US" sz="2200" b="1" dirty="0"/>
              <a:t>and </a:t>
            </a:r>
            <a:r>
              <a:rPr lang="en-US" sz="2200" b="1" dirty="0">
                <a:solidFill>
                  <a:schemeClr val="tx2"/>
                </a:solidFill>
              </a:rPr>
              <a:t>knowledgeable on the WMP requirement </a:t>
            </a:r>
            <a:r>
              <a:rPr lang="en-US" sz="2200" b="1" dirty="0"/>
              <a:t>and </a:t>
            </a:r>
            <a:r>
              <a:rPr lang="en-US" sz="2200" b="1" dirty="0" smtClean="0"/>
              <a:t>needs</a:t>
            </a:r>
            <a:endParaRPr lang="de-DE" sz="2600" i="1" u="sng" dirty="0">
              <a:solidFill>
                <a:prstClr val="black"/>
              </a:solidFill>
            </a:endParaRPr>
          </a:p>
          <a:p>
            <a:pPr>
              <a:spcAft>
                <a:spcPts val="600"/>
              </a:spcAft>
              <a:tabLst>
                <a:tab pos="804863" algn="l"/>
              </a:tabLst>
            </a:pPr>
            <a:r>
              <a:rPr lang="en-US" sz="2200" b="1" dirty="0"/>
              <a:t>enabled to </a:t>
            </a:r>
            <a:r>
              <a:rPr lang="en-US" sz="2200" b="1" dirty="0">
                <a:solidFill>
                  <a:schemeClr val="tx2"/>
                </a:solidFill>
              </a:rPr>
              <a:t>use appropriate methods </a:t>
            </a:r>
            <a:r>
              <a:rPr lang="en-US" sz="2200" b="1" dirty="0"/>
              <a:t>and </a:t>
            </a:r>
            <a:r>
              <a:rPr lang="en-US" sz="2200" b="1" dirty="0" smtClean="0"/>
              <a:t>employ a wider toolbox  for WMP </a:t>
            </a:r>
          </a:p>
          <a:p>
            <a:pPr>
              <a:spcAft>
                <a:spcPts val="600"/>
              </a:spcAft>
              <a:tabLst>
                <a:tab pos="804863" algn="l"/>
              </a:tabLst>
            </a:pPr>
            <a:r>
              <a:rPr lang="en-US" sz="2200" b="1" dirty="0" smtClean="0"/>
              <a:t>have </a:t>
            </a:r>
            <a:r>
              <a:rPr lang="en-US" sz="2200" b="1" dirty="0" smtClean="0">
                <a:solidFill>
                  <a:schemeClr val="tx2"/>
                </a:solidFill>
              </a:rPr>
              <a:t>developed a WMP </a:t>
            </a:r>
            <a:r>
              <a:rPr lang="en-US" sz="2200" dirty="0" smtClean="0"/>
              <a:t>(“at least in the core parts by themselves, ideally up to the point of political approval”) </a:t>
            </a:r>
            <a:r>
              <a:rPr lang="en-US" sz="2200" b="1" dirty="0" smtClean="0"/>
              <a:t>to </a:t>
            </a:r>
            <a:r>
              <a:rPr lang="en-US" sz="2200" b="1" dirty="0"/>
              <a:t>comply with 2017 </a:t>
            </a:r>
            <a:r>
              <a:rPr lang="en-US" sz="2200" b="1" dirty="0" smtClean="0"/>
              <a:t>deadline</a:t>
            </a:r>
          </a:p>
          <a:p>
            <a:pPr>
              <a:spcAft>
                <a:spcPts val="600"/>
              </a:spcAft>
              <a:tabLst>
                <a:tab pos="804863" algn="l"/>
              </a:tabLst>
            </a:pPr>
            <a:r>
              <a:rPr lang="en-US" sz="2200" b="1" dirty="0" smtClean="0"/>
              <a:t>have </a:t>
            </a:r>
            <a:r>
              <a:rPr lang="en-US" sz="2200" b="1" dirty="0" smtClean="0">
                <a:solidFill>
                  <a:schemeClr val="tx2"/>
                </a:solidFill>
              </a:rPr>
              <a:t>established municipal </a:t>
            </a:r>
            <a:r>
              <a:rPr lang="en-US" sz="2200" b="1" dirty="0">
                <a:solidFill>
                  <a:schemeClr val="tx2"/>
                </a:solidFill>
              </a:rPr>
              <a:t>and stakeholder interactions </a:t>
            </a:r>
            <a:r>
              <a:rPr lang="en-US" sz="2200" dirty="0" smtClean="0"/>
              <a:t>(SWMCG</a:t>
            </a:r>
            <a:r>
              <a:rPr lang="en-US" sz="2200" dirty="0"/>
              <a:t>, public</a:t>
            </a:r>
            <a:r>
              <a:rPr lang="en-US" sz="2200" dirty="0" smtClean="0"/>
              <a:t>)</a:t>
            </a:r>
            <a:r>
              <a:rPr lang="en-US" sz="2200" b="1" dirty="0"/>
              <a:t/>
            </a:r>
            <a:br>
              <a:rPr lang="en-US" sz="2200" b="1" dirty="0"/>
            </a:br>
            <a:r>
              <a:rPr lang="en-US" sz="2200" b="1" dirty="0" smtClean="0"/>
              <a:t>all </a:t>
            </a:r>
            <a:r>
              <a:rPr lang="en-US" sz="2200" b="1" dirty="0"/>
              <a:t>which includes </a:t>
            </a:r>
            <a:r>
              <a:rPr lang="en-US" sz="2200" b="1" dirty="0" smtClean="0"/>
              <a:t>that </a:t>
            </a:r>
            <a:r>
              <a:rPr lang="en-US" sz="2200" b="1" dirty="0"/>
              <a:t>reasoned decisions </a:t>
            </a:r>
            <a:r>
              <a:rPr lang="en-US" sz="2200" b="1" dirty="0" smtClean="0"/>
              <a:t>were made for that</a:t>
            </a:r>
            <a:endParaRPr lang="en-US" sz="2200" b="1" dirty="0"/>
          </a:p>
          <a:p>
            <a:pPr>
              <a:spcAft>
                <a:spcPts val="600"/>
              </a:spcAft>
              <a:tabLst>
                <a:tab pos="804863" algn="l"/>
              </a:tabLst>
            </a:pPr>
            <a:endParaRPr lang="en-US" sz="2200" b="1" dirty="0" smtClean="0"/>
          </a:p>
        </p:txBody>
      </p:sp>
    </p:spTree>
    <p:extLst>
      <p:ext uri="{BB962C8B-B14F-4D97-AF65-F5344CB8AC3E}">
        <p14:creationId xmlns:p14="http://schemas.microsoft.com/office/powerpoint/2010/main" val="646734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1556792"/>
            <a:ext cx="417646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a:solidFill>
                  <a:schemeClr val="tx2"/>
                </a:solidFill>
              </a:rPr>
              <a:t>WMP </a:t>
            </a:r>
            <a:r>
              <a:rPr lang="de-DE" sz="2800" b="1" dirty="0" smtClean="0">
                <a:solidFill>
                  <a:schemeClr val="tx2"/>
                </a:solidFill>
              </a:rPr>
              <a:t>training </a:t>
            </a:r>
            <a:r>
              <a:rPr lang="de-DE" sz="2800" b="1" dirty="0" err="1" smtClean="0">
                <a:solidFill>
                  <a:schemeClr val="tx2"/>
                </a:solidFill>
              </a:rPr>
              <a:t>general</a:t>
            </a:r>
            <a:r>
              <a:rPr lang="de-DE" sz="2800" b="1" dirty="0" smtClean="0">
                <a:solidFill>
                  <a:schemeClr val="tx2"/>
                </a:solidFill>
              </a:rPr>
              <a:t> </a:t>
            </a:r>
            <a:r>
              <a:rPr lang="de-DE" sz="2800" b="1" dirty="0" err="1" smtClean="0">
                <a:solidFill>
                  <a:schemeClr val="tx2"/>
                </a:solidFill>
              </a:rPr>
              <a:t>concept</a:t>
            </a:r>
            <a:r>
              <a:rPr lang="de-DE" sz="2800" b="1" dirty="0" smtClean="0">
                <a:solidFill>
                  <a:schemeClr val="tx2"/>
                </a:solidFill>
              </a:rPr>
              <a:t> (I)</a:t>
            </a:r>
            <a:endParaRPr lang="de-DE" sz="2800" dirty="0">
              <a:solidFill>
                <a:schemeClr val="tx2"/>
              </a:solidFill>
            </a:endParaRPr>
          </a:p>
        </p:txBody>
      </p:sp>
      <p:sp>
        <p:nvSpPr>
          <p:cNvPr id="6" name="Untertitel 2"/>
          <p:cNvSpPr txBox="1">
            <a:spLocks/>
          </p:cNvSpPr>
          <p:nvPr/>
        </p:nvSpPr>
        <p:spPr>
          <a:xfrm>
            <a:off x="107504" y="1124744"/>
            <a:ext cx="8822214"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600" i="1" u="sng" dirty="0" err="1" smtClean="0"/>
              <a:t>Phased</a:t>
            </a:r>
            <a:r>
              <a:rPr lang="de-DE" sz="2600" i="1" u="sng" dirty="0" smtClean="0"/>
              <a:t> </a:t>
            </a:r>
            <a:r>
              <a:rPr lang="de-DE" sz="2600" i="1" u="sng" dirty="0" err="1" smtClean="0"/>
              <a:t>approach</a:t>
            </a:r>
            <a:r>
              <a:rPr lang="de-DE" sz="2600" i="1" u="sng" dirty="0" smtClean="0"/>
              <a:t>:</a:t>
            </a:r>
            <a:endParaRPr lang="de-DE" sz="2600" i="1" u="sng" dirty="0"/>
          </a:p>
          <a:p>
            <a:pPr marL="0" indent="0">
              <a:spcBef>
                <a:spcPts val="600"/>
              </a:spcBef>
              <a:buNone/>
              <a:tabLst>
                <a:tab pos="987425" algn="l"/>
              </a:tabLst>
            </a:pPr>
            <a:r>
              <a:rPr lang="en-US" sz="2000" dirty="0" smtClean="0">
                <a:solidFill>
                  <a:schemeClr val="tx2"/>
                </a:solidFill>
              </a:rPr>
              <a:t>3 phases	- </a:t>
            </a:r>
            <a:r>
              <a:rPr lang="en-US" sz="2000" b="1" dirty="0" smtClean="0">
                <a:solidFill>
                  <a:schemeClr val="tx2"/>
                </a:solidFill>
              </a:rPr>
              <a:t>sensitization</a:t>
            </a:r>
          </a:p>
          <a:p>
            <a:pPr marL="0" indent="0">
              <a:spcBef>
                <a:spcPts val="600"/>
              </a:spcBef>
              <a:buNone/>
              <a:tabLst>
                <a:tab pos="987425" algn="l"/>
              </a:tabLst>
            </a:pPr>
            <a:r>
              <a:rPr lang="en-US" sz="2000" dirty="0" smtClean="0">
                <a:solidFill>
                  <a:schemeClr val="tx2"/>
                </a:solidFill>
              </a:rPr>
              <a:t/>
            </a:r>
            <a:br>
              <a:rPr lang="en-US" sz="2000" dirty="0" smtClean="0">
                <a:solidFill>
                  <a:schemeClr val="tx2"/>
                </a:solidFill>
              </a:rPr>
            </a:br>
            <a:r>
              <a:rPr lang="en-US" sz="2000" dirty="0" smtClean="0">
                <a:solidFill>
                  <a:schemeClr val="tx2"/>
                </a:solidFill>
              </a:rPr>
              <a:t>	- </a:t>
            </a:r>
            <a:r>
              <a:rPr lang="en-US" sz="2000" b="1" dirty="0" smtClean="0">
                <a:solidFill>
                  <a:schemeClr val="tx2"/>
                </a:solidFill>
              </a:rPr>
              <a:t>mobilization</a:t>
            </a:r>
          </a:p>
          <a:p>
            <a:pPr marL="0" indent="0">
              <a:spcBef>
                <a:spcPts val="600"/>
              </a:spcBef>
              <a:buNone/>
              <a:tabLst>
                <a:tab pos="987425" algn="l"/>
              </a:tabLst>
            </a:pPr>
            <a:r>
              <a:rPr lang="en-US" sz="2000" dirty="0" smtClean="0">
                <a:solidFill>
                  <a:schemeClr val="tx2"/>
                </a:solidFill>
              </a:rPr>
              <a:t/>
            </a:r>
            <a:br>
              <a:rPr lang="en-US" sz="2000" dirty="0" smtClean="0">
                <a:solidFill>
                  <a:schemeClr val="tx2"/>
                </a:solidFill>
              </a:rPr>
            </a:br>
            <a:r>
              <a:rPr lang="en-US" sz="2000" dirty="0" smtClean="0">
                <a:solidFill>
                  <a:schemeClr val="tx2"/>
                </a:solidFill>
              </a:rPr>
              <a:t>	- </a:t>
            </a:r>
            <a:r>
              <a:rPr lang="en-US" sz="2000" b="1" dirty="0" err="1" smtClean="0">
                <a:solidFill>
                  <a:schemeClr val="tx2"/>
                </a:solidFill>
              </a:rPr>
              <a:t>enabeling</a:t>
            </a:r>
            <a:endParaRPr lang="en-US" sz="2000" b="1" dirty="0" smtClean="0">
              <a:solidFill>
                <a:schemeClr val="tx2"/>
              </a:solidFill>
            </a:endParaRPr>
          </a:p>
          <a:p>
            <a:pPr marL="0" indent="0">
              <a:spcBef>
                <a:spcPts val="600"/>
              </a:spcBef>
              <a:buNone/>
              <a:tabLst>
                <a:tab pos="987425" algn="l"/>
              </a:tabLst>
            </a:pPr>
            <a:endParaRPr lang="en-US" sz="2000" dirty="0" smtClean="0">
              <a:solidFill>
                <a:schemeClr val="tx2"/>
              </a:solidFill>
            </a:endParaRPr>
          </a:p>
          <a:p>
            <a:pPr marL="0" indent="0">
              <a:spcBef>
                <a:spcPts val="600"/>
              </a:spcBef>
              <a:buNone/>
              <a:tabLst>
                <a:tab pos="1252538" algn="l"/>
              </a:tabLst>
            </a:pPr>
            <a:r>
              <a:rPr lang="en-US" sz="2000" dirty="0" smtClean="0">
                <a:solidFill>
                  <a:schemeClr val="tx2"/>
                </a:solidFill>
              </a:rPr>
              <a:t>+ follow up (= piloting + experience sharing)</a:t>
            </a:r>
            <a:endParaRPr lang="en-US" sz="2000" dirty="0">
              <a:solidFill>
                <a:schemeClr val="tx2"/>
              </a:solidFill>
            </a:endParaRPr>
          </a:p>
        </p:txBody>
      </p:sp>
      <p:sp>
        <p:nvSpPr>
          <p:cNvPr id="13" name="Untertitel 2"/>
          <p:cNvSpPr txBox="1">
            <a:spLocks/>
          </p:cNvSpPr>
          <p:nvPr/>
        </p:nvSpPr>
        <p:spPr>
          <a:xfrm>
            <a:off x="5796136" y="1052736"/>
            <a:ext cx="2304256"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de-DE" sz="1800" b="1" dirty="0" smtClean="0"/>
              <a:t>The </a:t>
            </a:r>
            <a:r>
              <a:rPr lang="de-DE" sz="1800" b="1" dirty="0" err="1" smtClean="0"/>
              <a:t>planning</a:t>
            </a:r>
            <a:r>
              <a:rPr lang="de-DE" sz="1800" b="1" dirty="0" smtClean="0"/>
              <a:t> </a:t>
            </a:r>
            <a:r>
              <a:rPr lang="de-DE" sz="1800" b="1" dirty="0" err="1" smtClean="0"/>
              <a:t>process</a:t>
            </a:r>
            <a:endParaRPr lang="de-DE" sz="1800" dirty="0"/>
          </a:p>
        </p:txBody>
      </p:sp>
      <p:sp>
        <p:nvSpPr>
          <p:cNvPr id="14" name="Legende mit Linie 1 13"/>
          <p:cNvSpPr/>
          <p:nvPr/>
        </p:nvSpPr>
        <p:spPr>
          <a:xfrm>
            <a:off x="2195736" y="5013176"/>
            <a:ext cx="5184576" cy="1296144"/>
          </a:xfrm>
          <a:prstGeom prst="borderCallout1">
            <a:avLst>
              <a:gd name="adj1" fmla="val 23829"/>
              <a:gd name="adj2" fmla="val 100379"/>
              <a:gd name="adj3" fmla="val -139728"/>
              <a:gd name="adj4" fmla="val 116010"/>
            </a:avLst>
          </a:prstGeom>
          <a:solidFill>
            <a:schemeClr val="accent1"/>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1800"/>
              </a:lnSpc>
              <a:buFont typeface="Arial" panose="020B0604020202020204" pitchFamily="34" charset="0"/>
              <a:buChar char="•"/>
            </a:pPr>
            <a:r>
              <a:rPr lang="en-US" dirty="0" smtClean="0">
                <a:solidFill>
                  <a:schemeClr val="bg1"/>
                </a:solidFill>
              </a:rPr>
              <a:t>is making up a chapter in the WMP    </a:t>
            </a:r>
            <a:r>
              <a:rPr lang="en-US" dirty="0" smtClean="0">
                <a:solidFill>
                  <a:srgbClr val="FFC000"/>
                </a:solidFill>
              </a:rPr>
              <a:t>BUT</a:t>
            </a:r>
          </a:p>
          <a:p>
            <a:pPr marL="285750" indent="-285750">
              <a:lnSpc>
                <a:spcPts val="1800"/>
              </a:lnSpc>
              <a:spcBef>
                <a:spcPts val="200"/>
              </a:spcBef>
              <a:buFont typeface="Arial" panose="020B0604020202020204" pitchFamily="34" charset="0"/>
              <a:buChar char="•"/>
            </a:pPr>
            <a:r>
              <a:rPr lang="en-US" dirty="0" smtClean="0">
                <a:solidFill>
                  <a:schemeClr val="bg1"/>
                </a:solidFill>
              </a:rPr>
              <a:t>is also the process of repeatedly updating the plan hence something municipalities must </a:t>
            </a:r>
            <a:r>
              <a:rPr lang="en-US" dirty="0">
                <a:solidFill>
                  <a:schemeClr val="bg1"/>
                </a:solidFill>
              </a:rPr>
              <a:t>do (at the latest after 5 five </a:t>
            </a:r>
            <a:r>
              <a:rPr lang="en-US" dirty="0" smtClean="0">
                <a:solidFill>
                  <a:schemeClr val="bg1"/>
                </a:solidFill>
              </a:rPr>
              <a:t>years and then be </a:t>
            </a:r>
            <a:r>
              <a:rPr lang="en-US" dirty="0">
                <a:solidFill>
                  <a:schemeClr val="bg1"/>
                </a:solidFill>
              </a:rPr>
              <a:t>capable for without the </a:t>
            </a:r>
            <a:r>
              <a:rPr lang="en-US" dirty="0" smtClean="0">
                <a:solidFill>
                  <a:schemeClr val="bg1"/>
                </a:solidFill>
              </a:rPr>
              <a:t>support of the AMC team)</a:t>
            </a:r>
            <a:endParaRPr lang="en-US" dirty="0">
              <a:solidFill>
                <a:schemeClr val="bg1"/>
              </a:solidFill>
            </a:endParaRPr>
          </a:p>
        </p:txBody>
      </p:sp>
      <p:grpSp>
        <p:nvGrpSpPr>
          <p:cNvPr id="15" name="Gruppieren 14"/>
          <p:cNvGrpSpPr/>
          <p:nvPr/>
        </p:nvGrpSpPr>
        <p:grpSpPr>
          <a:xfrm>
            <a:off x="2752858" y="1844824"/>
            <a:ext cx="4411430" cy="2810576"/>
            <a:chOff x="2752858" y="1844824"/>
            <a:chExt cx="4411430" cy="2810576"/>
          </a:xfrm>
        </p:grpSpPr>
        <p:grpSp>
          <p:nvGrpSpPr>
            <p:cNvPr id="43" name="Gruppieren 42"/>
            <p:cNvGrpSpPr/>
            <p:nvPr/>
          </p:nvGrpSpPr>
          <p:grpSpPr>
            <a:xfrm>
              <a:off x="2752858" y="1844824"/>
              <a:ext cx="3403318" cy="2594552"/>
              <a:chOff x="2752858" y="1628800"/>
              <a:chExt cx="3403318" cy="2594552"/>
            </a:xfrm>
          </p:grpSpPr>
          <p:cxnSp>
            <p:nvCxnSpPr>
              <p:cNvPr id="3" name="Gerade Verbindung mit Pfeil 2"/>
              <p:cNvCxnSpPr/>
              <p:nvPr/>
            </p:nvCxnSpPr>
            <p:spPr>
              <a:xfrm>
                <a:off x="2752858" y="1628800"/>
                <a:ext cx="3403318" cy="0"/>
              </a:xfrm>
              <a:prstGeom prst="straightConnector1">
                <a:avLst/>
              </a:prstGeom>
              <a:ln w="38100">
                <a:solidFill>
                  <a:schemeClr val="accent6">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a:off x="2752858" y="2276872"/>
                <a:ext cx="2251190" cy="0"/>
              </a:xfrm>
              <a:prstGeom prst="straightConnector1">
                <a:avLst/>
              </a:prstGeom>
              <a:ln w="38100">
                <a:solidFill>
                  <a:schemeClr val="accent6">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2752858" y="2996952"/>
                <a:ext cx="2251190" cy="576064"/>
              </a:xfrm>
              <a:prstGeom prst="straightConnector1">
                <a:avLst/>
              </a:prstGeom>
              <a:ln w="38100">
                <a:solidFill>
                  <a:schemeClr val="accent6">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2752858" y="2996952"/>
                <a:ext cx="2251190" cy="0"/>
              </a:xfrm>
              <a:prstGeom prst="straightConnector1">
                <a:avLst/>
              </a:prstGeom>
              <a:ln w="38100">
                <a:solidFill>
                  <a:schemeClr val="accent6">
                    <a:lumMod val="7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Gewinkelte Verbindung 11"/>
              <p:cNvCxnSpPr/>
              <p:nvPr/>
            </p:nvCxnSpPr>
            <p:spPr>
              <a:xfrm>
                <a:off x="2771800" y="3861048"/>
                <a:ext cx="3384376" cy="362304"/>
              </a:xfrm>
              <a:prstGeom prst="bentConnector3">
                <a:avLst>
                  <a:gd name="adj1" fmla="val 557"/>
                </a:avLst>
              </a:prstGeom>
              <a:ln w="381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7" name="Untertitel 2"/>
            <p:cNvSpPr txBox="1">
              <a:spLocks/>
            </p:cNvSpPr>
            <p:nvPr/>
          </p:nvSpPr>
          <p:spPr>
            <a:xfrm>
              <a:off x="5148064" y="3967928"/>
              <a:ext cx="648072" cy="290296"/>
            </a:xfrm>
            <a:prstGeom prst="rect">
              <a:avLst/>
            </a:prstGeom>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de-DE" sz="1600" dirty="0" smtClean="0">
                  <a:solidFill>
                    <a:srgbClr val="FFC000"/>
                  </a:solidFill>
                </a:rPr>
                <a:t>2017</a:t>
              </a:r>
              <a:endParaRPr lang="de-DE" sz="1600" dirty="0">
                <a:solidFill>
                  <a:srgbClr val="FFC000"/>
                </a:solidFill>
              </a:endParaRPr>
            </a:p>
          </p:txBody>
        </p:sp>
        <p:sp>
          <p:nvSpPr>
            <p:cNvPr id="18" name="Untertitel 2"/>
            <p:cNvSpPr txBox="1">
              <a:spLocks/>
            </p:cNvSpPr>
            <p:nvPr/>
          </p:nvSpPr>
          <p:spPr>
            <a:xfrm>
              <a:off x="5148064" y="3204784"/>
              <a:ext cx="648072" cy="290296"/>
            </a:xfrm>
            <a:prstGeom prst="rect">
              <a:avLst/>
            </a:prstGeom>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de-DE" sz="1600" dirty="0" smtClean="0">
                  <a:solidFill>
                    <a:srgbClr val="FFC000"/>
                  </a:solidFill>
                </a:rPr>
                <a:t>2017</a:t>
              </a:r>
              <a:endParaRPr lang="de-DE" sz="1600" dirty="0">
                <a:solidFill>
                  <a:srgbClr val="FFC000"/>
                </a:solidFill>
              </a:endParaRPr>
            </a:p>
          </p:txBody>
        </p:sp>
        <p:sp>
          <p:nvSpPr>
            <p:cNvPr id="19" name="Untertitel 2"/>
            <p:cNvSpPr txBox="1">
              <a:spLocks/>
            </p:cNvSpPr>
            <p:nvPr/>
          </p:nvSpPr>
          <p:spPr>
            <a:xfrm>
              <a:off x="5148064" y="2347748"/>
              <a:ext cx="648072" cy="290296"/>
            </a:xfrm>
            <a:prstGeom prst="rect">
              <a:avLst/>
            </a:prstGeom>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de-DE" sz="1600" dirty="0" smtClean="0">
                  <a:solidFill>
                    <a:srgbClr val="FFC000"/>
                  </a:solidFill>
                </a:rPr>
                <a:t>2017</a:t>
              </a:r>
              <a:endParaRPr lang="de-DE" sz="1600" dirty="0">
                <a:solidFill>
                  <a:srgbClr val="FFC000"/>
                </a:solidFill>
              </a:endParaRPr>
            </a:p>
          </p:txBody>
        </p:sp>
        <p:sp>
          <p:nvSpPr>
            <p:cNvPr id="20" name="Untertitel 2"/>
            <p:cNvSpPr txBox="1">
              <a:spLocks/>
            </p:cNvSpPr>
            <p:nvPr/>
          </p:nvSpPr>
          <p:spPr>
            <a:xfrm>
              <a:off x="6516216" y="4365104"/>
              <a:ext cx="648072" cy="290296"/>
            </a:xfrm>
            <a:prstGeom prst="rect">
              <a:avLst/>
            </a:prstGeom>
          </p:spPr>
          <p:txBody>
            <a:bodyPr vert="horz" lIns="36000" tIns="36000" rIns="36000" bIns="3600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de-DE" sz="1600" dirty="0" smtClean="0">
                  <a:solidFill>
                    <a:srgbClr val="FFC000"/>
                  </a:solidFill>
                </a:rPr>
                <a:t>2018 -</a:t>
              </a:r>
              <a:endParaRPr lang="de-DE" sz="1600" dirty="0">
                <a:solidFill>
                  <a:srgbClr val="FFC000"/>
                </a:solidFill>
              </a:endParaRPr>
            </a:p>
          </p:txBody>
        </p:sp>
      </p:grpSp>
    </p:spTree>
    <p:extLst>
      <p:ext uri="{BB962C8B-B14F-4D97-AF65-F5344CB8AC3E}">
        <p14:creationId xmlns:p14="http://schemas.microsoft.com/office/powerpoint/2010/main" val="409193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a:solidFill>
                  <a:schemeClr val="tx2"/>
                </a:solidFill>
              </a:rPr>
              <a:t>WMP </a:t>
            </a:r>
            <a:r>
              <a:rPr lang="de-DE" sz="2800" b="1" dirty="0" smtClean="0">
                <a:solidFill>
                  <a:schemeClr val="tx2"/>
                </a:solidFill>
              </a:rPr>
              <a:t>training </a:t>
            </a:r>
            <a:r>
              <a:rPr lang="de-DE" sz="2800" b="1" dirty="0" err="1" smtClean="0">
                <a:solidFill>
                  <a:schemeClr val="tx2"/>
                </a:solidFill>
              </a:rPr>
              <a:t>general</a:t>
            </a:r>
            <a:r>
              <a:rPr lang="de-DE" sz="2800" b="1" dirty="0" smtClean="0">
                <a:solidFill>
                  <a:schemeClr val="tx2"/>
                </a:solidFill>
              </a:rPr>
              <a:t> </a:t>
            </a:r>
            <a:r>
              <a:rPr lang="de-DE" sz="2800" b="1" dirty="0" err="1" smtClean="0">
                <a:solidFill>
                  <a:schemeClr val="tx2"/>
                </a:solidFill>
              </a:rPr>
              <a:t>concept</a:t>
            </a:r>
            <a:r>
              <a:rPr lang="de-DE" sz="2800" b="1" dirty="0" smtClean="0">
                <a:solidFill>
                  <a:schemeClr val="tx2"/>
                </a:solidFill>
              </a:rPr>
              <a:t> (II)</a:t>
            </a:r>
            <a:endParaRPr lang="de-DE" sz="2800" dirty="0">
              <a:solidFill>
                <a:schemeClr val="tx2"/>
              </a:solidFill>
            </a:endParaRPr>
          </a:p>
        </p:txBody>
      </p:sp>
      <p:sp>
        <p:nvSpPr>
          <p:cNvPr id="6" name="Untertitel 2"/>
          <p:cNvSpPr txBox="1">
            <a:spLocks/>
          </p:cNvSpPr>
          <p:nvPr/>
        </p:nvSpPr>
        <p:spPr>
          <a:xfrm>
            <a:off x="179512" y="1196752"/>
            <a:ext cx="8822214"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600" i="1" u="sng" dirty="0" smtClean="0"/>
              <a:t>Participative approach: </a:t>
            </a:r>
          </a:p>
          <a:p>
            <a:pPr marL="0" indent="0">
              <a:spcBef>
                <a:spcPts val="600"/>
              </a:spcBef>
              <a:buNone/>
            </a:pPr>
            <a:r>
              <a:rPr lang="de-DE" sz="2200" dirty="0" smtClean="0"/>
              <a:t>The process of drafting the plan is equally important as the plan itself</a:t>
            </a:r>
            <a:endParaRPr lang="de-DE" sz="2200" dirty="0"/>
          </a:p>
          <a:p>
            <a:pPr>
              <a:spcBef>
                <a:spcPts val="600"/>
              </a:spcBef>
              <a:buFont typeface="Wingdings" panose="05000000000000000000" pitchFamily="2" charset="2"/>
              <a:buChar char="ü"/>
              <a:tabLst>
                <a:tab pos="987425" algn="l"/>
              </a:tabLst>
            </a:pPr>
            <a:r>
              <a:rPr lang="en-US" sz="2200" dirty="0" smtClean="0"/>
              <a:t>It creates ownership;</a:t>
            </a:r>
          </a:p>
          <a:p>
            <a:pPr>
              <a:spcBef>
                <a:spcPts val="600"/>
              </a:spcBef>
              <a:buFont typeface="Wingdings" panose="05000000000000000000" pitchFamily="2" charset="2"/>
              <a:buChar char="ü"/>
              <a:tabLst>
                <a:tab pos="987425" algn="l"/>
              </a:tabLst>
            </a:pPr>
            <a:r>
              <a:rPr lang="en-US" sz="2200" dirty="0" smtClean="0"/>
              <a:t>It ensures connections with the day to day realities;</a:t>
            </a:r>
          </a:p>
          <a:p>
            <a:pPr>
              <a:spcBef>
                <a:spcPts val="600"/>
              </a:spcBef>
              <a:buFont typeface="Wingdings" panose="05000000000000000000" pitchFamily="2" charset="2"/>
              <a:buChar char="ü"/>
              <a:tabLst>
                <a:tab pos="987425" algn="l"/>
              </a:tabLst>
            </a:pPr>
            <a:r>
              <a:rPr lang="en-US" sz="2200" dirty="0" smtClean="0"/>
              <a:t>It builds knowledge and experience;</a:t>
            </a:r>
          </a:p>
          <a:p>
            <a:pPr>
              <a:spcBef>
                <a:spcPts val="600"/>
              </a:spcBef>
              <a:buFont typeface="Wingdings" panose="05000000000000000000" pitchFamily="2" charset="2"/>
              <a:buChar char="ü"/>
              <a:tabLst>
                <a:tab pos="987425" algn="l"/>
              </a:tabLst>
            </a:pPr>
            <a:r>
              <a:rPr lang="en-US" sz="2200" dirty="0" smtClean="0"/>
              <a:t>It builds political support and motivation;</a:t>
            </a:r>
          </a:p>
          <a:p>
            <a:pPr marL="0" indent="0">
              <a:spcBef>
                <a:spcPts val="600"/>
              </a:spcBef>
              <a:buNone/>
              <a:tabLst>
                <a:tab pos="987425" algn="l"/>
              </a:tabLst>
            </a:pPr>
            <a:endParaRPr lang="en-US" sz="2000" dirty="0"/>
          </a:p>
        </p:txBody>
      </p:sp>
      <p:sp>
        <p:nvSpPr>
          <p:cNvPr id="4" name="Untertitel 2"/>
          <p:cNvSpPr txBox="1">
            <a:spLocks/>
          </p:cNvSpPr>
          <p:nvPr/>
        </p:nvSpPr>
        <p:spPr>
          <a:xfrm>
            <a:off x="179512" y="3933056"/>
            <a:ext cx="8964488"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600" i="1" u="sng" dirty="0" err="1" smtClean="0"/>
              <a:t>Proposed</a:t>
            </a:r>
            <a:r>
              <a:rPr lang="de-DE" sz="2600" i="1" u="sng" dirty="0" smtClean="0"/>
              <a:t> </a:t>
            </a:r>
            <a:r>
              <a:rPr lang="de-DE" sz="2600" i="1" u="sng" dirty="0" err="1" smtClean="0"/>
              <a:t>means</a:t>
            </a:r>
            <a:r>
              <a:rPr lang="de-DE" sz="2600" i="1" u="sng" dirty="0" smtClean="0"/>
              <a:t>: </a:t>
            </a:r>
          </a:p>
          <a:p>
            <a:pPr>
              <a:spcBef>
                <a:spcPts val="600"/>
              </a:spcBef>
              <a:buFont typeface="Wingdings" panose="05000000000000000000" pitchFamily="2" charset="2"/>
              <a:buChar char="ü"/>
              <a:tabLst>
                <a:tab pos="987425" algn="l"/>
              </a:tabLst>
            </a:pPr>
            <a:r>
              <a:rPr lang="en-US" sz="2200" dirty="0" smtClean="0"/>
              <a:t>Any </a:t>
            </a:r>
            <a:r>
              <a:rPr lang="en-US" sz="2200" dirty="0"/>
              <a:t>locally necessary activities (e.g. work group meetings, public hearings)</a:t>
            </a:r>
          </a:p>
          <a:p>
            <a:pPr>
              <a:spcBef>
                <a:spcPts val="600"/>
              </a:spcBef>
              <a:buFont typeface="Wingdings" panose="05000000000000000000" pitchFamily="2" charset="2"/>
              <a:buChar char="ü"/>
              <a:tabLst>
                <a:tab pos="987425" algn="l"/>
              </a:tabLst>
            </a:pPr>
            <a:r>
              <a:rPr lang="en-US" sz="2200" dirty="0"/>
              <a:t>Consultative meetings;</a:t>
            </a:r>
            <a:r>
              <a:rPr lang="en-US" sz="2200" i="1" dirty="0">
                <a:solidFill>
                  <a:prstClr val="black"/>
                </a:solidFill>
                <a:sym typeface="Wingdings" panose="05000000000000000000" pitchFamily="2" charset="2"/>
              </a:rPr>
              <a:t>  Local consultants (Experts)</a:t>
            </a:r>
            <a:endParaRPr lang="en-US" sz="2200" dirty="0"/>
          </a:p>
          <a:p>
            <a:pPr>
              <a:spcBef>
                <a:spcPts val="600"/>
              </a:spcBef>
              <a:buFont typeface="Wingdings" panose="05000000000000000000" pitchFamily="2" charset="2"/>
              <a:buChar char="ü"/>
              <a:tabLst>
                <a:tab pos="987425" algn="l"/>
              </a:tabLst>
            </a:pPr>
            <a:r>
              <a:rPr lang="en-US" sz="2200" dirty="0" smtClean="0"/>
              <a:t>Training sessions (Lecture seminars), Workshops; </a:t>
            </a:r>
            <a:r>
              <a:rPr lang="en-US" sz="2200" i="1" dirty="0" smtClean="0">
                <a:sym typeface="Wingdings" panose="05000000000000000000" pitchFamily="2" charset="2"/>
              </a:rPr>
              <a:t> Experts</a:t>
            </a:r>
            <a:endParaRPr lang="en-US" sz="2200" i="1" dirty="0" smtClean="0"/>
          </a:p>
          <a:p>
            <a:pPr>
              <a:spcBef>
                <a:spcPts val="600"/>
              </a:spcBef>
              <a:buFont typeface="Wingdings" panose="05000000000000000000" pitchFamily="2" charset="2"/>
              <a:buChar char="ü"/>
              <a:tabLst>
                <a:tab pos="987425" algn="l"/>
              </a:tabLst>
            </a:pPr>
            <a:r>
              <a:rPr lang="en-US" sz="2200" dirty="0" smtClean="0"/>
              <a:t>Scheduled </a:t>
            </a:r>
            <a:r>
              <a:rPr lang="en-US" sz="2200" dirty="0"/>
              <a:t>electronic correspondence and </a:t>
            </a:r>
            <a:r>
              <a:rPr lang="en-US" sz="2200" dirty="0" smtClean="0"/>
              <a:t>checklists </a:t>
            </a:r>
            <a:r>
              <a:rPr lang="en-US" sz="2200" i="1" dirty="0" smtClean="0"/>
              <a:t>(Homework)</a:t>
            </a:r>
            <a:endParaRPr lang="en-US" sz="2200" i="1" dirty="0"/>
          </a:p>
        </p:txBody>
      </p:sp>
    </p:spTree>
    <p:extLst>
      <p:ext uri="{BB962C8B-B14F-4D97-AF65-F5344CB8AC3E}">
        <p14:creationId xmlns:p14="http://schemas.microsoft.com/office/powerpoint/2010/main" val="211458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2"/>
          <p:cNvSpPr txBox="1">
            <a:spLocks/>
          </p:cNvSpPr>
          <p:nvPr/>
        </p:nvSpPr>
        <p:spPr>
          <a:xfrm>
            <a:off x="179512" y="548680"/>
            <a:ext cx="8856984" cy="484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de-DE" sz="2800" b="1" dirty="0">
                <a:solidFill>
                  <a:schemeClr val="tx2"/>
                </a:solidFill>
              </a:rPr>
              <a:t>WMP </a:t>
            </a:r>
            <a:r>
              <a:rPr lang="de-DE" sz="2800" b="1" dirty="0" err="1" smtClean="0">
                <a:solidFill>
                  <a:schemeClr val="tx2"/>
                </a:solidFill>
              </a:rPr>
              <a:t>training</a:t>
            </a:r>
            <a:r>
              <a:rPr lang="de-DE" sz="2800" b="1" dirty="0" smtClean="0">
                <a:solidFill>
                  <a:schemeClr val="tx2"/>
                </a:solidFill>
              </a:rPr>
              <a:t> </a:t>
            </a:r>
            <a:r>
              <a:rPr lang="de-DE" sz="2800" b="1" dirty="0" err="1" smtClean="0">
                <a:solidFill>
                  <a:schemeClr val="tx2"/>
                </a:solidFill>
              </a:rPr>
              <a:t>schedule</a:t>
            </a:r>
            <a:r>
              <a:rPr lang="de-DE" sz="2800" b="1" dirty="0" smtClean="0">
                <a:solidFill>
                  <a:schemeClr val="tx2"/>
                </a:solidFill>
              </a:rPr>
              <a:t> (I)</a:t>
            </a:r>
            <a:endParaRPr lang="de-DE" sz="2800" dirty="0">
              <a:solidFill>
                <a:schemeClr val="tx2"/>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2342036393"/>
              </p:ext>
            </p:extLst>
          </p:nvPr>
        </p:nvGraphicFramePr>
        <p:xfrm>
          <a:off x="251520" y="1397001"/>
          <a:ext cx="8712967" cy="438912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104455">
                  <a:extLst>
                    <a:ext uri="{9D8B030D-6E8A-4147-A177-3AD203B41FA5}">
                      <a16:colId xmlns:a16="http://schemas.microsoft.com/office/drawing/2014/main" val="20002"/>
                    </a:ext>
                  </a:extLst>
                </a:gridCol>
              </a:tblGrid>
              <a:tr h="352485">
                <a:tc gridSpan="3">
                  <a:txBody>
                    <a:bodyPr/>
                    <a:lstStyle/>
                    <a:p>
                      <a:r>
                        <a:rPr lang="de-DE" dirty="0" err="1" smtClean="0"/>
                        <a:t>Sensitization</a:t>
                      </a:r>
                      <a:r>
                        <a:rPr lang="de-DE" dirty="0" smtClean="0"/>
                        <a:t> (</a:t>
                      </a:r>
                      <a:r>
                        <a:rPr lang="de-DE" dirty="0" err="1" smtClean="0"/>
                        <a:t>starting</a:t>
                      </a:r>
                      <a:r>
                        <a:rPr lang="de-DE" baseline="0" dirty="0" smtClean="0"/>
                        <a:t> </a:t>
                      </a:r>
                      <a:r>
                        <a:rPr lang="de-DE" baseline="0" dirty="0" err="1" smtClean="0"/>
                        <a:t>Oct</a:t>
                      </a:r>
                      <a:r>
                        <a:rPr lang="de-DE" baseline="0" dirty="0" smtClean="0"/>
                        <a:t>. 2016)</a:t>
                      </a:r>
                      <a:endParaRPr lang="de-DE" dirty="0"/>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10000"/>
                  </a:ext>
                </a:extLst>
              </a:tr>
              <a:tr h="352485">
                <a:tc gridSpan="3">
                  <a:txBody>
                    <a:bodyPr/>
                    <a:lstStyle/>
                    <a:p>
                      <a:r>
                        <a:rPr lang="de-DE" b="1" dirty="0" smtClean="0">
                          <a:solidFill>
                            <a:schemeClr val="tx2"/>
                          </a:solidFill>
                        </a:rPr>
                        <a:t>Invitation </a:t>
                      </a:r>
                      <a:r>
                        <a:rPr lang="de-DE" b="1" dirty="0" err="1" smtClean="0">
                          <a:solidFill>
                            <a:schemeClr val="tx2"/>
                          </a:solidFill>
                        </a:rPr>
                        <a:t>process</a:t>
                      </a:r>
                      <a:r>
                        <a:rPr lang="de-DE" b="1" dirty="0" smtClean="0">
                          <a:solidFill>
                            <a:schemeClr val="tx2"/>
                          </a:solidFill>
                        </a:rPr>
                        <a:t> (</a:t>
                      </a:r>
                      <a:r>
                        <a:rPr lang="de-DE" b="1" dirty="0" err="1" smtClean="0">
                          <a:solidFill>
                            <a:schemeClr val="tx2"/>
                          </a:solidFill>
                        </a:rPr>
                        <a:t>October</a:t>
                      </a:r>
                      <a:r>
                        <a:rPr lang="de-DE" b="1" dirty="0" smtClean="0">
                          <a:solidFill>
                            <a:schemeClr val="tx2"/>
                          </a:solidFill>
                        </a:rPr>
                        <a:t>)</a:t>
                      </a:r>
                      <a:endParaRPr lang="de-DE" b="1" dirty="0">
                        <a:solidFill>
                          <a:schemeClr val="tx2"/>
                        </a:solidFill>
                      </a:endParaRPr>
                    </a:p>
                  </a:txBody>
                  <a:tcPr/>
                </a:tc>
                <a:tc hMerge="1">
                  <a:txBody>
                    <a:bodyPr/>
                    <a:lstStyle/>
                    <a:p>
                      <a:endParaRPr lang="de-DE" b="0" i="1" dirty="0"/>
                    </a:p>
                  </a:txBody>
                  <a:tcPr/>
                </a:tc>
                <a:tc hMerge="1">
                  <a:txBody>
                    <a:bodyPr/>
                    <a:lstStyle/>
                    <a:p>
                      <a:endParaRPr lang="de-DE" b="1" dirty="0"/>
                    </a:p>
                  </a:txBody>
                  <a:tcPr/>
                </a:tc>
                <a:extLst>
                  <a:ext uri="{0D108BD9-81ED-4DB2-BD59-A6C34878D82A}">
                    <a16:rowId xmlns:a16="http://schemas.microsoft.com/office/drawing/2014/main" val="10001"/>
                  </a:ext>
                </a:extLst>
              </a:tr>
              <a:tr h="352485">
                <a:tc gridSpan="3">
                  <a:txBody>
                    <a:bodyPr/>
                    <a:lstStyle/>
                    <a:p>
                      <a:r>
                        <a:rPr lang="de-DE" b="1" dirty="0" smtClean="0">
                          <a:solidFill>
                            <a:schemeClr val="tx2"/>
                          </a:solidFill>
                        </a:rPr>
                        <a:t>Initiation (2</a:t>
                      </a:r>
                      <a:r>
                        <a:rPr lang="de-DE" b="1" baseline="30000" dirty="0" smtClean="0">
                          <a:solidFill>
                            <a:schemeClr val="tx2"/>
                          </a:solidFill>
                        </a:rPr>
                        <a:t>nd</a:t>
                      </a:r>
                      <a:r>
                        <a:rPr lang="de-DE" b="1" baseline="0" dirty="0" smtClean="0">
                          <a:solidFill>
                            <a:schemeClr val="tx2"/>
                          </a:solidFill>
                        </a:rPr>
                        <a:t> half </a:t>
                      </a:r>
                      <a:r>
                        <a:rPr lang="de-DE" b="1" baseline="0" dirty="0" err="1" smtClean="0">
                          <a:solidFill>
                            <a:schemeClr val="tx2"/>
                          </a:solidFill>
                        </a:rPr>
                        <a:t>of</a:t>
                      </a:r>
                      <a:r>
                        <a:rPr lang="de-DE" b="1" baseline="0" dirty="0" smtClean="0">
                          <a:solidFill>
                            <a:schemeClr val="tx2"/>
                          </a:solidFill>
                        </a:rPr>
                        <a:t> November 2016)</a:t>
                      </a:r>
                      <a:endParaRPr lang="de-DE" b="1" dirty="0">
                        <a:solidFill>
                          <a:schemeClr val="tx2"/>
                        </a:solidFill>
                      </a:endParaRPr>
                    </a:p>
                  </a:txBody>
                  <a:tcPr/>
                </a:tc>
                <a:tc hMerge="1">
                  <a:txBody>
                    <a:bodyPr/>
                    <a:lstStyle/>
                    <a:p>
                      <a:endParaRPr lang="de-DE"/>
                    </a:p>
                  </a:txBody>
                  <a:tcPr/>
                </a:tc>
                <a:tc hMerge="1">
                  <a:txBody>
                    <a:bodyPr/>
                    <a:lstStyle/>
                    <a:p>
                      <a:endParaRPr lang="de-DE" b="1" dirty="0"/>
                    </a:p>
                  </a:txBody>
                  <a:tcPr/>
                </a:tc>
                <a:extLst>
                  <a:ext uri="{0D108BD9-81ED-4DB2-BD59-A6C34878D82A}">
                    <a16:rowId xmlns:a16="http://schemas.microsoft.com/office/drawing/2014/main" val="10002"/>
                  </a:ext>
                </a:extLst>
              </a:tr>
              <a:tr h="352485">
                <a:tc>
                  <a:txBody>
                    <a:bodyPr/>
                    <a:lstStyle/>
                    <a:p>
                      <a:r>
                        <a:rPr lang="de-DE" b="1" dirty="0" err="1" smtClean="0"/>
                        <a:t>Invitees</a:t>
                      </a:r>
                      <a:endParaRPr lang="de-DE" b="1" dirty="0"/>
                    </a:p>
                  </a:txBody>
                  <a:tcPr/>
                </a:tc>
                <a:tc>
                  <a:txBody>
                    <a:bodyPr/>
                    <a:lstStyle/>
                    <a:p>
                      <a:r>
                        <a:rPr lang="de-DE" b="1" dirty="0" smtClean="0"/>
                        <a:t>Action</a:t>
                      </a:r>
                      <a:endParaRPr lang="de-DE" b="1" dirty="0"/>
                    </a:p>
                  </a:txBody>
                  <a:tcPr/>
                </a:tc>
                <a:tc>
                  <a:txBody>
                    <a:bodyPr/>
                    <a:lstStyle/>
                    <a:p>
                      <a:r>
                        <a:rPr lang="de-DE" b="1" dirty="0" err="1" smtClean="0"/>
                        <a:t>Subjects</a:t>
                      </a:r>
                      <a:r>
                        <a:rPr lang="de-DE" b="1" dirty="0" smtClean="0"/>
                        <a:t> </a:t>
                      </a:r>
                      <a:r>
                        <a:rPr lang="de-DE" b="1" dirty="0" err="1" smtClean="0"/>
                        <a:t>and</a:t>
                      </a:r>
                      <a:r>
                        <a:rPr lang="de-DE" b="1" dirty="0" smtClean="0"/>
                        <a:t> </a:t>
                      </a:r>
                      <a:r>
                        <a:rPr lang="de-DE" b="1" dirty="0" err="1" smtClean="0"/>
                        <a:t>providers</a:t>
                      </a:r>
                      <a:endParaRPr lang="de-DE" b="1" dirty="0"/>
                    </a:p>
                  </a:txBody>
                  <a:tcPr/>
                </a:tc>
                <a:extLst>
                  <a:ext uri="{0D108BD9-81ED-4DB2-BD59-A6C34878D82A}">
                    <a16:rowId xmlns:a16="http://schemas.microsoft.com/office/drawing/2014/main" val="10003"/>
                  </a:ext>
                </a:extLst>
              </a:tr>
              <a:tr h="1192695">
                <a:tc rowSpan="2">
                  <a:txBody>
                    <a:bodyPr/>
                    <a:lstStyle/>
                    <a:p>
                      <a:pPr>
                        <a:lnSpc>
                          <a:spcPts val="1800"/>
                        </a:lnSpc>
                      </a:pPr>
                      <a:r>
                        <a:rPr lang="de-DE" dirty="0" smtClean="0"/>
                        <a:t>16 </a:t>
                      </a:r>
                      <a:r>
                        <a:rPr lang="de-DE" dirty="0" err="1" smtClean="0"/>
                        <a:t>municipalities</a:t>
                      </a:r>
                      <a:r>
                        <a:rPr lang="de-DE" dirty="0" smtClean="0"/>
                        <a:t> </a:t>
                      </a:r>
                      <a:r>
                        <a:rPr lang="de-DE" dirty="0" err="1" smtClean="0"/>
                        <a:t>of</a:t>
                      </a:r>
                      <a:r>
                        <a:rPr lang="de-DE" dirty="0" smtClean="0"/>
                        <a:t> </a:t>
                      </a:r>
                      <a:r>
                        <a:rPr lang="de-DE" dirty="0" err="1" smtClean="0"/>
                        <a:t>project</a:t>
                      </a:r>
                      <a:r>
                        <a:rPr lang="de-DE" dirty="0" smtClean="0"/>
                        <a:t> </a:t>
                      </a:r>
                      <a:r>
                        <a:rPr lang="de-DE" dirty="0" err="1" smtClean="0"/>
                        <a:t>region</a:t>
                      </a:r>
                      <a:endParaRPr lang="de-DE" dirty="0" smtClean="0"/>
                    </a:p>
                    <a:p>
                      <a:pPr>
                        <a:lnSpc>
                          <a:spcPts val="1800"/>
                        </a:lnSpc>
                      </a:pPr>
                      <a:r>
                        <a:rPr lang="de-DE" dirty="0" smtClean="0"/>
                        <a:t>Political</a:t>
                      </a:r>
                      <a:r>
                        <a:rPr lang="de-DE" baseline="0" dirty="0" smtClean="0"/>
                        <a:t> </a:t>
                      </a:r>
                      <a:r>
                        <a:rPr lang="de-DE" baseline="0" dirty="0" err="1" smtClean="0"/>
                        <a:t>representatives</a:t>
                      </a:r>
                      <a:r>
                        <a:rPr lang="de-DE" dirty="0" smtClean="0"/>
                        <a:t> </a:t>
                      </a:r>
                      <a:br>
                        <a:rPr lang="de-DE" dirty="0" smtClean="0"/>
                      </a:br>
                      <a:endParaRPr lang="de-DE" dirty="0" smtClean="0"/>
                    </a:p>
                    <a:p>
                      <a:pPr>
                        <a:lnSpc>
                          <a:spcPts val="1800"/>
                        </a:lnSpc>
                      </a:pPr>
                      <a:r>
                        <a:rPr lang="de-DE" i="1" dirty="0" err="1" smtClean="0"/>
                        <a:t>Venue</a:t>
                      </a:r>
                      <a:r>
                        <a:rPr lang="de-DE" i="1" dirty="0" smtClean="0"/>
                        <a:t>:</a:t>
                      </a:r>
                      <a:r>
                        <a:rPr lang="de-DE" i="1" baseline="0" dirty="0" smtClean="0"/>
                        <a:t> </a:t>
                      </a:r>
                      <a:r>
                        <a:rPr lang="de-DE" i="1" baseline="0" dirty="0" err="1" smtClean="0"/>
                        <a:t>Kutaisi</a:t>
                      </a:r>
                      <a:r>
                        <a:rPr lang="de-DE" i="1" baseline="0" dirty="0" smtClean="0"/>
                        <a:t> </a:t>
                      </a:r>
                      <a:r>
                        <a:rPr lang="de-DE" i="1" baseline="0" dirty="0" err="1" smtClean="0"/>
                        <a:t>area</a:t>
                      </a:r>
                      <a:endParaRPr lang="de-DE" i="1" dirty="0"/>
                    </a:p>
                  </a:txBody>
                  <a:tcPr/>
                </a:tc>
                <a:tc>
                  <a:txBody>
                    <a:bodyPr/>
                    <a:lstStyle/>
                    <a:p>
                      <a:pPr>
                        <a:lnSpc>
                          <a:spcPts val="1800"/>
                        </a:lnSpc>
                      </a:pPr>
                      <a:r>
                        <a:rPr lang="de-DE" dirty="0" smtClean="0"/>
                        <a:t>Workshop</a:t>
                      </a:r>
                      <a:endParaRPr lang="de-DE" dirty="0"/>
                    </a:p>
                  </a:txBody>
                  <a:tcPr/>
                </a:tc>
                <a:tc>
                  <a:txBody>
                    <a:bodyPr/>
                    <a:lstStyle/>
                    <a:p>
                      <a:pPr>
                        <a:lnSpc>
                          <a:spcPts val="1800"/>
                        </a:lnSpc>
                      </a:pPr>
                      <a:r>
                        <a:rPr lang="de-DE" dirty="0" err="1" smtClean="0"/>
                        <a:t>Policy</a:t>
                      </a:r>
                      <a:r>
                        <a:rPr lang="de-DE" dirty="0" smtClean="0"/>
                        <a:t> </a:t>
                      </a:r>
                      <a:r>
                        <a:rPr lang="de-DE" dirty="0" err="1" smtClean="0"/>
                        <a:t>and</a:t>
                      </a:r>
                      <a:r>
                        <a:rPr lang="de-DE" dirty="0" smtClean="0"/>
                        <a:t> legal </a:t>
                      </a:r>
                      <a:r>
                        <a:rPr lang="de-DE" dirty="0" err="1" smtClean="0"/>
                        <a:t>background</a:t>
                      </a:r>
                      <a:r>
                        <a:rPr lang="de-DE" dirty="0" smtClean="0"/>
                        <a:t> (</a:t>
                      </a:r>
                      <a:r>
                        <a:rPr lang="de-DE" dirty="0" err="1" smtClean="0"/>
                        <a:t>MoENRP</a:t>
                      </a:r>
                      <a:r>
                        <a:rPr lang="de-DE" dirty="0" smtClean="0"/>
                        <a:t>)</a:t>
                      </a:r>
                    </a:p>
                    <a:p>
                      <a:pPr>
                        <a:lnSpc>
                          <a:spcPts val="1800"/>
                        </a:lnSpc>
                      </a:pPr>
                      <a:r>
                        <a:rPr lang="de-DE" dirty="0" err="1" smtClean="0"/>
                        <a:t>Planning</a:t>
                      </a:r>
                      <a:r>
                        <a:rPr lang="de-DE" dirty="0" smtClean="0"/>
                        <a:t> rationale/</a:t>
                      </a:r>
                      <a:r>
                        <a:rPr lang="de-DE" dirty="0" err="1" smtClean="0"/>
                        <a:t>needs</a:t>
                      </a:r>
                      <a:r>
                        <a:rPr lang="de-DE" dirty="0" smtClean="0"/>
                        <a:t> (</a:t>
                      </a:r>
                      <a:r>
                        <a:rPr lang="de-DE" dirty="0" err="1" smtClean="0"/>
                        <a:t>MoENRP</a:t>
                      </a:r>
                      <a:r>
                        <a:rPr lang="de-DE" dirty="0" smtClean="0"/>
                        <a:t>,</a:t>
                      </a:r>
                      <a:r>
                        <a:rPr lang="de-DE" baseline="0" dirty="0" smtClean="0"/>
                        <a:t> AMC)</a:t>
                      </a:r>
                      <a:r>
                        <a:rPr lang="de-DE" dirty="0" smtClean="0"/>
                        <a:t> </a:t>
                      </a:r>
                    </a:p>
                    <a:p>
                      <a:pPr>
                        <a:lnSpc>
                          <a:spcPts val="1800"/>
                        </a:lnSpc>
                      </a:pPr>
                      <a:r>
                        <a:rPr lang="de-DE" dirty="0" smtClean="0"/>
                        <a:t>SWM </a:t>
                      </a:r>
                      <a:r>
                        <a:rPr lang="de-DE" dirty="0" err="1" smtClean="0"/>
                        <a:t>planning</a:t>
                      </a:r>
                      <a:r>
                        <a:rPr lang="de-DE" dirty="0" smtClean="0"/>
                        <a:t> </a:t>
                      </a:r>
                      <a:r>
                        <a:rPr lang="de-DE" dirty="0" err="1" smtClean="0"/>
                        <a:t>experience</a:t>
                      </a:r>
                      <a:r>
                        <a:rPr lang="de-DE" dirty="0" smtClean="0"/>
                        <a:t> (</a:t>
                      </a:r>
                      <a:r>
                        <a:rPr lang="de-DE" dirty="0" err="1" smtClean="0"/>
                        <a:t>Municip</a:t>
                      </a:r>
                      <a:r>
                        <a:rPr lang="de-DE" dirty="0" smtClean="0"/>
                        <a:t>.)</a:t>
                      </a:r>
                    </a:p>
                    <a:p>
                      <a:pPr>
                        <a:lnSpc>
                          <a:spcPts val="1800"/>
                        </a:lnSpc>
                      </a:pPr>
                      <a:r>
                        <a:rPr lang="de-DE" dirty="0" err="1" smtClean="0"/>
                        <a:t>Existing</a:t>
                      </a:r>
                      <a:r>
                        <a:rPr lang="de-DE" baseline="0" dirty="0" smtClean="0"/>
                        <a:t> </a:t>
                      </a:r>
                      <a:r>
                        <a:rPr lang="de-DE" baseline="0" dirty="0" err="1" smtClean="0"/>
                        <a:t>g</a:t>
                      </a:r>
                      <a:r>
                        <a:rPr lang="de-DE" dirty="0" err="1" smtClean="0"/>
                        <a:t>uidance</a:t>
                      </a:r>
                      <a:r>
                        <a:rPr lang="de-DE" dirty="0" smtClean="0"/>
                        <a:t> </a:t>
                      </a:r>
                      <a:r>
                        <a:rPr lang="de-DE" dirty="0" err="1" smtClean="0"/>
                        <a:t>tools</a:t>
                      </a:r>
                      <a:r>
                        <a:rPr lang="de-DE" dirty="0" smtClean="0"/>
                        <a:t> </a:t>
                      </a:r>
                      <a:r>
                        <a:rPr lang="de-DE" baseline="0" dirty="0" smtClean="0"/>
                        <a:t>(CENN)</a:t>
                      </a:r>
                    </a:p>
                    <a:p>
                      <a:pPr>
                        <a:lnSpc>
                          <a:spcPts val="1800"/>
                        </a:lnSpc>
                      </a:pPr>
                      <a:r>
                        <a:rPr lang="de-DE" baseline="0" dirty="0" smtClean="0"/>
                        <a:t>Training </a:t>
                      </a:r>
                      <a:r>
                        <a:rPr lang="de-DE" baseline="0" dirty="0" err="1" smtClean="0"/>
                        <a:t>concept</a:t>
                      </a:r>
                      <a:r>
                        <a:rPr lang="de-DE" baseline="0" dirty="0" smtClean="0"/>
                        <a:t> (AMC)</a:t>
                      </a:r>
                      <a:br>
                        <a:rPr lang="de-DE" baseline="0" dirty="0" smtClean="0"/>
                      </a:br>
                      <a:r>
                        <a:rPr lang="de-DE" baseline="0" dirty="0" err="1" smtClean="0"/>
                        <a:t>Discussion</a:t>
                      </a:r>
                      <a:endParaRPr lang="de-DE" dirty="0"/>
                    </a:p>
                  </a:txBody>
                  <a:tcPr/>
                </a:tc>
                <a:extLst>
                  <a:ext uri="{0D108BD9-81ED-4DB2-BD59-A6C34878D82A}">
                    <a16:rowId xmlns:a16="http://schemas.microsoft.com/office/drawing/2014/main" val="10004"/>
                  </a:ext>
                </a:extLst>
              </a:tr>
              <a:tr h="1286463">
                <a:tc vMerge="1">
                  <a:txBody>
                    <a:bodyPr/>
                    <a:lstStyle/>
                    <a:p>
                      <a:endParaRPr lang="de-DE" dirty="0"/>
                    </a:p>
                  </a:txBody>
                  <a:tcPr/>
                </a:tc>
                <a:tc>
                  <a:txBody>
                    <a:bodyPr/>
                    <a:lstStyle/>
                    <a:p>
                      <a:pPr>
                        <a:lnSpc>
                          <a:spcPts val="1800"/>
                        </a:lnSpc>
                      </a:pPr>
                      <a:r>
                        <a:rPr lang="de-DE" dirty="0" err="1" smtClean="0"/>
                        <a:t>Lecture</a:t>
                      </a:r>
                      <a:r>
                        <a:rPr lang="de-DE" dirty="0" smtClean="0"/>
                        <a:t> </a:t>
                      </a:r>
                      <a:r>
                        <a:rPr lang="de-DE" dirty="0" err="1" smtClean="0"/>
                        <a:t>seminar</a:t>
                      </a:r>
                      <a:endParaRPr lang="de-DE" dirty="0"/>
                    </a:p>
                  </a:txBody>
                  <a:tcPr/>
                </a:tc>
                <a:tc>
                  <a:txBody>
                    <a:bodyPr/>
                    <a:lstStyle/>
                    <a:p>
                      <a:pPr>
                        <a:lnSpc>
                          <a:spcPts val="1800"/>
                        </a:lnSpc>
                      </a:pPr>
                      <a:r>
                        <a:rPr lang="de-DE" dirty="0" smtClean="0"/>
                        <a:t>WMP </a:t>
                      </a:r>
                      <a:r>
                        <a:rPr lang="de-DE" dirty="0" err="1" smtClean="0"/>
                        <a:t>principles</a:t>
                      </a:r>
                      <a:r>
                        <a:rPr lang="de-DE" dirty="0" smtClean="0"/>
                        <a:t> &amp; </a:t>
                      </a:r>
                      <a:r>
                        <a:rPr lang="de-DE" dirty="0" err="1" smtClean="0"/>
                        <a:t>procedure</a:t>
                      </a:r>
                      <a:r>
                        <a:rPr lang="de-DE" dirty="0" smtClean="0"/>
                        <a:t> </a:t>
                      </a:r>
                    </a:p>
                    <a:p>
                      <a:pPr>
                        <a:lnSpc>
                          <a:spcPts val="1800"/>
                        </a:lnSpc>
                      </a:pPr>
                      <a:r>
                        <a:rPr lang="de-DE" dirty="0" err="1" smtClean="0"/>
                        <a:t>Requirements</a:t>
                      </a:r>
                      <a:r>
                        <a:rPr lang="de-DE" dirty="0" smtClean="0"/>
                        <a:t>	</a:t>
                      </a:r>
                    </a:p>
                    <a:p>
                      <a:pPr>
                        <a:lnSpc>
                          <a:spcPts val="1800"/>
                        </a:lnSpc>
                      </a:pPr>
                      <a:r>
                        <a:rPr lang="de-DE" dirty="0" smtClean="0"/>
                        <a:t>Best Practice </a:t>
                      </a:r>
                      <a:r>
                        <a:rPr lang="de-DE" dirty="0" err="1" smtClean="0"/>
                        <a:t>examples</a:t>
                      </a:r>
                      <a:r>
                        <a:rPr lang="de-DE" dirty="0" smtClean="0"/>
                        <a:t>/Inter-</a:t>
                      </a:r>
                      <a:r>
                        <a:rPr lang="de-DE" dirty="0" err="1" smtClean="0"/>
                        <a:t>municip</a:t>
                      </a:r>
                      <a:r>
                        <a:rPr lang="de-DE" dirty="0" smtClean="0"/>
                        <a:t>. </a:t>
                      </a:r>
                      <a:r>
                        <a:rPr lang="de-DE" dirty="0" err="1" smtClean="0"/>
                        <a:t>association</a:t>
                      </a:r>
                      <a:r>
                        <a:rPr lang="de-DE" dirty="0" smtClean="0"/>
                        <a:t> </a:t>
                      </a:r>
                    </a:p>
                    <a:p>
                      <a:pPr>
                        <a:lnSpc>
                          <a:spcPts val="1800"/>
                        </a:lnSpc>
                      </a:pPr>
                      <a:r>
                        <a:rPr lang="de-DE" dirty="0" smtClean="0"/>
                        <a:t>WMP </a:t>
                      </a:r>
                      <a:r>
                        <a:rPr lang="de-DE" dirty="0" err="1" smtClean="0"/>
                        <a:t>components</a:t>
                      </a:r>
                      <a:endParaRPr lang="de-DE" dirty="0" smtClean="0"/>
                    </a:p>
                    <a:p>
                      <a:pPr>
                        <a:lnSpc>
                          <a:spcPts val="1800"/>
                        </a:lnSpc>
                      </a:pPr>
                      <a:r>
                        <a:rPr lang="de-DE" dirty="0" err="1" smtClean="0"/>
                        <a:t>Get</a:t>
                      </a:r>
                      <a:r>
                        <a:rPr lang="de-DE" dirty="0" smtClean="0"/>
                        <a:t> </a:t>
                      </a:r>
                      <a:r>
                        <a:rPr lang="de-DE" dirty="0" err="1" smtClean="0"/>
                        <a:t>started</a:t>
                      </a:r>
                      <a:endParaRPr lang="de-DE" dirty="0" smtClean="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6095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833</Words>
  <Application>Microsoft Office PowerPoint</Application>
  <PresentationFormat>On-screen Show (4:3)</PresentationFormat>
  <Paragraphs>157</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 bla</dc:title>
  <dc:creator>user</dc:creator>
  <cp:lastModifiedBy>Aleksandre Pertaia</cp:lastModifiedBy>
  <cp:revision>159</cp:revision>
  <dcterms:created xsi:type="dcterms:W3CDTF">2015-09-30T12:26:19Z</dcterms:created>
  <dcterms:modified xsi:type="dcterms:W3CDTF">2016-11-15T10:26:42Z</dcterms:modified>
</cp:coreProperties>
</file>