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6" r:id="rId4"/>
    <p:sldId id="300" r:id="rId5"/>
    <p:sldId id="283" r:id="rId6"/>
    <p:sldId id="307" r:id="rId7"/>
    <p:sldId id="297" r:id="rId8"/>
    <p:sldId id="296" r:id="rId9"/>
    <p:sldId id="304" r:id="rId10"/>
    <p:sldId id="284" r:id="rId11"/>
    <p:sldId id="285" r:id="rId12"/>
    <p:sldId id="287" r:id="rId13"/>
    <p:sldId id="291" r:id="rId14"/>
    <p:sldId id="292" r:id="rId15"/>
    <p:sldId id="286" r:id="rId16"/>
    <p:sldId id="302" r:id="rId17"/>
    <p:sldId id="305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 txBox="1">
            <a:spLocks/>
          </p:cNvSpPr>
          <p:nvPr userDrawn="1"/>
        </p:nvSpPr>
        <p:spPr>
          <a:xfrm>
            <a:off x="5364088" y="6492875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Basics of WMP planning and the ISWM concept</a:t>
            </a:r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2123728" y="6492875"/>
            <a:ext cx="2808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WMP </a:t>
            </a:r>
            <a:r>
              <a:rPr lang="de-DE" dirty="0" err="1" smtClean="0"/>
              <a:t>training</a:t>
            </a:r>
            <a:r>
              <a:rPr lang="de-DE" dirty="0" smtClean="0"/>
              <a:t>       November 17./18., 2016</a:t>
            </a:r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8244408" y="6508750"/>
            <a:ext cx="79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EB9734-B79C-491F-8812-A84B475DD43D}" type="slidenum">
              <a:rPr lang="de-DE" smtClean="0"/>
              <a:pPr algn="r"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000760" y="6357958"/>
            <a:ext cx="2133600" cy="365125"/>
          </a:xfrm>
          <a:prstGeom prst="rect">
            <a:avLst/>
          </a:prstGeom>
        </p:spPr>
        <p:txBody>
          <a:bodyPr/>
          <a:lstStyle/>
          <a:p>
            <a:fld id="{B5E66C8E-7907-4CAF-A03A-B57D08265DFE}" type="datetimeFigureOut">
              <a:rPr lang="de-DE" smtClean="0"/>
              <a:pPr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714380" cy="365125"/>
          </a:xfrm>
          <a:prstGeom prst="rect">
            <a:avLst/>
          </a:prstGeom>
        </p:spPr>
        <p:txBody>
          <a:bodyPr/>
          <a:lstStyle/>
          <a:p>
            <a:fld id="{03CA3F10-7006-48E2-ADD3-BBC8A3D774ED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8596" y="7857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389874"/>
            <a:ext cx="9144000" cy="46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600076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6C8E-7907-4CAF-A03A-B57D08265DFE}" type="datetimeFigureOut">
              <a:rPr lang="de-DE" smtClean="0"/>
              <a:pPr/>
              <a:t>15.11.2016</a:t>
            </a:fld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15338" y="6421461"/>
            <a:ext cx="714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3F10-7006-48E2-ADD3-BBC8A3D774E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32" y="11334"/>
            <a:ext cx="9144000" cy="56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3859200" y="100800"/>
            <a:ext cx="3643338" cy="285752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/>
          <a:lstStyle>
            <a:lvl1pPr algn="l"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Accompanying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Measures</a:t>
            </a:r>
            <a:r>
              <a:rPr kumimoji="0" lang="de-DE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/  Technical Trainings</a:t>
            </a:r>
          </a:p>
        </p:txBody>
      </p:sp>
      <p:pic>
        <p:nvPicPr>
          <p:cNvPr id="8" name="Picture 1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456" y="109749"/>
            <a:ext cx="360040" cy="2581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pic>
        <p:nvPicPr>
          <p:cNvPr id="9" name="Picture 2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42346"/>
            <a:ext cx="648072" cy="202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928670"/>
            <a:ext cx="8856984" cy="5236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de-DE" sz="2400" b="1" dirty="0" smtClean="0">
                <a:solidFill>
                  <a:schemeClr val="tx2"/>
                </a:solidFill>
              </a:rPr>
              <a:t>Integrated Solid </a:t>
            </a:r>
            <a:r>
              <a:rPr lang="de-DE" sz="2400" b="1" dirty="0" err="1" smtClean="0">
                <a:solidFill>
                  <a:schemeClr val="tx2"/>
                </a:solidFill>
              </a:rPr>
              <a:t>Waste</a:t>
            </a:r>
            <a:r>
              <a:rPr lang="de-DE" sz="2400" b="1" dirty="0" smtClean="0">
                <a:solidFill>
                  <a:schemeClr val="tx2"/>
                </a:solidFill>
              </a:rPr>
              <a:t> Management </a:t>
            </a:r>
            <a:r>
              <a:rPr lang="de-DE" sz="2400" b="1" dirty="0" err="1" smtClean="0">
                <a:solidFill>
                  <a:schemeClr val="tx2"/>
                </a:solidFill>
              </a:rPr>
              <a:t>Kutaisi</a:t>
            </a: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400" dirty="0">
                <a:solidFill>
                  <a:srgbClr val="1F497D"/>
                </a:solidFill>
              </a:rPr>
              <a:t>– </a:t>
            </a:r>
            <a:r>
              <a:rPr lang="de-DE" sz="2400" dirty="0" err="1" smtClean="0">
                <a:solidFill>
                  <a:schemeClr val="tx2"/>
                </a:solidFill>
              </a:rPr>
              <a:t>Accompanying</a:t>
            </a:r>
            <a:r>
              <a:rPr lang="de-DE" sz="2400" dirty="0" smtClean="0">
                <a:solidFill>
                  <a:schemeClr val="tx2"/>
                </a:solidFill>
              </a:rPr>
              <a:t> Technical Training –</a:t>
            </a:r>
          </a:p>
          <a:p>
            <a:pPr algn="ctr">
              <a:buFont typeface="Wingdings" pitchFamily="2" charset="2"/>
              <a:buChar char="Ø"/>
            </a:pPr>
            <a:endParaRPr lang="de-DE" sz="2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4000" dirty="0" err="1" smtClean="0">
                <a:solidFill>
                  <a:schemeClr val="tx2"/>
                </a:solidFill>
              </a:rPr>
              <a:t>Introductory</a:t>
            </a:r>
            <a:r>
              <a:rPr lang="de-DE" sz="4000" dirty="0" smtClean="0">
                <a:solidFill>
                  <a:schemeClr val="tx2"/>
                </a:solidFill>
              </a:rPr>
              <a:t> Training </a:t>
            </a:r>
          </a:p>
          <a:p>
            <a:pPr marL="0" indent="0" algn="ctr">
              <a:buNone/>
            </a:pP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800" b="1" dirty="0" err="1">
                <a:solidFill>
                  <a:srgbClr val="1F497D"/>
                </a:solidFill>
              </a:rPr>
              <a:t>Municipal</a:t>
            </a:r>
            <a:r>
              <a:rPr lang="de-DE" sz="2800" b="1" dirty="0">
                <a:solidFill>
                  <a:srgbClr val="1F497D"/>
                </a:solidFill>
              </a:rPr>
              <a:t> </a:t>
            </a:r>
            <a:r>
              <a:rPr lang="de-DE" sz="2800" b="1" dirty="0" err="1">
                <a:solidFill>
                  <a:srgbClr val="1F497D"/>
                </a:solidFill>
              </a:rPr>
              <a:t>Waste</a:t>
            </a:r>
            <a:r>
              <a:rPr lang="de-DE" sz="2800" b="1" dirty="0">
                <a:solidFill>
                  <a:srgbClr val="1F497D"/>
                </a:solidFill>
              </a:rPr>
              <a:t> Management </a:t>
            </a:r>
            <a:r>
              <a:rPr lang="de-DE" sz="2800" b="1" dirty="0" err="1">
                <a:solidFill>
                  <a:srgbClr val="1F497D"/>
                </a:solidFill>
              </a:rPr>
              <a:t>Planning</a:t>
            </a:r>
            <a:r>
              <a:rPr lang="de-DE" sz="2800" b="1" dirty="0">
                <a:solidFill>
                  <a:srgbClr val="1F497D"/>
                </a:solidFill>
              </a:rPr>
              <a:t>“</a:t>
            </a:r>
            <a:r>
              <a:rPr lang="de-DE" sz="2400" b="1" dirty="0" smtClean="0">
                <a:solidFill>
                  <a:schemeClr val="tx2"/>
                </a:solidFill>
              </a:rPr>
              <a:t/>
            </a:r>
            <a:br>
              <a:rPr lang="de-DE" sz="2400" b="1" dirty="0" smtClean="0">
                <a:solidFill>
                  <a:schemeClr val="tx2"/>
                </a:solidFill>
              </a:rPr>
            </a:br>
            <a:endParaRPr lang="de-DE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/>
              <a:t>Basics of WMP planning</a:t>
            </a:r>
            <a:br>
              <a:rPr lang="en-US" sz="4800" b="1" dirty="0" smtClean="0"/>
            </a:br>
            <a:r>
              <a:rPr lang="en-US" sz="4800" b="1" dirty="0" smtClean="0"/>
              <a:t>and relation to ISWM concept</a:t>
            </a:r>
            <a:endParaRPr lang="en-US" sz="4800" b="1" dirty="0"/>
          </a:p>
          <a:p>
            <a:pPr marL="0" indent="0" algn="ctr">
              <a:buNone/>
            </a:pPr>
            <a:endParaRPr lang="de-DE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1800" dirty="0" err="1" smtClean="0">
                <a:solidFill>
                  <a:schemeClr val="tx2"/>
                </a:solidFill>
              </a:rPr>
              <a:t>provided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dirty="0" err="1" smtClean="0">
                <a:solidFill>
                  <a:schemeClr val="tx2"/>
                </a:solidFill>
              </a:rPr>
              <a:t>by</a:t>
            </a:r>
            <a:r>
              <a:rPr lang="de-DE" sz="1800" dirty="0" smtClean="0">
                <a:solidFill>
                  <a:schemeClr val="tx2"/>
                </a:solidFill>
              </a:rPr>
              <a:t> </a:t>
            </a:r>
            <a:r>
              <a:rPr lang="de-DE" sz="1800" b="1" dirty="0" smtClean="0">
                <a:solidFill>
                  <a:schemeClr val="tx2"/>
                </a:solidFill>
              </a:rPr>
              <a:t>Jan Reichenbach</a:t>
            </a:r>
            <a:r>
              <a:rPr lang="de-DE" sz="1800" dirty="0" smtClean="0">
                <a:solidFill>
                  <a:schemeClr val="tx2"/>
                </a:solidFill>
              </a:rPr>
              <a:t>, International Solid </a:t>
            </a:r>
            <a:r>
              <a:rPr lang="de-DE" sz="1800" dirty="0" err="1" smtClean="0">
                <a:solidFill>
                  <a:schemeClr val="tx2"/>
                </a:solidFill>
              </a:rPr>
              <a:t>Waste</a:t>
            </a:r>
            <a:r>
              <a:rPr lang="de-DE" sz="1800" dirty="0" smtClean="0">
                <a:solidFill>
                  <a:schemeClr val="tx2"/>
                </a:solidFill>
              </a:rPr>
              <a:t> Management Expert, </a:t>
            </a:r>
            <a:br>
              <a:rPr lang="de-DE" sz="1800" dirty="0" smtClean="0">
                <a:solidFill>
                  <a:schemeClr val="tx2"/>
                </a:solidFill>
              </a:rPr>
            </a:br>
            <a:r>
              <a:rPr lang="de-DE" sz="1800" dirty="0" smtClean="0">
                <a:solidFill>
                  <a:schemeClr val="tx2"/>
                </a:solidFill>
              </a:rPr>
              <a:t>INTECUS GmbH</a:t>
            </a:r>
          </a:p>
          <a:p>
            <a:pPr algn="ctr">
              <a:buNone/>
            </a:pPr>
            <a:endParaRPr lang="de-DE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62" y="1198990"/>
            <a:ext cx="5036115" cy="374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Waste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management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process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4" name="Rechteck 1"/>
          <p:cNvSpPr>
            <a:spLocks noChangeArrowheads="1"/>
          </p:cNvSpPr>
          <p:nvPr/>
        </p:nvSpPr>
        <p:spPr bwMode="auto">
          <a:xfrm>
            <a:off x="192112" y="1084674"/>
            <a:ext cx="589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chemeClr val="tx2"/>
                </a:solidFill>
                <a:latin typeface="+mj-lt"/>
                <a:sym typeface="Symbol" pitchFamily="18" charset="2"/>
              </a:rPr>
              <a:t>The </a:t>
            </a:r>
            <a:r>
              <a:rPr lang="de-DE" altLang="de-DE" sz="2400" dirty="0" err="1" smtClean="0">
                <a:solidFill>
                  <a:schemeClr val="tx2"/>
                </a:solidFill>
                <a:latin typeface="+mj-lt"/>
                <a:sym typeface="Symbol" pitchFamily="18" charset="2"/>
              </a:rPr>
              <a:t>process</a:t>
            </a:r>
            <a:r>
              <a:rPr lang="de-DE" altLang="de-DE" sz="24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 </a:t>
            </a:r>
            <a:r>
              <a:rPr lang="de-DE" altLang="de-DE" sz="2400" dirty="0" err="1" smtClean="0">
                <a:solidFill>
                  <a:schemeClr val="tx2"/>
                </a:solidFill>
                <a:latin typeface="+mj-lt"/>
                <a:sym typeface="Symbol" pitchFamily="18" charset="2"/>
              </a:rPr>
              <a:t>flow</a:t>
            </a:r>
            <a:endParaRPr lang="de-DE" altLang="de-DE" sz="24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6" name="Legende mit Linie 1 5"/>
          <p:cNvSpPr/>
          <p:nvPr/>
        </p:nvSpPr>
        <p:spPr>
          <a:xfrm>
            <a:off x="389848" y="5037144"/>
            <a:ext cx="5184576" cy="1296144"/>
          </a:xfrm>
          <a:prstGeom prst="borderCallout1">
            <a:avLst>
              <a:gd name="adj1" fmla="val 23829"/>
              <a:gd name="adj2" fmla="val 100379"/>
              <a:gd name="adj3" fmla="val -134084"/>
              <a:gd name="adj4" fmla="val 115305"/>
            </a:avLst>
          </a:prstGeom>
          <a:solidFill>
            <a:schemeClr val="accent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is making up a chapter in the WMP    </a:t>
            </a:r>
            <a:r>
              <a:rPr lang="en-US" dirty="0" smtClean="0">
                <a:solidFill>
                  <a:srgbClr val="FFC000"/>
                </a:solidFill>
              </a:rPr>
              <a:t>BUT</a:t>
            </a:r>
          </a:p>
          <a:p>
            <a:pPr marL="285750" indent="-285750">
              <a:lnSpc>
                <a:spcPts val="18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is also the process of repeatedly updating the plan hence something municipalities must </a:t>
            </a:r>
            <a:r>
              <a:rPr lang="en-US" dirty="0">
                <a:solidFill>
                  <a:schemeClr val="bg1"/>
                </a:solidFill>
              </a:rPr>
              <a:t>do (at the latest after 5 five </a:t>
            </a:r>
            <a:r>
              <a:rPr lang="en-US" dirty="0" smtClean="0">
                <a:solidFill>
                  <a:schemeClr val="bg1"/>
                </a:solidFill>
              </a:rPr>
              <a:t>years and then be </a:t>
            </a:r>
            <a:r>
              <a:rPr lang="en-US" dirty="0">
                <a:solidFill>
                  <a:schemeClr val="bg1"/>
                </a:solidFill>
              </a:rPr>
              <a:t>capable for without the </a:t>
            </a:r>
            <a:r>
              <a:rPr lang="en-US" dirty="0" smtClean="0">
                <a:solidFill>
                  <a:schemeClr val="bg1"/>
                </a:solidFill>
              </a:rPr>
              <a:t>support of the AMC team)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Important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aspects</a:t>
            </a:r>
            <a:r>
              <a:rPr lang="de-DE" sz="2800" b="1" dirty="0" smtClean="0">
                <a:solidFill>
                  <a:schemeClr val="tx2"/>
                </a:solidFill>
              </a:rPr>
              <a:t> in WMP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 (I)</a:t>
            </a:r>
            <a:endParaRPr lang="de-DE" sz="28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52" y="4193672"/>
            <a:ext cx="7801248" cy="161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232901" y="1196752"/>
            <a:ext cx="8371547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WM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/>
              <a:t> </a:t>
            </a:r>
            <a:r>
              <a:rPr lang="de-DE" sz="2200" dirty="0" err="1" smtClean="0"/>
              <a:t>laborious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time </a:t>
            </a:r>
            <a:r>
              <a:rPr lang="de-DE" sz="2200" dirty="0" err="1" smtClean="0"/>
              <a:t>consuming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en-US" sz="2000" i="1" dirty="0"/>
              <a:t>ETC </a:t>
            </a:r>
            <a:r>
              <a:rPr lang="en-US" sz="2000" i="1" dirty="0" smtClean="0"/>
              <a:t>experience is for the process to normally take </a:t>
            </a:r>
            <a:r>
              <a:rPr lang="en-US" sz="2000" i="1" dirty="0"/>
              <a:t>about 18 </a:t>
            </a:r>
            <a:r>
              <a:rPr lang="en-US" sz="2000" i="1" dirty="0" smtClean="0"/>
              <a:t>months</a:t>
            </a:r>
            <a:r>
              <a:rPr lang="de-DE" sz="2000" i="1" dirty="0" smtClean="0"/>
              <a:t>!</a:t>
            </a:r>
            <a:endParaRPr lang="en-US" sz="2000" i="1" dirty="0"/>
          </a:p>
          <a:p>
            <a:endParaRPr lang="de-DE" sz="2200" dirty="0" smtClean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232901" y="2132856"/>
            <a:ext cx="8371547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Political </a:t>
            </a:r>
            <a:r>
              <a:rPr lang="de-DE" sz="2200" dirty="0" err="1" smtClean="0"/>
              <a:t>decisions</a:t>
            </a:r>
            <a:r>
              <a:rPr lang="de-DE" sz="2200" dirty="0" smtClean="0"/>
              <a:t> </a:t>
            </a:r>
            <a:r>
              <a:rPr lang="de-DE" sz="2200" dirty="0" err="1" smtClean="0"/>
              <a:t>normally</a:t>
            </a:r>
            <a:r>
              <a:rPr lang="de-DE" sz="2200" dirty="0" smtClean="0"/>
              <a:t> </a:t>
            </a:r>
            <a:r>
              <a:rPr lang="de-DE" sz="2200" dirty="0" err="1" smtClean="0"/>
              <a:t>mark</a:t>
            </a:r>
            <a:r>
              <a:rPr lang="de-DE" sz="2200" dirty="0" smtClean="0"/>
              <a:t> / stand </a:t>
            </a:r>
            <a:r>
              <a:rPr lang="de-DE" sz="2200" dirty="0" err="1" smtClean="0"/>
              <a:t>at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beginning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-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national SWM </a:t>
            </a:r>
            <a:r>
              <a:rPr lang="de-DE" sz="2000" i="1" dirty="0" err="1" smtClean="0"/>
              <a:t>strategy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and</a:t>
            </a:r>
            <a:r>
              <a:rPr lang="de-DE" sz="2000" i="1" dirty="0" smtClean="0"/>
              <a:t> legal </a:t>
            </a:r>
            <a:r>
              <a:rPr lang="de-DE" sz="2000" i="1" dirty="0" err="1" smtClean="0"/>
              <a:t>stipulations</a:t>
            </a:r>
            <a:r>
              <a:rPr lang="de-DE" sz="2000" i="1" dirty="0"/>
              <a:t/>
            </a:r>
            <a:br>
              <a:rPr lang="de-DE" sz="2000" i="1" dirty="0"/>
            </a:br>
            <a:r>
              <a:rPr lang="de-DE" sz="2000" i="1" dirty="0" smtClean="0"/>
              <a:t>- </a:t>
            </a:r>
            <a:r>
              <a:rPr lang="de-DE" sz="2000" i="1" dirty="0" err="1" smtClean="0"/>
              <a:t>the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local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objectives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and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visions</a:t>
            </a:r>
            <a:r>
              <a:rPr lang="de-DE" sz="2000" i="1" dirty="0" smtClean="0"/>
              <a:t>  </a:t>
            </a:r>
            <a:endParaRPr lang="en-US" sz="2000" i="1" dirty="0" smtClean="0"/>
          </a:p>
          <a:p>
            <a:pPr marL="357188" indent="0">
              <a:buNone/>
            </a:pPr>
            <a:r>
              <a:rPr lang="de-DE" sz="2200" dirty="0" err="1" smtClean="0"/>
              <a:t>Local</a:t>
            </a:r>
            <a:r>
              <a:rPr lang="de-DE" sz="2200" dirty="0" smtClean="0"/>
              <a:t> </a:t>
            </a:r>
            <a:r>
              <a:rPr lang="de-DE" sz="2200" dirty="0" err="1" smtClean="0"/>
              <a:t>leaders</a:t>
            </a:r>
            <a:r>
              <a:rPr lang="de-DE" sz="2200" dirty="0" smtClean="0"/>
              <a:t>/</a:t>
            </a:r>
            <a:r>
              <a:rPr lang="de-DE" sz="2200" dirty="0" err="1" smtClean="0"/>
              <a:t>municipal</a:t>
            </a:r>
            <a:r>
              <a:rPr lang="de-DE" sz="2200" dirty="0" smtClean="0"/>
              <a:t> </a:t>
            </a:r>
            <a:r>
              <a:rPr lang="de-DE" sz="2200" dirty="0" err="1" smtClean="0"/>
              <a:t>administrations</a:t>
            </a:r>
            <a:r>
              <a:rPr lang="de-DE" sz="2200" dirty="0" smtClean="0"/>
              <a:t> </a:t>
            </a:r>
            <a:r>
              <a:rPr lang="de-DE" sz="2200" dirty="0" err="1" smtClean="0"/>
              <a:t>therefore</a:t>
            </a:r>
            <a:r>
              <a:rPr lang="de-DE" sz="2200" dirty="0" smtClean="0"/>
              <a:t> must </a:t>
            </a:r>
            <a:r>
              <a:rPr lang="de-DE" sz="2200" dirty="0" err="1" smtClean="0"/>
              <a:t>make</a:t>
            </a:r>
            <a:r>
              <a:rPr lang="de-DE" sz="2200" dirty="0" smtClean="0"/>
              <a:t> </a:t>
            </a:r>
            <a:r>
              <a:rPr lang="de-DE" sz="2200" dirty="0" err="1" smtClean="0"/>
              <a:t>up</a:t>
            </a:r>
            <a:r>
              <a:rPr lang="de-DE" sz="2200" dirty="0" smtClean="0"/>
              <a:t> </a:t>
            </a:r>
            <a:r>
              <a:rPr lang="de-DE" sz="2200" dirty="0" err="1" smtClean="0"/>
              <a:t>their</a:t>
            </a:r>
            <a:r>
              <a:rPr lang="de-DE" sz="2200" dirty="0" smtClean="0"/>
              <a:t> </a:t>
            </a:r>
            <a:r>
              <a:rPr lang="de-DE" sz="2200" dirty="0" err="1" smtClean="0"/>
              <a:t>mind</a:t>
            </a:r>
            <a:r>
              <a:rPr lang="de-DE" sz="2200" dirty="0" smtClean="0"/>
              <a:t> on </a:t>
            </a:r>
          </a:p>
        </p:txBody>
      </p:sp>
    </p:spTree>
    <p:extLst>
      <p:ext uri="{BB962C8B-B14F-4D97-AF65-F5344CB8AC3E}">
        <p14:creationId xmlns:p14="http://schemas.microsoft.com/office/powerpoint/2010/main" val="21302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232901" y="1556792"/>
            <a:ext cx="8371547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200" dirty="0" smtClean="0"/>
              <a:t>WM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</a:t>
            </a:r>
            <a:r>
              <a:rPr lang="de-DE" sz="2200" dirty="0" err="1" smtClean="0"/>
              <a:t>is</a:t>
            </a:r>
            <a:r>
              <a:rPr lang="de-DE" sz="2200" dirty="0" smtClean="0"/>
              <a:t> not a stand-</a:t>
            </a:r>
            <a:r>
              <a:rPr lang="de-DE" sz="2200" dirty="0" err="1" smtClean="0"/>
              <a:t>alone</a:t>
            </a:r>
            <a:r>
              <a:rPr lang="de-DE" sz="2200" dirty="0" smtClean="0"/>
              <a:t> </a:t>
            </a:r>
            <a:r>
              <a:rPr lang="de-DE" sz="2200" dirty="0" err="1" smtClean="0"/>
              <a:t>measure</a:t>
            </a:r>
            <a:r>
              <a:rPr lang="de-DE" sz="2200" dirty="0" smtClean="0"/>
              <a:t>, </a:t>
            </a:r>
            <a:r>
              <a:rPr lang="de-DE" sz="2200" dirty="0" err="1" smtClean="0"/>
              <a:t>decoupled</a:t>
            </a:r>
            <a:r>
              <a:rPr lang="de-DE" sz="2200" dirty="0" smtClean="0"/>
              <a:t> </a:t>
            </a:r>
            <a:r>
              <a:rPr lang="de-DE" sz="2200" dirty="0" err="1" smtClean="0"/>
              <a:t>from</a:t>
            </a:r>
            <a:r>
              <a:rPr lang="de-DE" sz="2200" dirty="0" smtClean="0"/>
              <a:t> </a:t>
            </a:r>
            <a:r>
              <a:rPr lang="de-DE" sz="2200" dirty="0" err="1" smtClean="0"/>
              <a:t>other</a:t>
            </a:r>
            <a:r>
              <a:rPr lang="de-DE" sz="2200" dirty="0" smtClean="0"/>
              <a:t> </a:t>
            </a:r>
            <a:r>
              <a:rPr lang="de-DE" sz="2200" dirty="0" err="1" smtClean="0"/>
              <a:t>municipal</a:t>
            </a:r>
            <a:r>
              <a:rPr lang="de-DE" sz="2200" dirty="0" smtClean="0"/>
              <a:t> </a:t>
            </a:r>
            <a:r>
              <a:rPr lang="de-DE" sz="2200" dirty="0" err="1" smtClean="0"/>
              <a:t>activities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planning</a:t>
            </a:r>
            <a:r>
              <a:rPr lang="de-DE" sz="2200" dirty="0" smtClean="0"/>
              <a:t> </a:t>
            </a:r>
            <a:r>
              <a:rPr lang="de-DE" sz="2200" dirty="0" err="1" smtClean="0"/>
              <a:t>work</a:t>
            </a:r>
            <a:r>
              <a:rPr lang="de-DE" sz="2200" dirty="0" smtClean="0"/>
              <a:t>!</a:t>
            </a:r>
          </a:p>
          <a:p>
            <a:pPr marL="0" indent="0">
              <a:buNone/>
            </a:pPr>
            <a:r>
              <a:rPr lang="de-DE" sz="2200" dirty="0" err="1" smtClean="0"/>
              <a:t>There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different, </a:t>
            </a:r>
            <a:r>
              <a:rPr lang="de-DE" sz="2200" dirty="0" err="1" smtClean="0"/>
              <a:t>stronger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weaker</a:t>
            </a:r>
            <a:r>
              <a:rPr lang="de-DE" sz="2200" dirty="0" smtClean="0"/>
              <a:t> </a:t>
            </a:r>
            <a:r>
              <a:rPr lang="de-DE" sz="2200" dirty="0" err="1" smtClean="0"/>
              <a:t>relationsships</a:t>
            </a:r>
            <a:r>
              <a:rPr lang="de-DE" sz="2200" dirty="0" smtClean="0"/>
              <a:t>, </a:t>
            </a:r>
            <a:r>
              <a:rPr lang="de-DE" sz="2200" dirty="0" err="1" smtClean="0"/>
              <a:t>inter</a:t>
            </a:r>
            <a:r>
              <a:rPr lang="de-DE" sz="2200" dirty="0" smtClean="0"/>
              <a:t> </a:t>
            </a:r>
            <a:r>
              <a:rPr lang="de-DE" sz="2200" dirty="0" err="1" smtClean="0"/>
              <a:t>alia</a:t>
            </a:r>
            <a:r>
              <a:rPr lang="de-DE" sz="2200" dirty="0" smtClean="0"/>
              <a:t> </a:t>
            </a:r>
            <a:r>
              <a:rPr lang="de-DE" sz="2200" dirty="0" err="1" smtClean="0"/>
              <a:t>with</a:t>
            </a:r>
            <a:r>
              <a:rPr lang="de-DE" sz="2200" dirty="0" smtClean="0"/>
              <a:t>  </a:t>
            </a:r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err="1" smtClean="0"/>
              <a:t>Spatial</a:t>
            </a:r>
            <a:r>
              <a:rPr lang="de-DE" sz="2000" dirty="0" smtClean="0"/>
              <a:t> </a:t>
            </a:r>
            <a:r>
              <a:rPr lang="de-DE" sz="2000" dirty="0" err="1" smtClean="0"/>
              <a:t>planning</a:t>
            </a:r>
            <a:endParaRPr lang="de-DE" sz="2000" dirty="0" smtClean="0"/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smtClean="0"/>
              <a:t>Infrastructure </a:t>
            </a:r>
            <a:r>
              <a:rPr lang="de-DE" sz="2000" dirty="0" err="1" smtClean="0"/>
              <a:t>planning</a:t>
            </a:r>
            <a:endParaRPr lang="de-DE" sz="2000" dirty="0" smtClean="0"/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smtClean="0"/>
              <a:t>Environmental </a:t>
            </a:r>
            <a:r>
              <a:rPr lang="de-DE" sz="2000" dirty="0" err="1" smtClean="0"/>
              <a:t>planning</a:t>
            </a:r>
            <a:endParaRPr lang="de-DE" sz="2000" dirty="0" smtClean="0"/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err="1" smtClean="0"/>
              <a:t>Economic</a:t>
            </a:r>
            <a:r>
              <a:rPr lang="de-DE" sz="2000" dirty="0" smtClean="0"/>
              <a:t> </a:t>
            </a:r>
            <a:r>
              <a:rPr lang="de-DE" sz="2000" dirty="0" err="1" smtClean="0"/>
              <a:t>planning</a:t>
            </a:r>
            <a:endParaRPr lang="de-DE" sz="2000" dirty="0" smtClean="0"/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err="1" smtClean="0"/>
              <a:t>Energy</a:t>
            </a:r>
            <a:r>
              <a:rPr lang="de-DE" sz="2000" dirty="0" smtClean="0"/>
              <a:t> </a:t>
            </a:r>
            <a:r>
              <a:rPr lang="de-DE" sz="2000" dirty="0" err="1" smtClean="0"/>
              <a:t>planning</a:t>
            </a:r>
            <a:endParaRPr lang="de-DE" sz="2000" dirty="0" smtClean="0"/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smtClean="0"/>
              <a:t>Emergency </a:t>
            </a:r>
            <a:r>
              <a:rPr lang="de-DE" sz="2000" dirty="0" err="1" smtClean="0"/>
              <a:t>planning</a:t>
            </a:r>
            <a:endParaRPr lang="de-DE" sz="2000" dirty="0" smtClean="0"/>
          </a:p>
          <a:p>
            <a:pPr marL="804863" indent="-447675">
              <a:buFont typeface="Wingdings" panose="05000000000000000000" pitchFamily="2" charset="2"/>
              <a:buChar char="ü"/>
            </a:pPr>
            <a:r>
              <a:rPr lang="de-DE" sz="2000" dirty="0" err="1" smtClean="0"/>
              <a:t>Health</a:t>
            </a:r>
            <a:r>
              <a:rPr lang="de-DE" sz="2000" dirty="0" smtClean="0"/>
              <a:t>/</a:t>
            </a:r>
            <a:r>
              <a:rPr lang="de-DE" sz="2000" dirty="0" err="1" smtClean="0"/>
              <a:t>safety</a:t>
            </a:r>
            <a:r>
              <a:rPr lang="de-DE" sz="2000" dirty="0" smtClean="0"/>
              <a:t> </a:t>
            </a:r>
            <a:r>
              <a:rPr lang="de-DE" sz="2000" dirty="0" err="1" smtClean="0"/>
              <a:t>planning</a:t>
            </a:r>
            <a:endParaRPr lang="de-DE" sz="2000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Important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aspects</a:t>
            </a:r>
            <a:r>
              <a:rPr lang="de-DE" sz="2800" b="1" dirty="0" smtClean="0">
                <a:solidFill>
                  <a:schemeClr val="tx2"/>
                </a:solidFill>
              </a:rPr>
              <a:t> in WMP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 (II)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192112" y="1084674"/>
            <a:ext cx="589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i="1" dirty="0">
                <a:solidFill>
                  <a:schemeClr val="tx2"/>
                </a:solidFill>
                <a:latin typeface="+mj-lt"/>
                <a:sym typeface="Symbol" pitchFamily="18" charset="2"/>
              </a:rPr>
              <a:t>Example: Relationships with other planning</a:t>
            </a:r>
          </a:p>
        </p:txBody>
      </p:sp>
    </p:spTree>
    <p:extLst>
      <p:ext uri="{BB962C8B-B14F-4D97-AF65-F5344CB8AC3E}">
        <p14:creationId xmlns:p14="http://schemas.microsoft.com/office/powerpoint/2010/main" val="38490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Important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aspects</a:t>
            </a:r>
            <a:r>
              <a:rPr lang="de-DE" sz="2800" b="1" dirty="0" smtClean="0">
                <a:solidFill>
                  <a:schemeClr val="tx2"/>
                </a:solidFill>
              </a:rPr>
              <a:t> in WMP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 (III)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32901" y="1196752"/>
            <a:ext cx="8371547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200" dirty="0" smtClean="0"/>
              <a:t>Other </a:t>
            </a:r>
            <a:r>
              <a:rPr lang="de-DE" sz="2200" dirty="0" err="1" smtClean="0"/>
              <a:t>questions</a:t>
            </a:r>
            <a:r>
              <a:rPr lang="de-DE" sz="2200" dirty="0" smtClean="0"/>
              <a:t>/</a:t>
            </a:r>
            <a:r>
              <a:rPr lang="de-DE" sz="2200" dirty="0" err="1" smtClean="0"/>
              <a:t>issues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be</a:t>
            </a:r>
            <a:r>
              <a:rPr lang="de-DE" sz="2200" dirty="0" smtClean="0"/>
              <a:t> </a:t>
            </a:r>
            <a:r>
              <a:rPr lang="de-DE" sz="2200" dirty="0" err="1" smtClean="0"/>
              <a:t>discussed</a:t>
            </a:r>
            <a:r>
              <a:rPr lang="de-DE" sz="2200" dirty="0" smtClean="0"/>
              <a:t>/</a:t>
            </a:r>
            <a:r>
              <a:rPr lang="de-DE" sz="2200" dirty="0" err="1" smtClean="0"/>
              <a:t>decided</a:t>
            </a:r>
            <a:r>
              <a:rPr lang="de-DE" sz="2200" dirty="0" smtClean="0"/>
              <a:t>:</a:t>
            </a:r>
            <a:endParaRPr lang="de-DE" sz="1600" dirty="0" smtClean="0"/>
          </a:p>
          <a:p>
            <a:pPr marL="685800">
              <a:buFont typeface="Wingdings" panose="05000000000000000000" pitchFamily="2" charset="2"/>
              <a:buChar char="§"/>
            </a:pPr>
            <a:r>
              <a:rPr lang="de-DE" sz="1600" dirty="0" smtClean="0"/>
              <a:t> </a:t>
            </a:r>
            <a:r>
              <a:rPr lang="de-DE" sz="2200" dirty="0" err="1" smtClean="0"/>
              <a:t>what</a:t>
            </a:r>
            <a:r>
              <a:rPr lang="de-DE" sz="2200" dirty="0" smtClean="0"/>
              <a:t> </a:t>
            </a:r>
            <a:r>
              <a:rPr lang="de-DE" sz="2200" b="1" dirty="0" err="1" smtClean="0"/>
              <a:t>coverage</a:t>
            </a:r>
            <a:r>
              <a:rPr lang="de-DE" sz="2200" dirty="0" smtClean="0"/>
              <a:t> </a:t>
            </a:r>
            <a:r>
              <a:rPr lang="de-DE" sz="2200" dirty="0" err="1" smtClean="0"/>
              <a:t>shall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plan </a:t>
            </a:r>
            <a:r>
              <a:rPr lang="de-DE" sz="2200" dirty="0" err="1" smtClean="0"/>
              <a:t>have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/>
              <a:t>- </a:t>
            </a:r>
            <a:r>
              <a:rPr lang="de-DE" sz="2200" dirty="0" smtClean="0"/>
              <a:t>territorial</a:t>
            </a:r>
            <a:br>
              <a:rPr lang="de-DE" sz="2200" dirty="0" smtClean="0"/>
            </a:br>
            <a:r>
              <a:rPr lang="de-DE" sz="2200" dirty="0" smtClean="0"/>
              <a:t>- </a:t>
            </a:r>
            <a:r>
              <a:rPr lang="de-DE" sz="2200" dirty="0" err="1" smtClean="0"/>
              <a:t>types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</a:t>
            </a:r>
            <a:r>
              <a:rPr lang="de-DE" sz="2200" dirty="0" err="1" smtClean="0"/>
              <a:t>waste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- </a:t>
            </a:r>
            <a:r>
              <a:rPr lang="de-DE" sz="2200" dirty="0" err="1" smtClean="0"/>
              <a:t>sector-wise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- time-</a:t>
            </a:r>
            <a:r>
              <a:rPr lang="de-DE" sz="2200" dirty="0" err="1" smtClean="0"/>
              <a:t>wise</a:t>
            </a:r>
            <a:endParaRPr lang="de-DE" sz="2200" dirty="0" smtClean="0"/>
          </a:p>
          <a:p>
            <a:pPr marL="6858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 </a:t>
            </a:r>
            <a:r>
              <a:rPr lang="de-DE" sz="2200" dirty="0" err="1" smtClean="0"/>
              <a:t>what</a:t>
            </a:r>
            <a:r>
              <a:rPr lang="de-DE" sz="2200" dirty="0" smtClean="0"/>
              <a:t> </a:t>
            </a:r>
            <a:r>
              <a:rPr lang="de-DE" sz="2200" dirty="0" err="1" smtClean="0"/>
              <a:t>are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b="1" dirty="0" err="1" smtClean="0"/>
              <a:t>objectives</a:t>
            </a:r>
            <a:r>
              <a:rPr lang="de-DE" sz="2200" b="1" dirty="0" smtClean="0"/>
              <a:t>/</a:t>
            </a:r>
            <a:r>
              <a:rPr lang="de-DE" sz="2200" b="1" dirty="0" err="1" smtClean="0"/>
              <a:t>visions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the</a:t>
            </a:r>
            <a:r>
              <a:rPr lang="de-DE" sz="2200" dirty="0" smtClean="0"/>
              <a:t> </a:t>
            </a:r>
            <a:r>
              <a:rPr lang="de-DE" sz="2200" dirty="0" err="1" smtClean="0"/>
              <a:t>specific</a:t>
            </a:r>
            <a:r>
              <a:rPr lang="de-DE" sz="2200" dirty="0" smtClean="0"/>
              <a:t> </a:t>
            </a:r>
            <a:r>
              <a:rPr lang="de-DE" sz="2200" dirty="0" err="1" smtClean="0"/>
              <a:t>area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- „</a:t>
            </a:r>
            <a:r>
              <a:rPr lang="de-DE" sz="2200" dirty="0" err="1" smtClean="0"/>
              <a:t>green</a:t>
            </a:r>
            <a:r>
              <a:rPr lang="de-DE" sz="2200" dirty="0" smtClean="0"/>
              <a:t>“ </a:t>
            </a:r>
            <a:r>
              <a:rPr lang="de-DE" sz="2200" dirty="0" err="1" smtClean="0"/>
              <a:t>image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- </a:t>
            </a:r>
            <a:r>
              <a:rPr lang="de-DE" sz="2200" dirty="0" err="1" smtClean="0"/>
              <a:t>cost</a:t>
            </a:r>
            <a:r>
              <a:rPr lang="de-DE" sz="2200" dirty="0" smtClean="0"/>
              <a:t> </a:t>
            </a:r>
            <a:r>
              <a:rPr lang="de-DE" sz="2200" dirty="0" err="1" smtClean="0"/>
              <a:t>efficiency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- </a:t>
            </a:r>
            <a:r>
              <a:rPr lang="de-DE" sz="2200" dirty="0" err="1"/>
              <a:t>self-sufficiency</a:t>
            </a:r>
            <a:r>
              <a:rPr lang="de-DE" sz="2200" dirty="0"/>
              <a:t> </a:t>
            </a:r>
            <a:endParaRPr lang="de-DE" sz="2200" dirty="0" smtClean="0"/>
          </a:p>
          <a:p>
            <a:pPr marL="6858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de-DE" sz="1600" dirty="0" smtClean="0"/>
              <a:t>  </a:t>
            </a:r>
            <a:r>
              <a:rPr lang="de-DE" sz="2200" b="1" dirty="0" err="1" smtClean="0"/>
              <a:t>partners</a:t>
            </a:r>
            <a:endParaRPr lang="de-DE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5599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254661" y="3717032"/>
            <a:ext cx="8371547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066925" algn="l"/>
              </a:tabLst>
            </a:pPr>
            <a:r>
              <a:rPr lang="de-DE" sz="2200" u="sng" dirty="0" err="1" smtClean="0"/>
              <a:t>Let‘s</a:t>
            </a:r>
            <a:r>
              <a:rPr lang="de-DE" sz="2200" u="sng" dirty="0" smtClean="0"/>
              <a:t> not </a:t>
            </a:r>
            <a:r>
              <a:rPr lang="de-DE" sz="2200" u="sng" dirty="0" err="1" smtClean="0"/>
              <a:t>forget</a:t>
            </a:r>
            <a:r>
              <a:rPr lang="de-DE" sz="2200" u="sng" dirty="0" smtClean="0"/>
              <a:t>: </a:t>
            </a:r>
            <a:r>
              <a:rPr lang="de-DE" sz="2200" dirty="0" smtClean="0"/>
              <a:t>	The </a:t>
            </a:r>
            <a:r>
              <a:rPr lang="de-DE" sz="2200" dirty="0" err="1" smtClean="0"/>
              <a:t>right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public</a:t>
            </a:r>
            <a:r>
              <a:rPr lang="de-DE" sz="2200" dirty="0" smtClean="0"/>
              <a:t> </a:t>
            </a:r>
            <a:r>
              <a:rPr lang="de-DE" sz="2200" dirty="0" err="1" smtClean="0"/>
              <a:t>information</a:t>
            </a:r>
            <a:r>
              <a:rPr lang="de-DE" sz="2200" dirty="0" smtClean="0"/>
              <a:t> </a:t>
            </a:r>
            <a:r>
              <a:rPr lang="de-DE" sz="2200" dirty="0" err="1" smtClean="0"/>
              <a:t>and</a:t>
            </a:r>
            <a:r>
              <a:rPr lang="de-DE" sz="2200" dirty="0" smtClean="0"/>
              <a:t> </a:t>
            </a:r>
            <a:r>
              <a:rPr lang="de-DE" sz="2200" dirty="0" err="1" smtClean="0"/>
              <a:t>participation</a:t>
            </a:r>
            <a:r>
              <a:rPr lang="de-DE" sz="2200" dirty="0" smtClean="0"/>
              <a:t> in </a:t>
            </a:r>
            <a:br>
              <a:rPr lang="de-DE" sz="2200" dirty="0" smtClean="0"/>
            </a:br>
            <a:r>
              <a:rPr lang="de-DE" sz="2200" dirty="0" smtClean="0"/>
              <a:t>	</a:t>
            </a:r>
            <a:r>
              <a:rPr lang="de-DE" sz="2200" dirty="0" err="1" smtClean="0"/>
              <a:t>decision-making</a:t>
            </a:r>
            <a:r>
              <a:rPr lang="de-DE" sz="2200" dirty="0" smtClean="0"/>
              <a:t> </a:t>
            </a:r>
            <a:r>
              <a:rPr lang="de-DE" sz="2000" i="1" dirty="0" smtClean="0"/>
              <a:t>(</a:t>
            </a:r>
            <a:r>
              <a:rPr lang="de-DE" sz="2000" i="1" dirty="0" err="1" smtClean="0"/>
              <a:t>Aarhus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Convention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and</a:t>
            </a:r>
            <a:r>
              <a:rPr lang="de-DE" sz="2000" i="1" dirty="0" smtClean="0"/>
              <a:t> </a:t>
            </a:r>
            <a:r>
              <a:rPr lang="de-DE" sz="2000" i="1" dirty="0" err="1"/>
              <a:t>waste</a:t>
            </a:r>
            <a:r>
              <a:rPr lang="de-DE" sz="2000" i="1" dirty="0"/>
              <a:t> </a:t>
            </a:r>
            <a:r>
              <a:rPr lang="de-DE" sz="2000" i="1" dirty="0" err="1"/>
              <a:t>code</a:t>
            </a:r>
            <a:r>
              <a:rPr lang="de-DE" sz="2000" i="1" dirty="0"/>
              <a:t>)</a:t>
            </a:r>
            <a:endParaRPr lang="de-DE" sz="2000" i="1" dirty="0" smtClean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Important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aspects</a:t>
            </a:r>
            <a:r>
              <a:rPr lang="de-DE" sz="2800" b="1" dirty="0" smtClean="0">
                <a:solidFill>
                  <a:schemeClr val="tx2"/>
                </a:solidFill>
              </a:rPr>
              <a:t> in WMP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 (IV)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192112" y="1084674"/>
            <a:ext cx="589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i="1" dirty="0">
                <a:solidFill>
                  <a:schemeClr val="tx2"/>
                </a:solidFill>
                <a:latin typeface="+mj-lt"/>
                <a:sym typeface="Symbol" pitchFamily="18" charset="2"/>
              </a:rPr>
              <a:t>Example: </a:t>
            </a:r>
            <a:r>
              <a:rPr lang="en-US" altLang="de-DE" sz="2400" i="1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Whom to involve in the process</a:t>
            </a:r>
            <a:endParaRPr lang="en-US" altLang="de-DE" sz="2400" i="1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pic>
        <p:nvPicPr>
          <p:cNvPr id="10" name="Picture 4" descr="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42" y="4469592"/>
            <a:ext cx="5517034" cy="19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232901" y="1520788"/>
            <a:ext cx="8371547" cy="2196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smtClean="0"/>
              <a:t>Political </a:t>
            </a:r>
            <a:r>
              <a:rPr lang="de-DE" sz="2000" dirty="0" err="1" smtClean="0"/>
              <a:t>and</a:t>
            </a:r>
            <a:r>
              <a:rPr lang="de-DE" sz="2000" dirty="0" smtClean="0"/>
              <a:t> administrative </a:t>
            </a:r>
            <a:r>
              <a:rPr lang="de-DE" sz="2000" dirty="0" err="1" smtClean="0"/>
              <a:t>representatives</a:t>
            </a:r>
            <a:endParaRPr lang="de-DE" sz="2000" dirty="0" smtClean="0"/>
          </a:p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err="1" smtClean="0"/>
              <a:t>Waste</a:t>
            </a:r>
            <a:r>
              <a:rPr lang="de-DE" sz="2000" dirty="0" smtClean="0"/>
              <a:t> </a:t>
            </a:r>
            <a:r>
              <a:rPr lang="de-DE" sz="2000" dirty="0" err="1" smtClean="0"/>
              <a:t>management</a:t>
            </a:r>
            <a:r>
              <a:rPr lang="de-DE" sz="2000" dirty="0" smtClean="0"/>
              <a:t> </a:t>
            </a:r>
            <a:r>
              <a:rPr lang="de-DE" sz="2000" dirty="0" err="1" smtClean="0"/>
              <a:t>actors</a:t>
            </a:r>
            <a:r>
              <a:rPr lang="de-DE" sz="2000" dirty="0" smtClean="0"/>
              <a:t> (</a:t>
            </a:r>
            <a:r>
              <a:rPr lang="de-DE" sz="2000" dirty="0" err="1" smtClean="0"/>
              <a:t>collectors</a:t>
            </a:r>
            <a:r>
              <a:rPr lang="de-DE" sz="2000" dirty="0" smtClean="0"/>
              <a:t>, </a:t>
            </a:r>
            <a:r>
              <a:rPr lang="de-DE" sz="2000" dirty="0" err="1" smtClean="0"/>
              <a:t>recyclers</a:t>
            </a:r>
            <a:r>
              <a:rPr lang="de-DE" sz="2000" dirty="0" smtClean="0"/>
              <a:t>, </a:t>
            </a:r>
            <a:r>
              <a:rPr lang="de-DE" sz="2000" dirty="0" err="1" smtClean="0"/>
              <a:t>facility</a:t>
            </a:r>
            <a:r>
              <a:rPr lang="de-DE" sz="2000" dirty="0" smtClean="0"/>
              <a:t> </a:t>
            </a:r>
            <a:r>
              <a:rPr lang="de-DE" sz="2000" dirty="0" err="1" smtClean="0"/>
              <a:t>operators</a:t>
            </a:r>
            <a:r>
              <a:rPr lang="de-DE" sz="2000" dirty="0" smtClean="0"/>
              <a:t>) </a:t>
            </a:r>
          </a:p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err="1" smtClean="0"/>
              <a:t>Industry</a:t>
            </a:r>
            <a:r>
              <a:rPr lang="de-DE" sz="2000" dirty="0" smtClean="0"/>
              <a:t>/</a:t>
            </a:r>
            <a:r>
              <a:rPr lang="de-DE" sz="2000" dirty="0" err="1" smtClean="0"/>
              <a:t>industrial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commercial</a:t>
            </a:r>
            <a:r>
              <a:rPr lang="de-DE" sz="2000" dirty="0" smtClean="0"/>
              <a:t> </a:t>
            </a:r>
            <a:r>
              <a:rPr lang="de-DE" sz="2000" dirty="0"/>
              <a:t>(</a:t>
            </a:r>
            <a:r>
              <a:rPr lang="de-DE" sz="2000" dirty="0" err="1"/>
              <a:t>tourism</a:t>
            </a:r>
            <a:r>
              <a:rPr lang="de-DE" sz="2000" dirty="0"/>
              <a:t>!) </a:t>
            </a:r>
            <a:r>
              <a:rPr lang="de-DE" sz="2000" dirty="0" err="1"/>
              <a:t>organisations</a:t>
            </a:r>
            <a:r>
              <a:rPr lang="de-DE" sz="2000" dirty="0"/>
              <a:t> </a:t>
            </a:r>
            <a:endParaRPr lang="de-DE" sz="2000" dirty="0" smtClean="0"/>
          </a:p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err="1" smtClean="0"/>
              <a:t>Sector</a:t>
            </a:r>
            <a:r>
              <a:rPr lang="de-DE" sz="2000" dirty="0" smtClean="0"/>
              <a:t> </a:t>
            </a:r>
            <a:r>
              <a:rPr lang="de-DE" sz="2000" dirty="0" err="1" smtClean="0"/>
              <a:t>associations</a:t>
            </a:r>
            <a:r>
              <a:rPr lang="de-DE" sz="2000" dirty="0" smtClean="0"/>
              <a:t>/</a:t>
            </a:r>
            <a:r>
              <a:rPr lang="de-DE" sz="2000" dirty="0" err="1" smtClean="0"/>
              <a:t>councils</a:t>
            </a:r>
            <a:endParaRPr lang="de-DE" sz="2000" dirty="0" smtClean="0"/>
          </a:p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smtClean="0"/>
              <a:t>NGOs</a:t>
            </a:r>
          </a:p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err="1" smtClean="0"/>
              <a:t>Sector</a:t>
            </a:r>
            <a:r>
              <a:rPr lang="de-DE" sz="2000" dirty="0" smtClean="0"/>
              <a:t> </a:t>
            </a:r>
            <a:r>
              <a:rPr lang="de-DE" sz="2000" dirty="0" err="1" smtClean="0"/>
              <a:t>experts</a:t>
            </a:r>
            <a:r>
              <a:rPr lang="de-DE" sz="2000" dirty="0" smtClean="0"/>
              <a:t> (</a:t>
            </a:r>
            <a:r>
              <a:rPr lang="de-DE" sz="2000" dirty="0" err="1" smtClean="0"/>
              <a:t>waste</a:t>
            </a:r>
            <a:r>
              <a:rPr lang="de-DE" sz="2000" dirty="0" smtClean="0"/>
              <a:t>, </a:t>
            </a:r>
            <a:r>
              <a:rPr lang="de-DE" sz="2000" dirty="0" err="1" smtClean="0"/>
              <a:t>logistics</a:t>
            </a:r>
            <a:r>
              <a:rPr lang="de-DE" sz="2000" dirty="0" smtClean="0"/>
              <a:t>, </a:t>
            </a:r>
            <a:r>
              <a:rPr lang="de-DE" sz="2000" dirty="0" err="1" smtClean="0"/>
              <a:t>finance</a:t>
            </a:r>
            <a:r>
              <a:rPr lang="de-DE" sz="2000" dirty="0" smtClean="0"/>
              <a:t>, </a:t>
            </a:r>
            <a:r>
              <a:rPr lang="de-DE" sz="2000" dirty="0" err="1" smtClean="0"/>
              <a:t>health</a:t>
            </a:r>
            <a:r>
              <a:rPr lang="de-DE" sz="2000" dirty="0" smtClean="0"/>
              <a:t>)</a:t>
            </a:r>
          </a:p>
          <a:p>
            <a:pPr marL="804863" indent="-44767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de-DE" sz="2000" dirty="0" err="1" smtClean="0"/>
              <a:t>others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284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 smtClean="0">
                <a:solidFill>
                  <a:schemeClr val="tx2"/>
                </a:solidFill>
              </a:rPr>
              <a:t>Some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elementary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planning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principles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232901" y="1196752"/>
            <a:ext cx="875020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 smtClean="0"/>
              <a:t>Realism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i="1" dirty="0" smtClean="0"/>
              <a:t>- </a:t>
            </a:r>
            <a:r>
              <a:rPr lang="de-DE" sz="2200" i="1" dirty="0" err="1" smtClean="0"/>
              <a:t>don‘t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be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too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overambitious</a:t>
            </a:r>
            <a:endParaRPr lang="de-DE" sz="2200" i="1" dirty="0" smtClean="0"/>
          </a:p>
          <a:p>
            <a:r>
              <a:rPr lang="de-DE" sz="2400" dirty="0" smtClean="0"/>
              <a:t>Prudence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i="1" dirty="0" smtClean="0"/>
              <a:t>- </a:t>
            </a:r>
            <a:r>
              <a:rPr lang="de-DE" sz="2200" i="1" dirty="0" err="1" smtClean="0"/>
              <a:t>don‘t</a:t>
            </a:r>
            <a:r>
              <a:rPr lang="de-DE" sz="2200" i="1" dirty="0" smtClean="0"/>
              <a:t> plan </a:t>
            </a:r>
            <a:r>
              <a:rPr lang="de-DE" sz="2200" i="1" dirty="0" err="1" smtClean="0"/>
              <a:t>without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to</a:t>
            </a:r>
            <a:r>
              <a:rPr lang="de-DE" sz="2200" i="1" dirty="0" smtClean="0"/>
              <a:t> </a:t>
            </a:r>
            <a:r>
              <a:rPr lang="en-US" sz="2200" i="1" dirty="0" err="1" smtClean="0"/>
              <a:t>analyse</a:t>
            </a:r>
            <a:r>
              <a:rPr lang="en-US" sz="2200" i="1" dirty="0" smtClean="0"/>
              <a:t> and understand first</a:t>
            </a:r>
          </a:p>
          <a:p>
            <a:r>
              <a:rPr lang="de-DE" sz="2400" dirty="0" err="1"/>
              <a:t>Accuracy</a:t>
            </a:r>
            <a:r>
              <a:rPr lang="de-DE" sz="2200" dirty="0"/>
              <a:t/>
            </a:r>
            <a:br>
              <a:rPr lang="de-DE" sz="2200" dirty="0"/>
            </a:br>
            <a:r>
              <a:rPr lang="de-DE" sz="2200" i="1" dirty="0"/>
              <a:t>- plan </a:t>
            </a:r>
            <a:r>
              <a:rPr lang="de-DE" sz="2200" i="1" dirty="0" err="1"/>
              <a:t>with</a:t>
            </a:r>
            <a:r>
              <a:rPr lang="de-DE" sz="2200" i="1" dirty="0"/>
              <a:t> </a:t>
            </a:r>
            <a:r>
              <a:rPr lang="de-DE" sz="2200" i="1" dirty="0" err="1"/>
              <a:t>care</a:t>
            </a:r>
            <a:r>
              <a:rPr lang="de-DE" sz="2200" i="1" dirty="0"/>
              <a:t> but </a:t>
            </a:r>
            <a:r>
              <a:rPr lang="de-DE" sz="2200" i="1" dirty="0" err="1"/>
              <a:t>don‘t</a:t>
            </a:r>
            <a:r>
              <a:rPr lang="de-DE" sz="2200" i="1" dirty="0"/>
              <a:t> </a:t>
            </a:r>
            <a:r>
              <a:rPr lang="de-DE" sz="2200" i="1" dirty="0" err="1"/>
              <a:t>go</a:t>
            </a:r>
            <a:r>
              <a:rPr lang="de-DE" sz="2200" i="1" dirty="0"/>
              <a:t> </a:t>
            </a:r>
            <a:r>
              <a:rPr lang="de-DE" sz="2200" i="1" dirty="0" err="1"/>
              <a:t>beyond</a:t>
            </a:r>
            <a:r>
              <a:rPr lang="de-DE" sz="2200" i="1" dirty="0"/>
              <a:t> </a:t>
            </a:r>
            <a:r>
              <a:rPr lang="de-DE" sz="2200" i="1" dirty="0" err="1"/>
              <a:t>the</a:t>
            </a:r>
            <a:r>
              <a:rPr lang="de-DE" sz="2200" i="1" dirty="0"/>
              <a:t> </a:t>
            </a:r>
            <a:r>
              <a:rPr lang="de-DE" sz="2200" i="1" dirty="0" err="1"/>
              <a:t>necessary</a:t>
            </a:r>
            <a:r>
              <a:rPr lang="de-DE" sz="2200" i="1" dirty="0"/>
              <a:t> </a:t>
            </a:r>
            <a:r>
              <a:rPr lang="de-DE" sz="2200" i="1" dirty="0" err="1"/>
              <a:t>level</a:t>
            </a:r>
            <a:r>
              <a:rPr lang="de-DE" sz="2200" i="1" dirty="0"/>
              <a:t> </a:t>
            </a:r>
            <a:r>
              <a:rPr lang="de-DE" sz="2200" i="1" dirty="0" err="1"/>
              <a:t>of</a:t>
            </a:r>
            <a:r>
              <a:rPr lang="de-DE" sz="2200" i="1" dirty="0"/>
              <a:t> </a:t>
            </a:r>
            <a:r>
              <a:rPr lang="de-DE" sz="2200" i="1" dirty="0" err="1"/>
              <a:t>precision</a:t>
            </a:r>
            <a:endParaRPr lang="de-DE" sz="2200" i="1" dirty="0"/>
          </a:p>
          <a:p>
            <a:r>
              <a:rPr lang="de-DE" sz="2400" dirty="0" err="1" smtClean="0"/>
              <a:t>Transparency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i="1" dirty="0" smtClean="0"/>
              <a:t>- </a:t>
            </a:r>
            <a:r>
              <a:rPr lang="de-DE" sz="2200" i="1" dirty="0" err="1" smtClean="0"/>
              <a:t>don‘t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be</a:t>
            </a:r>
            <a:r>
              <a:rPr lang="de-DE" sz="2200" i="1" dirty="0" smtClean="0"/>
              <a:t> ignorant </a:t>
            </a:r>
            <a:r>
              <a:rPr lang="de-DE" sz="2200" i="1" dirty="0" err="1" smtClean="0"/>
              <a:t>of</a:t>
            </a:r>
            <a:r>
              <a:rPr lang="de-DE" sz="2200" i="1" dirty="0"/>
              <a:t> </a:t>
            </a:r>
            <a:r>
              <a:rPr lang="de-DE" sz="2200" i="1" dirty="0" err="1" smtClean="0"/>
              <a:t>public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concern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and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opinion</a:t>
            </a:r>
            <a:endParaRPr lang="de-DE" sz="2200" i="1" dirty="0" smtClean="0"/>
          </a:p>
          <a:p>
            <a:r>
              <a:rPr lang="de-DE" sz="2400" dirty="0" err="1" smtClean="0"/>
              <a:t>Economic</a:t>
            </a:r>
            <a:r>
              <a:rPr lang="de-DE" sz="2400" dirty="0" smtClean="0"/>
              <a:t> sense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i="1" dirty="0" smtClean="0"/>
              <a:t>- </a:t>
            </a:r>
            <a:r>
              <a:rPr lang="de-DE" sz="2200" i="1" dirty="0" err="1" smtClean="0"/>
              <a:t>always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be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aware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of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the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costs</a:t>
            </a:r>
            <a:r>
              <a:rPr lang="de-DE" sz="2200" i="1" dirty="0" smtClean="0"/>
              <a:t> (</a:t>
            </a:r>
            <a:r>
              <a:rPr lang="de-DE" sz="2200" i="1" dirty="0" err="1" smtClean="0"/>
              <a:t>eventually</a:t>
            </a:r>
            <a:r>
              <a:rPr lang="de-DE" sz="2200" i="1" dirty="0" smtClean="0"/>
              <a:t> </a:t>
            </a:r>
            <a:r>
              <a:rPr lang="de-DE" sz="2200" b="1" i="1" dirty="0" err="1" smtClean="0"/>
              <a:t>everybody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has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to</a:t>
            </a:r>
            <a:r>
              <a:rPr lang="de-DE" sz="2200" b="1" i="1" dirty="0" smtClean="0"/>
              <a:t> </a:t>
            </a:r>
            <a:r>
              <a:rPr lang="de-DE" sz="2200" b="1" i="1" dirty="0" err="1" smtClean="0"/>
              <a:t>pay</a:t>
            </a:r>
            <a:r>
              <a:rPr lang="de-DE" sz="2200" b="1" i="1" dirty="0" smtClean="0"/>
              <a:t> </a:t>
            </a:r>
            <a:r>
              <a:rPr lang="de-DE" sz="2200" i="1" dirty="0" err="1" smtClean="0"/>
              <a:t>for</a:t>
            </a:r>
            <a:r>
              <a:rPr lang="de-DE" sz="2200" i="1" dirty="0" smtClean="0"/>
              <a:t> </a:t>
            </a:r>
            <a:r>
              <a:rPr lang="de-DE" sz="2200" i="1" dirty="0" err="1" smtClean="0"/>
              <a:t>it</a:t>
            </a:r>
            <a:r>
              <a:rPr lang="de-DE" sz="2200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97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References/</a:t>
            </a:r>
            <a:r>
              <a:rPr lang="de-DE" sz="2800" b="1" dirty="0" err="1" smtClean="0">
                <a:solidFill>
                  <a:schemeClr val="tx2"/>
                </a:solidFill>
              </a:rPr>
              <a:t>tools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available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2912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u="sng" dirty="0" smtClean="0"/>
              <a:t>Guidelines published:</a:t>
            </a:r>
          </a:p>
          <a:p>
            <a:pPr lvl="1"/>
            <a:r>
              <a:rPr lang="en-GB" sz="2200" b="1" dirty="0"/>
              <a:t>Preparing a Waste Management Plan, a methodological guidance note</a:t>
            </a:r>
            <a:r>
              <a:rPr lang="en-GB" sz="2200" dirty="0"/>
              <a:t>, 2012, published by the European Commission, DG Environment; etc. see also guidelines of WB, UNEP and UNDP</a:t>
            </a:r>
          </a:p>
          <a:p>
            <a:pPr lvl="1"/>
            <a:r>
              <a:rPr lang="en-GB" sz="2200" b="1" dirty="0" smtClean="0"/>
              <a:t>Municipal </a:t>
            </a:r>
            <a:r>
              <a:rPr lang="en-GB" sz="2200" b="1" dirty="0"/>
              <a:t>Waste Management Plan Development </a:t>
            </a:r>
            <a:r>
              <a:rPr lang="en-GB" sz="2200" b="1" dirty="0" smtClean="0"/>
              <a:t>Guideline, </a:t>
            </a:r>
            <a:r>
              <a:rPr lang="en-GB" sz="2200" dirty="0" smtClean="0"/>
              <a:t>January </a:t>
            </a:r>
            <a:r>
              <a:rPr lang="en-GB" sz="2200" dirty="0"/>
              <a:t>30, </a:t>
            </a:r>
            <a:r>
              <a:rPr lang="en-GB" sz="2200" dirty="0" smtClean="0"/>
              <a:t>2015, prepared </a:t>
            </a:r>
            <a:r>
              <a:rPr lang="en-GB" sz="2200" dirty="0"/>
              <a:t>by ICMA and </a:t>
            </a:r>
            <a:r>
              <a:rPr lang="en-GB" sz="2200" dirty="0" smtClean="0"/>
              <a:t>CENN</a:t>
            </a:r>
            <a:r>
              <a:rPr lang="en-GB" sz="2200" dirty="0"/>
              <a:t>;</a:t>
            </a:r>
            <a:endParaRPr lang="en-GB" sz="2200" dirty="0" smtClean="0"/>
          </a:p>
          <a:p>
            <a:pPr lvl="1"/>
            <a:r>
              <a:rPr lang="en-GB" sz="2200" b="1" i="1" dirty="0" smtClean="0"/>
              <a:t>Note:</a:t>
            </a:r>
            <a:r>
              <a:rPr lang="en-GB" sz="2200" i="1" dirty="0" smtClean="0"/>
              <a:t> deadline of </a:t>
            </a:r>
            <a:r>
              <a:rPr lang="en-GB" sz="2200" i="1" dirty="0" err="1" smtClean="0"/>
              <a:t>MoENRP</a:t>
            </a:r>
            <a:r>
              <a:rPr lang="en-GB" sz="2200" i="1" dirty="0" smtClean="0"/>
              <a:t> for </a:t>
            </a:r>
            <a:r>
              <a:rPr lang="en-GB" sz="2200" b="1" i="1" dirty="0" smtClean="0"/>
              <a:t>guidance approval </a:t>
            </a:r>
            <a:r>
              <a:rPr lang="en-GB" sz="2200" i="1" dirty="0" smtClean="0"/>
              <a:t>by Dec. 2016</a:t>
            </a:r>
          </a:p>
          <a:p>
            <a:pPr marL="0" indent="0">
              <a:buNone/>
            </a:pPr>
            <a:r>
              <a:rPr lang="en-GB" sz="2600" i="1" u="sng" dirty="0" smtClean="0"/>
              <a:t>Georgian examples:</a:t>
            </a:r>
          </a:p>
          <a:p>
            <a:pPr lvl="1"/>
            <a:r>
              <a:rPr lang="en-GB" sz="2200" dirty="0" smtClean="0"/>
              <a:t>Waste management action plan Kutaisi, 2015</a:t>
            </a:r>
          </a:p>
          <a:p>
            <a:pPr marL="0" indent="0">
              <a:buNone/>
            </a:pPr>
            <a:r>
              <a:rPr lang="en-GB" sz="2600" i="1" u="sng" dirty="0" smtClean="0"/>
              <a:t>Recognized tools:</a:t>
            </a:r>
          </a:p>
          <a:p>
            <a:pPr lvl="1"/>
            <a:r>
              <a:rPr lang="en-GB" sz="2200" dirty="0" smtClean="0"/>
              <a:t>E.g. waste prognostic methods, cost prognosis tools</a:t>
            </a:r>
          </a:p>
          <a:p>
            <a:pPr lvl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3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0688"/>
            <a:ext cx="7101408" cy="56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8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>
                <a:solidFill>
                  <a:schemeClr val="tx2"/>
                </a:solidFill>
              </a:rPr>
              <a:t>Todays</a:t>
            </a:r>
            <a:r>
              <a:rPr lang="de-DE" sz="2800" b="1" dirty="0">
                <a:solidFill>
                  <a:schemeClr val="tx2"/>
                </a:solidFill>
              </a:rPr>
              <a:t> (environmental) </a:t>
            </a:r>
            <a:r>
              <a:rPr lang="de-DE" sz="2800" b="1" dirty="0" err="1">
                <a:solidFill>
                  <a:schemeClr val="tx2"/>
                </a:solidFill>
              </a:rPr>
              <a:t>challenges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1084674"/>
            <a:ext cx="8340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chemeClr val="tx2"/>
                </a:solidFill>
                <a:latin typeface="+mj-lt"/>
                <a:sym typeface="Symbol" pitchFamily="18" charset="2"/>
              </a:rPr>
              <a:t>…underline the need for an integrated waste management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908104" y="1858292"/>
            <a:ext cx="4191000" cy="19621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land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and</a:t>
            </a:r>
            <a:r>
              <a:rPr lang="de-DE" altLang="de-DE" sz="2000" dirty="0">
                <a:solidFill>
                  <a:schemeClr val="bg1"/>
                </a:solidFill>
              </a:rPr>
              <a:t> material </a:t>
            </a:r>
            <a:r>
              <a:rPr lang="de-DE" altLang="de-DE" sz="2000" dirty="0" err="1">
                <a:solidFill>
                  <a:schemeClr val="bg1"/>
                </a:solidFill>
              </a:rPr>
              <a:t>shortage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depletion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of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the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natural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resources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pollution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of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the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environment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climate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change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374704" y="2848892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07504" y="1858292"/>
            <a:ext cx="4191000" cy="1962150"/>
          </a:xfrm>
          <a:prstGeom prst="rect">
            <a:avLst/>
          </a:prstGeom>
          <a:solidFill>
            <a:schemeClr val="accent1"/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growing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population</a:t>
            </a:r>
            <a:r>
              <a:rPr lang="de-DE" altLang="de-DE" sz="2000" dirty="0">
                <a:solidFill>
                  <a:schemeClr val="bg1"/>
                </a:solidFill>
              </a:rPr>
              <a:t> / </a:t>
            </a:r>
            <a:r>
              <a:rPr lang="de-DE" altLang="de-DE" sz="2000" dirty="0" err="1">
                <a:solidFill>
                  <a:schemeClr val="bg1"/>
                </a:solidFill>
              </a:rPr>
              <a:t>consumption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rising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energy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demand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growing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waste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amounts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de-DE" altLang="de-DE" sz="2000" dirty="0" err="1">
                <a:solidFill>
                  <a:schemeClr val="bg1"/>
                </a:solidFill>
              </a:rPr>
              <a:t>growing</a:t>
            </a:r>
            <a:r>
              <a:rPr lang="de-DE" altLang="de-DE" sz="2000" dirty="0">
                <a:solidFill>
                  <a:schemeClr val="bg1"/>
                </a:solidFill>
              </a:rPr>
              <a:t> </a:t>
            </a:r>
            <a:r>
              <a:rPr lang="de-DE" altLang="de-DE" sz="2000" dirty="0" err="1">
                <a:solidFill>
                  <a:schemeClr val="bg1"/>
                </a:solidFill>
              </a:rPr>
              <a:t>emissions</a:t>
            </a:r>
            <a:endParaRPr lang="de-DE" altLang="de-DE" sz="2000" dirty="0">
              <a:solidFill>
                <a:schemeClr val="bg1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1098104" y="4296692"/>
            <a:ext cx="73914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238" indent="-3762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66738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Economic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 /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cost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implications</a:t>
            </a:r>
            <a:endParaRPr lang="de-DE" altLang="de-DE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Social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 (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fairness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)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implications</a:t>
            </a:r>
            <a:endParaRPr lang="de-DE" altLang="de-DE" dirty="0">
              <a:solidFill>
                <a:prstClr val="black"/>
              </a:solidFill>
              <a:latin typeface="+mj-lt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altLang="de-DE" dirty="0">
                <a:solidFill>
                  <a:prstClr val="black"/>
                </a:solidFill>
                <a:latin typeface="+mj-lt"/>
              </a:rPr>
              <a:t>Political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implications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 (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risk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of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crisis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,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tensions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, </a:t>
            </a:r>
            <a:r>
              <a:rPr lang="de-DE" altLang="de-DE" dirty="0" err="1">
                <a:solidFill>
                  <a:prstClr val="black"/>
                </a:solidFill>
                <a:latin typeface="+mj-lt"/>
              </a:rPr>
              <a:t>wars</a:t>
            </a:r>
            <a:r>
              <a:rPr lang="de-DE" altLang="de-DE" dirty="0">
                <a:solidFill>
                  <a:prstClr val="black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5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დღევანდელი</a:t>
            </a:r>
            <a:r>
              <a:rPr lang="de-DE" sz="2200" b="1" dirty="0" smtClean="0">
                <a:solidFill>
                  <a:schemeClr val="tx2"/>
                </a:solidFill>
              </a:rPr>
              <a:t> (</a:t>
            </a:r>
            <a:r>
              <a:rPr lang="ka-GE" sz="2200" b="1" dirty="0" smtClean="0">
                <a:solidFill>
                  <a:schemeClr val="tx2"/>
                </a:solidFill>
              </a:rPr>
              <a:t>გარემოსდაცვითი</a:t>
            </a:r>
            <a:r>
              <a:rPr lang="de-DE" sz="2200" b="1" dirty="0" smtClean="0">
                <a:solidFill>
                  <a:schemeClr val="tx2"/>
                </a:solidFill>
              </a:rPr>
              <a:t>) </a:t>
            </a:r>
            <a:r>
              <a:rPr lang="ka-GE" sz="2200" b="1" dirty="0" smtClean="0">
                <a:solidFill>
                  <a:schemeClr val="tx2"/>
                </a:solidFill>
              </a:rPr>
              <a:t>გამოწვევები</a:t>
            </a:r>
            <a:endParaRPr lang="de-DE" sz="2200" b="1" dirty="0">
              <a:solidFill>
                <a:schemeClr val="tx2"/>
              </a:solidFill>
            </a:endParaRP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908104" y="1858292"/>
            <a:ext cx="4191000" cy="2246769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მიწისა და მასალების ნაკლებობა</a:t>
            </a:r>
            <a:endParaRPr lang="de-DE" altLang="de-DE"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ბუნებრივი რესურსების ამოწურვა</a:t>
            </a:r>
            <a:endParaRPr lang="de-DE" altLang="de-DE"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გარემოს დაბინძურება</a:t>
            </a:r>
            <a:endParaRPr lang="de-DE" altLang="de-DE"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კლიმატის ცვლილება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4374704" y="2848892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79512" y="1628800"/>
            <a:ext cx="4191000" cy="253915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ზრდადი მოსახლეობა</a:t>
            </a:r>
            <a:r>
              <a:rPr lang="de-DE" altLang="de-DE" sz="2000" dirty="0" smtClean="0">
                <a:solidFill>
                  <a:schemeClr val="tx2"/>
                </a:solidFill>
              </a:rPr>
              <a:t> </a:t>
            </a:r>
            <a:r>
              <a:rPr lang="de-DE" altLang="de-DE" sz="2000" dirty="0">
                <a:solidFill>
                  <a:schemeClr val="tx2"/>
                </a:solidFill>
              </a:rPr>
              <a:t>/ </a:t>
            </a:r>
            <a:r>
              <a:rPr lang="ka-GE" altLang="de-DE" sz="2000" dirty="0" smtClean="0">
                <a:solidFill>
                  <a:schemeClr val="tx2"/>
                </a:solidFill>
              </a:rPr>
              <a:t>მოხმარება</a:t>
            </a:r>
            <a:endParaRPr lang="de-DE" altLang="de-DE"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ზრდადი მოთხოვნილება ენერგიაზე</a:t>
            </a:r>
            <a:endParaRPr lang="de-DE" altLang="de-DE"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ზრდადი ნარჩენების რაოდენობა</a:t>
            </a:r>
            <a:endParaRPr lang="de-DE" altLang="de-DE" sz="20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Tx/>
              <a:buChar char="•"/>
            </a:pPr>
            <a:r>
              <a:rPr lang="ka-GE" altLang="de-DE" sz="2000" dirty="0" smtClean="0">
                <a:solidFill>
                  <a:schemeClr val="tx2"/>
                </a:solidFill>
              </a:rPr>
              <a:t>ზრდადი ემისიები</a:t>
            </a:r>
            <a:endParaRPr lang="de-DE" altLang="de-DE" sz="2000" dirty="0">
              <a:solidFill>
                <a:schemeClr val="tx2"/>
              </a:solidFill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1098104" y="4296692"/>
            <a:ext cx="7391400" cy="20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238" indent="-376238">
              <a:defRPr sz="2400">
                <a:solidFill>
                  <a:schemeClr val="tx1"/>
                </a:solidFill>
                <a:latin typeface="Arial" charset="0"/>
              </a:defRPr>
            </a:lvl1pPr>
            <a:lvl2pPr marL="566738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a-GE" altLang="de-DE" dirty="0" smtClean="0"/>
              <a:t>ეკონომიკური</a:t>
            </a:r>
            <a:r>
              <a:rPr lang="de-DE" altLang="de-DE" dirty="0" smtClean="0"/>
              <a:t> </a:t>
            </a:r>
            <a:r>
              <a:rPr lang="ka-GE" altLang="de-DE" dirty="0" smtClean="0"/>
              <a:t>შედეგები </a:t>
            </a:r>
            <a:r>
              <a:rPr lang="de-DE" altLang="de-DE" dirty="0" smtClean="0"/>
              <a:t>/ </a:t>
            </a:r>
            <a:r>
              <a:rPr lang="ka-GE" altLang="de-DE" dirty="0" smtClean="0"/>
              <a:t>ხარჯები</a:t>
            </a:r>
            <a:endParaRPr lang="de-DE" altLang="de-DE" dirty="0"/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a-GE" altLang="de-DE" dirty="0" smtClean="0"/>
              <a:t>სოციალური (სამართლიანობის) შედეგები</a:t>
            </a:r>
            <a:endParaRPr lang="de-DE" altLang="de-DE" dirty="0"/>
          </a:p>
          <a:p>
            <a:pPr>
              <a:lnSpc>
                <a:spcPct val="95000"/>
              </a:lnSpc>
              <a:spcBef>
                <a:spcPct val="5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ka-GE" altLang="de-DE" dirty="0" smtClean="0"/>
              <a:t>პოლიტიკური შედეგები (კრიზისების, დაძაბულობის ომის რისკები)</a:t>
            </a:r>
            <a:r>
              <a:rPr lang="de-DE" altLang="de-DE" dirty="0" smtClean="0"/>
              <a:t> </a:t>
            </a:r>
            <a:endParaRPr lang="de-DE" altLang="de-DE" dirty="0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1052736"/>
            <a:ext cx="875020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000" b="1" i="1" dirty="0" smtClean="0">
                <a:solidFill>
                  <a:schemeClr val="tx2"/>
                </a:solidFill>
              </a:rPr>
              <a:t>…</a:t>
            </a:r>
            <a:r>
              <a:rPr lang="ka-GE" sz="2000" b="1" i="1" dirty="0" smtClean="0">
                <a:solidFill>
                  <a:schemeClr val="tx2"/>
                </a:solidFill>
              </a:rPr>
              <a:t>ხაზს უსვამენ ნარჩენების ინტეგრირებული მართვის აუცილებლობაზე</a:t>
            </a:r>
            <a:endParaRPr lang="de-DE" sz="20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>
                <a:solidFill>
                  <a:schemeClr val="tx2"/>
                </a:solidFill>
              </a:rPr>
              <a:t>Todays</a:t>
            </a:r>
            <a:r>
              <a:rPr lang="de-DE" sz="2800" b="1" dirty="0">
                <a:solidFill>
                  <a:schemeClr val="tx2"/>
                </a:solidFill>
              </a:rPr>
              <a:t> (environmental) </a:t>
            </a:r>
            <a:r>
              <a:rPr lang="de-DE" sz="2800" b="1" dirty="0" err="1">
                <a:solidFill>
                  <a:schemeClr val="tx2"/>
                </a:solidFill>
              </a:rPr>
              <a:t>challenges</a:t>
            </a:r>
            <a:endParaRPr lang="de-DE" sz="2800" b="1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1084674"/>
            <a:ext cx="8340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…can be seen in the region too</a:t>
            </a:r>
            <a:endParaRPr lang="en-US" altLang="de-DE" sz="24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93304" y="1988840"/>
            <a:ext cx="3017108" cy="3754869"/>
            <a:chOff x="193304" y="1988840"/>
            <a:chExt cx="3017108" cy="375486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04" y="1988840"/>
              <a:ext cx="2812180" cy="3754869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/>
          </p:nvSpPr>
          <p:spPr>
            <a:xfrm>
              <a:off x="193304" y="5383285"/>
              <a:ext cx="3017108" cy="355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spcAft>
                  <a:spcPts val="600"/>
                </a:spcAft>
              </a:pPr>
              <a:r>
                <a:rPr lang="de-DE" altLang="de-DE" dirty="0" err="1">
                  <a:solidFill>
                    <a:schemeClr val="bg1"/>
                  </a:solidFill>
                </a:rPr>
                <a:t>pollution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>
                  <a:solidFill>
                    <a:schemeClr val="bg1"/>
                  </a:solidFill>
                </a:rPr>
                <a:t>of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>
                  <a:solidFill>
                    <a:schemeClr val="bg1"/>
                  </a:solidFill>
                </a:rPr>
                <a:t>the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>
                  <a:solidFill>
                    <a:schemeClr val="bg1"/>
                  </a:solidFill>
                </a:rPr>
                <a:t>environment</a:t>
              </a:r>
              <a:endParaRPr lang="de-DE" alt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5356979" y="1112035"/>
            <a:ext cx="3649781" cy="4873247"/>
            <a:chOff x="5356979" y="1112035"/>
            <a:chExt cx="3649781" cy="4873247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979" y="1112035"/>
              <a:ext cx="3649781" cy="4873247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/>
          </p:nvSpPr>
          <p:spPr>
            <a:xfrm>
              <a:off x="6718569" y="1915155"/>
              <a:ext cx="2288191" cy="355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spcAft>
                  <a:spcPts val="600"/>
                </a:spcAft>
              </a:pPr>
              <a:r>
                <a:rPr lang="de-DE" altLang="de-DE" dirty="0" err="1">
                  <a:solidFill>
                    <a:schemeClr val="bg1"/>
                  </a:solidFill>
                </a:rPr>
                <a:t>depletion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>
                  <a:solidFill>
                    <a:schemeClr val="bg1"/>
                  </a:solidFill>
                </a:rPr>
                <a:t>of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 smtClean="0">
                  <a:solidFill>
                    <a:schemeClr val="bg1"/>
                  </a:solidFill>
                </a:rPr>
                <a:t>resources</a:t>
              </a:r>
              <a:endParaRPr lang="de-DE" altLang="de-DE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3059832" y="3501008"/>
            <a:ext cx="3734882" cy="2880319"/>
            <a:chOff x="3059832" y="3501008"/>
            <a:chExt cx="3734882" cy="2880319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3579506"/>
              <a:ext cx="3734882" cy="2801821"/>
            </a:xfrm>
            <a:prstGeom prst="rect">
              <a:avLst/>
            </a:prstGeom>
          </p:spPr>
        </p:pic>
        <p:sp>
          <p:nvSpPr>
            <p:cNvPr id="28" name="Rechteck 27"/>
            <p:cNvSpPr/>
            <p:nvPr/>
          </p:nvSpPr>
          <p:spPr>
            <a:xfrm>
              <a:off x="4186413" y="3501008"/>
              <a:ext cx="2473819" cy="355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spcAft>
                  <a:spcPts val="600"/>
                </a:spcAft>
              </a:pPr>
              <a:r>
                <a:rPr lang="de-DE" altLang="de-DE" dirty="0" err="1">
                  <a:solidFill>
                    <a:schemeClr val="bg1"/>
                  </a:solidFill>
                </a:rPr>
                <a:t>growing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>
                  <a:solidFill>
                    <a:schemeClr val="bg1"/>
                  </a:solidFill>
                </a:rPr>
                <a:t>waste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>
                  <a:solidFill>
                    <a:schemeClr val="bg1"/>
                  </a:solidFill>
                </a:rPr>
                <a:t>amounts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3039256" y="1546339"/>
            <a:ext cx="2669132" cy="2002320"/>
            <a:chOff x="3039256" y="1546339"/>
            <a:chExt cx="2669132" cy="2002320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56" y="1546339"/>
              <a:ext cx="2669132" cy="2002320"/>
            </a:xfrm>
            <a:prstGeom prst="rect">
              <a:avLst/>
            </a:prstGeom>
          </p:spPr>
        </p:pic>
        <p:sp>
          <p:nvSpPr>
            <p:cNvPr id="31" name="Rechteck 30"/>
            <p:cNvSpPr/>
            <p:nvPr/>
          </p:nvSpPr>
          <p:spPr>
            <a:xfrm>
              <a:off x="3779912" y="1558915"/>
              <a:ext cx="1465529" cy="355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5000"/>
                </a:lnSpc>
                <a:spcBef>
                  <a:spcPct val="50000"/>
                </a:spcBef>
                <a:spcAft>
                  <a:spcPts val="600"/>
                </a:spcAft>
              </a:pPr>
              <a:r>
                <a:rPr lang="de-DE" altLang="de-DE" dirty="0" err="1">
                  <a:solidFill>
                    <a:schemeClr val="bg1"/>
                  </a:solidFill>
                </a:rPr>
                <a:t>land</a:t>
              </a:r>
              <a:r>
                <a:rPr lang="de-DE" altLang="de-DE" dirty="0">
                  <a:solidFill>
                    <a:schemeClr val="bg1"/>
                  </a:solidFill>
                </a:rPr>
                <a:t> </a:t>
              </a:r>
              <a:r>
                <a:rPr lang="de-DE" altLang="de-DE" dirty="0" err="1" smtClean="0">
                  <a:solidFill>
                    <a:schemeClr val="bg1"/>
                  </a:solidFill>
                </a:rPr>
                <a:t>shortage</a:t>
              </a:r>
              <a:endParaRPr lang="de-DE" altLang="de-D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8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smtClean="0">
                <a:solidFill>
                  <a:schemeClr val="tx2"/>
                </a:solidFill>
              </a:rPr>
              <a:t>The ‘</a:t>
            </a:r>
            <a:r>
              <a:rPr lang="de-DE" sz="2800" b="1" dirty="0" err="1" smtClean="0">
                <a:solidFill>
                  <a:schemeClr val="tx2"/>
                </a:solidFill>
              </a:rPr>
              <a:t>economics</a:t>
            </a:r>
            <a:r>
              <a:rPr lang="de-DE" sz="2800" b="1" dirty="0" smtClean="0">
                <a:solidFill>
                  <a:schemeClr val="tx2"/>
                </a:solidFill>
              </a:rPr>
              <a:t>‘ </a:t>
            </a:r>
            <a:r>
              <a:rPr lang="de-DE" sz="2800" b="1" dirty="0" err="1" smtClean="0">
                <a:solidFill>
                  <a:schemeClr val="tx2"/>
                </a:solidFill>
              </a:rPr>
              <a:t>of</a:t>
            </a:r>
            <a:r>
              <a:rPr lang="de-DE" sz="2800" b="1" dirty="0" smtClean="0">
                <a:solidFill>
                  <a:schemeClr val="tx2"/>
                </a:solidFill>
              </a:rPr>
              <a:t> </a:t>
            </a:r>
            <a:r>
              <a:rPr lang="de-DE" sz="2800" b="1" dirty="0" err="1" smtClean="0">
                <a:solidFill>
                  <a:schemeClr val="tx2"/>
                </a:solidFill>
              </a:rPr>
              <a:t>waste</a:t>
            </a:r>
            <a:endParaRPr lang="de-DE" sz="2800" dirty="0">
              <a:solidFill>
                <a:schemeClr val="tx2"/>
              </a:solidFill>
            </a:endParaRP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1084674"/>
            <a:ext cx="589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chemeClr val="tx2"/>
                </a:solidFill>
                <a:latin typeface="+mj-lt"/>
                <a:sym typeface="Symbol" pitchFamily="18" charset="2"/>
              </a:rPr>
              <a:t>Annual material footprint of one EU-citizen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7027077" y="5530123"/>
            <a:ext cx="1786136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graphic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provided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>
                <a:solidFill>
                  <a:srgbClr val="000000"/>
                </a:solidFill>
                <a:latin typeface="Times New Roman" pitchFamily="18" charset="0"/>
              </a:rPr>
              <a:t>ACR+  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79512" y="5748586"/>
            <a:ext cx="8464454" cy="36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1905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381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8604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0509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1508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196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422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287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indent="-381000">
              <a:lnSpc>
                <a:spcPct val="80000"/>
              </a:lnSpc>
              <a:buFont typeface="Symbol" pitchFamily="18" charset="2"/>
              <a:buNone/>
            </a:pPr>
            <a:r>
              <a:rPr lang="de-DE" altLang="de-DE" sz="2200" b="1" u="sng" dirty="0">
                <a:latin typeface="+mn-lt"/>
              </a:rPr>
              <a:t>Need </a:t>
            </a:r>
            <a:r>
              <a:rPr lang="de-DE" altLang="de-DE" sz="2200" b="1" u="sng" dirty="0" err="1">
                <a:latin typeface="+mn-lt"/>
              </a:rPr>
              <a:t>of</a:t>
            </a:r>
            <a:r>
              <a:rPr lang="de-DE" altLang="de-DE" sz="2200" b="1" u="sng" dirty="0">
                <a:latin typeface="+mn-lt"/>
              </a:rPr>
              <a:t> </a:t>
            </a:r>
            <a:r>
              <a:rPr lang="de-DE" altLang="de-DE" sz="2200" b="1" u="sng" dirty="0" err="1">
                <a:latin typeface="+mn-lt"/>
              </a:rPr>
              <a:t>shifting</a:t>
            </a:r>
            <a:r>
              <a:rPr lang="de-DE" altLang="de-DE" sz="2200" b="1" u="sng" dirty="0">
                <a:latin typeface="+mn-lt"/>
              </a:rPr>
              <a:t> </a:t>
            </a:r>
            <a:r>
              <a:rPr lang="de-DE" altLang="de-DE" sz="2200" b="1" u="sng" dirty="0" err="1">
                <a:latin typeface="+mn-lt"/>
              </a:rPr>
              <a:t>from</a:t>
            </a:r>
            <a:r>
              <a:rPr lang="de-DE" altLang="de-DE" sz="2200" b="1" u="sng" dirty="0">
                <a:latin typeface="+mn-lt"/>
              </a:rPr>
              <a:t> a </a:t>
            </a:r>
            <a:r>
              <a:rPr lang="de-DE" altLang="de-DE" sz="2200" b="1" u="sng" dirty="0" err="1">
                <a:latin typeface="+mn-lt"/>
              </a:rPr>
              <a:t>waste</a:t>
            </a:r>
            <a:r>
              <a:rPr lang="de-DE" altLang="de-DE" sz="2200" b="1" u="sng" dirty="0">
                <a:latin typeface="+mn-lt"/>
              </a:rPr>
              <a:t> </a:t>
            </a:r>
            <a:r>
              <a:rPr lang="de-DE" altLang="de-DE" sz="2200" b="1" u="sng" dirty="0" err="1">
                <a:latin typeface="+mn-lt"/>
              </a:rPr>
              <a:t>to</a:t>
            </a:r>
            <a:r>
              <a:rPr lang="de-DE" altLang="de-DE" sz="2200" b="1" u="sng" dirty="0">
                <a:latin typeface="+mn-lt"/>
              </a:rPr>
              <a:t> a </a:t>
            </a:r>
            <a:r>
              <a:rPr lang="de-DE" altLang="de-DE" sz="2200" b="1" u="sng" dirty="0" err="1">
                <a:latin typeface="+mn-lt"/>
              </a:rPr>
              <a:t>resource</a:t>
            </a:r>
            <a:r>
              <a:rPr lang="de-DE" altLang="de-DE" sz="2200" b="1" u="sng" dirty="0">
                <a:latin typeface="+mn-lt"/>
              </a:rPr>
              <a:t> </a:t>
            </a:r>
            <a:r>
              <a:rPr lang="de-DE" altLang="de-DE" sz="2200" b="1" u="sng" dirty="0" err="1">
                <a:latin typeface="+mn-lt"/>
              </a:rPr>
              <a:t>management</a:t>
            </a:r>
            <a:r>
              <a:rPr lang="de-DE" altLang="de-DE" sz="2200" b="1" u="sng" dirty="0">
                <a:latin typeface="+mn-lt"/>
              </a:rPr>
              <a:t> !!</a:t>
            </a:r>
          </a:p>
        </p:txBody>
      </p:sp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0027"/>
            <a:ext cx="7597632" cy="377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79512" y="1124744"/>
            <a:ext cx="8750206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000" b="1" i="1" dirty="0" smtClean="0">
                <a:solidFill>
                  <a:schemeClr val="tx2"/>
                </a:solidFill>
              </a:rPr>
              <a:t>ერთი ევროკავშირის მოქალაქის  ნარჩენების ყოველწლიური  კვალი</a:t>
            </a:r>
            <a:endParaRPr lang="en-US" sz="2000" b="1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de-DE" sz="20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79512" y="620688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ka-GE" sz="2200" b="1" dirty="0" smtClean="0">
                <a:solidFill>
                  <a:schemeClr val="tx2"/>
                </a:solidFill>
              </a:rPr>
              <a:t>ევროპა</a:t>
            </a:r>
            <a:endParaRPr lang="de-DE" sz="2200" dirty="0">
              <a:solidFill>
                <a:schemeClr val="tx2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027077" y="5530123"/>
            <a:ext cx="1786136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graphic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provided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by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>
                <a:solidFill>
                  <a:srgbClr val="000000"/>
                </a:solidFill>
                <a:latin typeface="Times New Roman" pitchFamily="18" charset="0"/>
              </a:rPr>
              <a:t>ACR+  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0" y="5748586"/>
            <a:ext cx="9324528" cy="34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1905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3810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8604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10509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1508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1965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2422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2879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indent="-381000">
              <a:lnSpc>
                <a:spcPct val="80000"/>
              </a:lnSpc>
              <a:buFont typeface="Symbol" pitchFamily="18" charset="2"/>
              <a:buNone/>
            </a:pPr>
            <a:r>
              <a:rPr lang="ka-GE" altLang="de-DE" sz="2000" b="1" u="sng" dirty="0" smtClean="0">
                <a:solidFill>
                  <a:schemeClr val="tx2"/>
                </a:solidFill>
                <a:latin typeface="+mn-lt"/>
              </a:rPr>
              <a:t>ნარჩენების მართვიდან რესურსების მართვაზე გადასვლის აუცილებლობა !!</a:t>
            </a:r>
            <a:endParaRPr lang="de-DE" altLang="de-DE" sz="2000" b="1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8" descr="slide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14752"/>
            <a:ext cx="8568952" cy="38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e-DE" sz="2800" b="1" dirty="0" err="1">
                <a:solidFill>
                  <a:schemeClr val="tx2"/>
                </a:solidFill>
              </a:rPr>
              <a:t>Implementing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the</a:t>
            </a:r>
            <a:r>
              <a:rPr lang="de-DE" sz="2800" b="1" dirty="0">
                <a:solidFill>
                  <a:schemeClr val="tx2"/>
                </a:solidFill>
              </a:rPr>
              <a:t> “</a:t>
            </a:r>
            <a:r>
              <a:rPr lang="de-DE" sz="2800" b="1" dirty="0" err="1">
                <a:solidFill>
                  <a:schemeClr val="tx2"/>
                </a:solidFill>
              </a:rPr>
              <a:t>Waste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b="1" dirty="0" err="1">
                <a:solidFill>
                  <a:schemeClr val="tx2"/>
                </a:solidFill>
              </a:rPr>
              <a:t>Hierarchy</a:t>
            </a:r>
            <a:r>
              <a:rPr lang="de-DE" sz="2800" b="1" dirty="0">
                <a:solidFill>
                  <a:schemeClr val="tx2"/>
                </a:solidFill>
              </a:rPr>
              <a:t>“ 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7504" y="3256050"/>
            <a:ext cx="2176160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de-DE" sz="800" i="1" dirty="0" err="1">
                <a:solidFill>
                  <a:srgbClr val="000000"/>
                </a:solidFill>
                <a:latin typeface="Times New Roman" pitchFamily="18" charset="0"/>
              </a:rPr>
              <a:t>graphic</a:t>
            </a:r>
            <a:r>
              <a:rPr lang="de-DE" altLang="de-DE" sz="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adapted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from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 EC </a:t>
            </a:r>
            <a:r>
              <a:rPr lang="de-DE" altLang="de-DE" sz="800" i="1" dirty="0" err="1" smtClean="0">
                <a:solidFill>
                  <a:srgbClr val="000000"/>
                </a:solidFill>
                <a:latin typeface="Times New Roman" pitchFamily="18" charset="0"/>
              </a:rPr>
              <a:t>materials</a:t>
            </a:r>
            <a:endParaRPr lang="de-DE" altLang="de-DE" sz="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670920" cy="198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Grafik 26"/>
          <p:cNvPicPr/>
          <p:nvPr/>
        </p:nvPicPr>
        <p:blipFill>
          <a:blip r:embed="rId3"/>
          <a:stretch>
            <a:fillRect/>
          </a:stretch>
        </p:blipFill>
        <p:spPr>
          <a:xfrm>
            <a:off x="3686726" y="2483677"/>
            <a:ext cx="5421778" cy="3908648"/>
          </a:xfrm>
          <a:prstGeom prst="rect">
            <a:avLst/>
          </a:prstGeom>
        </p:spPr>
      </p:pic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014672" y="6183133"/>
            <a:ext cx="2656248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en-US" altLang="de-DE" sz="800" i="1" dirty="0">
                <a:solidFill>
                  <a:srgbClr val="000000"/>
                </a:solidFill>
                <a:latin typeface="Times New Roman" pitchFamily="18" charset="0"/>
              </a:rPr>
              <a:t>Graphic adapted from Stutz 1999 in OECD, 2000, p. 38</a:t>
            </a:r>
            <a:endParaRPr lang="de-DE" altLang="de-DE" sz="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6" descr="susta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4434" y="790733"/>
            <a:ext cx="5364088" cy="2564802"/>
          </a:xfrm>
          <a:prstGeom prst="rect">
            <a:avLst/>
          </a:prstGeom>
        </p:spPr>
      </p:pic>
      <p:pic>
        <p:nvPicPr>
          <p:cNvPr id="9" name="Picture 8" descr="surati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78632" y="3068960"/>
            <a:ext cx="62281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Objectives of integrated waste management</a:t>
            </a:r>
          </a:p>
        </p:txBody>
      </p:sp>
      <p:sp>
        <p:nvSpPr>
          <p:cNvPr id="6" name="Rechteck 1"/>
          <p:cNvSpPr>
            <a:spLocks noChangeArrowheads="1"/>
          </p:cNvSpPr>
          <p:nvPr/>
        </p:nvSpPr>
        <p:spPr bwMode="auto">
          <a:xfrm>
            <a:off x="192112" y="1084674"/>
            <a:ext cx="7836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The major </a:t>
            </a:r>
            <a:r>
              <a:rPr lang="en-US" altLang="de-DE" sz="2400" dirty="0">
                <a:solidFill>
                  <a:schemeClr val="tx2"/>
                </a:solidFill>
                <a:latin typeface="+mj-lt"/>
                <a:sym typeface="Symbol" pitchFamily="18" charset="2"/>
              </a:rPr>
              <a:t>concerns </a:t>
            </a:r>
            <a:r>
              <a:rPr lang="en-US" altLang="de-DE" sz="24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are</a:t>
            </a:r>
            <a:endParaRPr lang="en-US" altLang="de-DE" sz="24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9512" y="1628800"/>
            <a:ext cx="8750206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200" b="1" dirty="0" smtClean="0"/>
              <a:t>1.	to ensure that no harm goes out from waste to any organism and the nature,</a:t>
            </a:r>
          </a:p>
          <a:p>
            <a:pPr>
              <a:buFont typeface="Arial" pitchFamily="34" charset="0"/>
              <a:buNone/>
            </a:pPr>
            <a:r>
              <a:rPr lang="en-US" sz="2200" b="1" dirty="0" smtClean="0"/>
              <a:t>2.	to save materials and secure future generations access to the necessary resources,</a:t>
            </a:r>
          </a:p>
          <a:p>
            <a:pPr marL="357188" indent="-357188">
              <a:buFont typeface="Arial" pitchFamily="34" charset="0"/>
              <a:buAutoNum type="arabicPeriod" startAt="3"/>
            </a:pPr>
            <a:r>
              <a:rPr lang="en-US" sz="2200" b="1" dirty="0" smtClean="0"/>
              <a:t>to save the climate and minimize greenhouse gas (GHG) emissions created by waste.</a:t>
            </a:r>
          </a:p>
          <a:p>
            <a:pPr marL="0" indent="0">
              <a:buFont typeface="Arial" pitchFamily="34" charset="0"/>
              <a:buNone/>
            </a:pPr>
            <a:endParaRPr lang="en-US" sz="2200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1944216" cy="274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740352" y="6204491"/>
            <a:ext cx="1296144" cy="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de-DE" sz="800" i="1" dirty="0" err="1">
                <a:solidFill>
                  <a:srgbClr val="000000"/>
                </a:solidFill>
                <a:latin typeface="Times New Roman" pitchFamily="18" charset="0"/>
              </a:rPr>
              <a:t>graphic</a:t>
            </a:r>
            <a:r>
              <a:rPr lang="de-DE" altLang="de-DE" sz="800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de-DE" altLang="de-DE" sz="800" i="1" dirty="0" smtClean="0">
                <a:solidFill>
                  <a:srgbClr val="000000"/>
                </a:solidFill>
                <a:latin typeface="Times New Roman" pitchFamily="18" charset="0"/>
              </a:rPr>
              <a:t>www.pce.govt.nz</a:t>
            </a:r>
            <a:endParaRPr lang="de-DE" altLang="de-DE" sz="8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179512" y="4293096"/>
            <a:ext cx="8750206" cy="195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smtClean="0"/>
              <a:t>ISWM</a:t>
            </a:r>
            <a:r>
              <a:rPr lang="en-US" sz="2200" dirty="0" smtClean="0"/>
              <a:t> in addition has strong links with: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200" b="1" dirty="0" smtClean="0"/>
              <a:t>new industries and markets,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200" b="1" dirty="0" smtClean="0"/>
              <a:t>job generation </a:t>
            </a:r>
            <a:r>
              <a:rPr lang="en-US" sz="2200" dirty="0" smtClean="0"/>
              <a:t>and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sz="2200" dirty="0" smtClean="0"/>
              <a:t>chances for </a:t>
            </a:r>
            <a:r>
              <a:rPr lang="en-US" sz="2200" b="1" dirty="0" smtClean="0"/>
              <a:t>social integration and stability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2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/>
          <p:cNvSpPr txBox="1">
            <a:spLocks/>
          </p:cNvSpPr>
          <p:nvPr/>
        </p:nvSpPr>
        <p:spPr>
          <a:xfrm>
            <a:off x="179512" y="548680"/>
            <a:ext cx="8856984" cy="484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Consequences of shifting towards ISWM 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79512" y="1700808"/>
            <a:ext cx="89644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BEFORE:  </a:t>
            </a:r>
            <a:r>
              <a:rPr lang="en-US" sz="2200" dirty="0" smtClean="0"/>
              <a:t>One single waste stream for disposal</a:t>
            </a:r>
          </a:p>
          <a:p>
            <a:pPr marL="0" indent="0">
              <a:buFont typeface="Arial" pitchFamily="34" charset="0"/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NEW: </a:t>
            </a:r>
            <a:r>
              <a:rPr lang="en-US" sz="2200" dirty="0" smtClean="0"/>
              <a:t>Complex scenarios for various material streams and their management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dirty="0" smtClean="0">
                <a:sym typeface="Wingdings" panose="05000000000000000000" pitchFamily="2" charset="2"/>
              </a:rPr>
              <a:t>different collection requirements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	 increasing uncertainties/risks, e.g. quantities, quality, markets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	 higher administration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	 more stakeholders to deal with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	 different legal implications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	 multiple qualifications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	 multiple monetary flows</a:t>
            </a:r>
            <a:endParaRPr lang="de-DE" sz="2200" b="1" dirty="0"/>
          </a:p>
        </p:txBody>
      </p:sp>
      <p:sp>
        <p:nvSpPr>
          <p:cNvPr id="9" name="Rechteck 1"/>
          <p:cNvSpPr>
            <a:spLocks noChangeArrowheads="1"/>
          </p:cNvSpPr>
          <p:nvPr/>
        </p:nvSpPr>
        <p:spPr bwMode="auto">
          <a:xfrm>
            <a:off x="192112" y="1084674"/>
            <a:ext cx="5892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400" dirty="0">
                <a:solidFill>
                  <a:schemeClr val="tx2"/>
                </a:solidFill>
                <a:latin typeface="+mj-lt"/>
                <a:sym typeface="Symbol" pitchFamily="18" charset="2"/>
              </a:rPr>
              <a:t>New </a:t>
            </a:r>
            <a:r>
              <a:rPr lang="en-US" altLang="de-DE" sz="2400" dirty="0" smtClean="0">
                <a:solidFill>
                  <a:schemeClr val="tx2"/>
                </a:solidFill>
                <a:latin typeface="+mj-lt"/>
                <a:sym typeface="Symbol" pitchFamily="18" charset="2"/>
              </a:rPr>
              <a:t>challenges and planning needs</a:t>
            </a:r>
            <a:endParaRPr lang="en-US" altLang="de-DE" sz="2400" dirty="0">
              <a:solidFill>
                <a:schemeClr val="tx2"/>
              </a:solidFill>
              <a:latin typeface="+mj-lt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22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598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Bla, bla</dc:title>
  <dc:creator>user</dc:creator>
  <cp:lastModifiedBy>Aleksandre Pertaia</cp:lastModifiedBy>
  <cp:revision>151</cp:revision>
  <dcterms:created xsi:type="dcterms:W3CDTF">2015-09-30T12:26:19Z</dcterms:created>
  <dcterms:modified xsi:type="dcterms:W3CDTF">2016-11-15T14:14:18Z</dcterms:modified>
</cp:coreProperties>
</file>