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6" autoAdjust="0"/>
    <p:restoredTop sz="94650" autoAdjust="0"/>
  </p:normalViewPr>
  <p:slideViewPr>
    <p:cSldViewPr>
      <p:cViewPr varScale="1">
        <p:scale>
          <a:sx n="65" d="100"/>
          <a:sy n="65" d="100"/>
        </p:scale>
        <p:origin x="13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175CD-DBDC-A345-AF54-35547CC7D4F8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7FFB1-9932-CA45-8E3D-B88F65AC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43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7FFB1-9932-CA45-8E3D-B88F65AC7A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2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1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6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9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0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8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9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3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5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33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6A9EA-2A7E-407D-AFA7-7B4B51188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3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209800"/>
            <a:ext cx="7467600" cy="1390650"/>
          </a:xfrm>
        </p:spPr>
        <p:txBody>
          <a:bodyPr>
            <a:normAutofit fontScale="90000"/>
          </a:bodyPr>
          <a:lstStyle/>
          <a:p>
            <a:r>
              <a:rPr lang="en-GB" b="1" cap="all" dirty="0"/>
              <a:t/>
            </a:r>
            <a:br>
              <a:rPr lang="en-GB" b="1" cap="all" dirty="0"/>
            </a:br>
            <a:r>
              <a:rPr lang="en-GB" b="1" cap="all" dirty="0" smtClean="0"/>
              <a:t/>
            </a:r>
            <a:br>
              <a:rPr lang="en-GB" b="1" cap="all" dirty="0" smtClean="0"/>
            </a:b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1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1122363"/>
            <a:ext cx="8382000" cy="2001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tx2"/>
                </a:solidFill>
              </a:rPr>
              <a:t>Visiting PR departments of all </a:t>
            </a:r>
            <a:r>
              <a:rPr lang="en-US" sz="3600" b="1" dirty="0" smtClean="0">
                <a:solidFill>
                  <a:schemeClr val="tx2"/>
                </a:solidFill>
              </a:rPr>
              <a:t>17 </a:t>
            </a:r>
            <a:r>
              <a:rPr lang="en-US" sz="3600" b="1" dirty="0">
                <a:solidFill>
                  <a:schemeClr val="tx2"/>
                </a:solidFill>
              </a:rPr>
              <a:t>municipalities </a:t>
            </a:r>
            <a:r>
              <a:rPr lang="en-US" sz="3600" b="1" dirty="0" smtClean="0">
                <a:solidFill>
                  <a:schemeClr val="tx2"/>
                </a:solidFill>
              </a:rPr>
              <a:t>–</a:t>
            </a:r>
            <a:r>
              <a:rPr lang="en-GB" sz="3600" b="1" dirty="0" smtClean="0">
                <a:solidFill>
                  <a:schemeClr val="tx2"/>
                </a:solidFill>
              </a:rPr>
              <a:t> findings and conclusions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014761" y="3352800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 and Communication</a:t>
            </a:r>
          </a:p>
          <a:p>
            <a:r>
              <a:rPr lang="en-US" dirty="0" smtClean="0"/>
              <a:t>June 2017</a:t>
            </a:r>
          </a:p>
        </p:txBody>
      </p:sp>
    </p:spTree>
    <p:extLst>
      <p:ext uri="{BB962C8B-B14F-4D97-AF65-F5344CB8AC3E}">
        <p14:creationId xmlns:p14="http://schemas.microsoft.com/office/powerpoint/2010/main" val="15416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Overview of finding of existing challenges in PR work: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No dedicated budget for PR activities</a:t>
            </a:r>
          </a:p>
          <a:p>
            <a:r>
              <a:rPr lang="en-US" sz="1800" dirty="0" smtClean="0"/>
              <a:t>Lack of employees in many cases</a:t>
            </a:r>
          </a:p>
          <a:p>
            <a:r>
              <a:rPr lang="en-US" sz="1800" dirty="0" smtClean="0"/>
              <a:t>Lack of internal communication through the departments and information sharing experience</a:t>
            </a:r>
          </a:p>
          <a:p>
            <a:r>
              <a:rPr lang="en-US" sz="1800" dirty="0" smtClean="0"/>
              <a:t>Low understanding of PR and public relations importance on a top management level</a:t>
            </a:r>
          </a:p>
          <a:p>
            <a:r>
              <a:rPr lang="en-US" sz="1800" dirty="0" smtClean="0"/>
              <a:t>Ongoing ad-hoc planning</a:t>
            </a:r>
          </a:p>
          <a:p>
            <a:r>
              <a:rPr lang="en-US" sz="1800" dirty="0" smtClean="0"/>
              <a:t>Low awareness of PR employees of </a:t>
            </a:r>
            <a:r>
              <a:rPr lang="en-US" sz="1800" dirty="0"/>
              <a:t>functions, obligations and </a:t>
            </a:r>
            <a:r>
              <a:rPr lang="en-US" sz="1800" dirty="0" smtClean="0"/>
              <a:t>tasks related to waste management issues</a:t>
            </a:r>
          </a:p>
          <a:p>
            <a:r>
              <a:rPr lang="en-US" sz="1800" dirty="0" smtClean="0"/>
              <a:t>Lack of </a:t>
            </a:r>
            <a:r>
              <a:rPr lang="en-US" sz="1800" dirty="0"/>
              <a:t>public </a:t>
            </a:r>
            <a:r>
              <a:rPr lang="en-US" sz="1800" dirty="0" smtClean="0"/>
              <a:t>awareness activities/ publications and print material</a:t>
            </a:r>
          </a:p>
          <a:p>
            <a:r>
              <a:rPr lang="en-US" sz="1800" dirty="0" smtClean="0"/>
              <a:t>Low awareness of waste management issues and it’s importance through public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Some ‘highlights’: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 smtClean="0"/>
              <a:t>Municipality of </a:t>
            </a:r>
            <a:r>
              <a:rPr lang="en-GB" sz="1800" b="1" dirty="0" err="1" smtClean="0"/>
              <a:t>Kharagauli</a:t>
            </a:r>
            <a:r>
              <a:rPr lang="en-GB" sz="1800" b="1" dirty="0" smtClean="0"/>
              <a:t> PR activities:</a:t>
            </a:r>
          </a:p>
          <a:p>
            <a:pPr>
              <a:buFont typeface="+mj-lt"/>
              <a:buAutoNum type="arabicPeriod"/>
            </a:pPr>
            <a:r>
              <a:rPr lang="en-GB" sz="1800" dirty="0" smtClean="0"/>
              <a:t>Production of  </a:t>
            </a:r>
            <a:r>
              <a:rPr lang="en-GB" sz="1800" dirty="0"/>
              <a:t>a series called "One day in the </a:t>
            </a:r>
            <a:r>
              <a:rPr lang="en-GB" sz="1800" dirty="0" smtClean="0"/>
              <a:t>village“- Broadcasted on local TV station ‘</a:t>
            </a:r>
            <a:r>
              <a:rPr lang="en-GB" sz="1800" dirty="0" err="1" smtClean="0"/>
              <a:t>Rioni</a:t>
            </a:r>
            <a:r>
              <a:rPr lang="en-GB" sz="1800" dirty="0" smtClean="0"/>
              <a:t>’; uploaded on the web and FB pages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b="1" dirty="0" smtClean="0"/>
              <a:t>Sachkhere Municipality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Intense work on unregulated landfills (40 clean up events during 2016)</a:t>
            </a:r>
            <a:endParaRPr lang="en-GB" sz="1800" b="1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Printing  antilittering stickers </a:t>
            </a:r>
            <a:r>
              <a:rPr lang="en-US" sz="1800" dirty="0"/>
              <a:t>which has been distributed through </a:t>
            </a:r>
            <a:r>
              <a:rPr lang="en-US" sz="1800" dirty="0" smtClean="0"/>
              <a:t>public.</a:t>
            </a:r>
          </a:p>
          <a:p>
            <a:pPr>
              <a:buFont typeface="+mj-lt"/>
              <a:buAutoNum type="arabicPeriod"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 err="1" smtClean="0"/>
              <a:t>Ambrolauri</a:t>
            </a:r>
            <a:endParaRPr lang="en-US" sz="1800" b="1" dirty="0" smtClean="0"/>
          </a:p>
          <a:p>
            <a:pPr>
              <a:buFont typeface="+mj-lt"/>
              <a:buAutoNum type="arabicPeriod"/>
            </a:pPr>
            <a:r>
              <a:rPr lang="en-GB" sz="1800" dirty="0" smtClean="0"/>
              <a:t>Free </a:t>
            </a:r>
            <a:r>
              <a:rPr lang="en-GB" sz="1800" dirty="0" err="1" smtClean="0"/>
              <a:t>WiFi</a:t>
            </a:r>
            <a:r>
              <a:rPr lang="en-GB" sz="1800" dirty="0" smtClean="0"/>
              <a:t> all over the city of </a:t>
            </a:r>
            <a:r>
              <a:rPr lang="en-GB" sz="1800" dirty="0" err="1" smtClean="0"/>
              <a:t>Ambrolauri</a:t>
            </a:r>
            <a:r>
              <a:rPr lang="en-GB" sz="1800" dirty="0" smtClean="0"/>
              <a:t> </a:t>
            </a:r>
            <a:r>
              <a:rPr lang="en-GB" sz="1800" dirty="0" smtClean="0">
                <a:sym typeface="Wingdings"/>
              </a:rPr>
              <a:t> (is it already available now?)</a:t>
            </a:r>
            <a:endParaRPr lang="en-GB" sz="1800" dirty="0"/>
          </a:p>
          <a:p>
            <a:pPr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1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Overall positive findings in all 16 municipality PR units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regular </a:t>
            </a:r>
            <a:r>
              <a:rPr lang="en-GB" sz="2000" b="1" dirty="0"/>
              <a:t>clean-up </a:t>
            </a:r>
            <a:r>
              <a:rPr lang="en-GB" sz="2000" b="1" dirty="0" smtClean="0"/>
              <a:t>activities</a:t>
            </a:r>
          </a:p>
          <a:p>
            <a:endParaRPr lang="en-GB" sz="2000" b="1" dirty="0"/>
          </a:p>
          <a:p>
            <a:r>
              <a:rPr lang="en-GB" sz="2000" b="1" dirty="0" smtClean="0"/>
              <a:t>Understanding of  </a:t>
            </a:r>
            <a:r>
              <a:rPr lang="en-GB" sz="2000" b="1" dirty="0"/>
              <a:t>importance of waste management </a:t>
            </a:r>
            <a:r>
              <a:rPr lang="en-GB" sz="2000" b="1" dirty="0" smtClean="0"/>
              <a:t>issue</a:t>
            </a:r>
          </a:p>
          <a:p>
            <a:endParaRPr lang="en-GB" sz="2000" b="1" dirty="0"/>
          </a:p>
          <a:p>
            <a:r>
              <a:rPr lang="en-GB" sz="2000" b="1" dirty="0"/>
              <a:t>Truly motivated </a:t>
            </a:r>
            <a:r>
              <a:rPr lang="en-GB" sz="2000" b="1" dirty="0" smtClean="0"/>
              <a:t>teams driven to </a:t>
            </a:r>
            <a:r>
              <a:rPr lang="en-GB" sz="2000" b="1" dirty="0"/>
              <a:t>work hard for </a:t>
            </a:r>
            <a:r>
              <a:rPr lang="en-GB" sz="2000" b="1" dirty="0" smtClean="0"/>
              <a:t>success</a:t>
            </a:r>
            <a:endParaRPr lang="en-GB" sz="2000" b="1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277740"/>
            <a:ext cx="3657600" cy="3578311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Formula of success</a:t>
            </a:r>
            <a:endParaRPr lang="en-US" sz="3200" b="1" dirty="0">
              <a:solidFill>
                <a:schemeClr val="tx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1181100"/>
            <a:ext cx="6572250" cy="43815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2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458200" cy="636866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Visiting PR departments of all 17 municipalities February - March 2017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/>
              <a:t>To inform about the overall Integrated Solid Waste Management Kutaisi Project and the roles of all involved partners and stakeholders</a:t>
            </a:r>
            <a:br>
              <a:rPr lang="en-US" sz="1600" dirty="0" smtClean="0"/>
            </a:br>
            <a:r>
              <a:rPr lang="en-US" sz="1600" dirty="0" smtClean="0">
                <a:sym typeface="Wingdings"/>
              </a:rPr>
              <a:t> Many PR departments were not informed sufficiently about the project</a:t>
            </a:r>
            <a:br>
              <a:rPr lang="en-US" sz="1600" dirty="0" smtClean="0">
                <a:sym typeface="Wingdings"/>
              </a:rPr>
            </a:br>
            <a:endParaRPr lang="en-US" sz="1600" dirty="0" smtClean="0"/>
          </a:p>
          <a:p>
            <a:r>
              <a:rPr lang="en-US" sz="1600" dirty="0" smtClean="0"/>
              <a:t>To inform about the ongoing series of trainings on Municipal Waste Management Plans and the </a:t>
            </a:r>
            <a:r>
              <a:rPr lang="en-US" sz="1600" dirty="0"/>
              <a:t>need to integrate the topic "PR and public awareness" into the Municipal Waste Management Plans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>
                <a:sym typeface="Wingdings"/>
              </a:rPr>
              <a:t>  Many PR departments were not </a:t>
            </a:r>
            <a:r>
              <a:rPr lang="en-US" sz="1600" dirty="0" smtClean="0">
                <a:sym typeface="Wingdings"/>
              </a:rPr>
              <a:t>yet informed by the other departments about and involved in elaborating the plans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To understand the local situation and get an idea of past and present municipal PR activities, available staff, resources and budget and the existing channels and means of communication locally available</a:t>
            </a:r>
            <a:br>
              <a:rPr lang="en-US" sz="1600" dirty="0" smtClean="0"/>
            </a:br>
            <a:r>
              <a:rPr lang="en-US" sz="1600" dirty="0" smtClean="0">
                <a:sym typeface="Wingdings"/>
              </a:rPr>
              <a:t> We could get very good information about the real situation ‘on the ground’</a:t>
            </a:r>
            <a:br>
              <a:rPr lang="en-US" sz="1600" dirty="0" smtClean="0">
                <a:sym typeface="Wingdings"/>
              </a:rPr>
            </a:br>
            <a:endParaRPr lang="en-US" sz="1600" dirty="0" smtClean="0"/>
          </a:p>
          <a:p>
            <a:r>
              <a:rPr lang="en-US" sz="1600" dirty="0"/>
              <a:t>To get in direct personal contact with the PR staff of the municipalities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>
                <a:sym typeface="Wingdings"/>
              </a:rPr>
              <a:t>  We know now with whom we will work in future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1428690"/>
            <a:ext cx="27901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The main scopes of visit:</a:t>
            </a:r>
          </a:p>
        </p:txBody>
      </p:sp>
    </p:spTree>
    <p:extLst>
      <p:ext uri="{BB962C8B-B14F-4D97-AF65-F5344CB8AC3E}">
        <p14:creationId xmlns:p14="http://schemas.microsoft.com/office/powerpoint/2010/main" val="11245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Overall findings</a:t>
            </a:r>
            <a:r>
              <a:rPr lang="en-US" sz="2400" dirty="0" smtClean="0">
                <a:solidFill>
                  <a:schemeClr val="tx2"/>
                </a:solidFill>
              </a:rPr>
              <a:t>: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678363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The </a:t>
            </a:r>
            <a:r>
              <a:rPr lang="en-GB" sz="1800" dirty="0"/>
              <a:t>importance given to PR work by the municipality reflects in </a:t>
            </a:r>
            <a:r>
              <a:rPr lang="en-GB" sz="1800" b="1" dirty="0" smtClean="0"/>
              <a:t>staffing. </a:t>
            </a:r>
            <a:r>
              <a:rPr lang="en-GB" sz="1800" dirty="0" smtClean="0"/>
              <a:t>Many PR departments are understaffed</a:t>
            </a:r>
            <a:r>
              <a:rPr lang="en-GB" sz="1800" b="1" dirty="0" smtClean="0"/>
              <a:t/>
            </a:r>
            <a:br>
              <a:rPr lang="en-GB" sz="1800" b="1" dirty="0" smtClean="0"/>
            </a:br>
            <a:endParaRPr lang="en-GB" sz="1800" b="1" dirty="0" smtClean="0"/>
          </a:p>
          <a:p>
            <a:r>
              <a:rPr lang="en-GB" sz="1800" dirty="0"/>
              <a:t>In most cases the PR departments have </a:t>
            </a:r>
            <a:r>
              <a:rPr lang="en-GB" sz="1800" b="1" dirty="0"/>
              <a:t>no dedicated budget</a:t>
            </a:r>
          </a:p>
          <a:p>
            <a:endParaRPr lang="en-GB" sz="1800" dirty="0" smtClean="0"/>
          </a:p>
          <a:p>
            <a:r>
              <a:rPr lang="en-GB" sz="1800" dirty="0" smtClean="0"/>
              <a:t>No municipality has a </a:t>
            </a:r>
            <a:r>
              <a:rPr lang="en-GB" sz="1800" b="1" dirty="0" smtClean="0"/>
              <a:t>PR and communication strategy </a:t>
            </a:r>
            <a:r>
              <a:rPr lang="en-GB" sz="1800" dirty="0" smtClean="0"/>
              <a:t>and / or </a:t>
            </a:r>
            <a:r>
              <a:rPr lang="en-GB" sz="1800" b="1" dirty="0" smtClean="0"/>
              <a:t>annual communication plans </a:t>
            </a:r>
            <a:r>
              <a:rPr lang="en-GB" sz="1800" dirty="0" smtClean="0"/>
              <a:t>formally drafted and agreed</a:t>
            </a:r>
          </a:p>
          <a:p>
            <a:endParaRPr lang="en-GB" sz="1800" b="1" dirty="0"/>
          </a:p>
          <a:p>
            <a:r>
              <a:rPr lang="en-GB" sz="1800" dirty="0" smtClean="0"/>
              <a:t>Regular communication </a:t>
            </a:r>
            <a:r>
              <a:rPr lang="en-GB" sz="1800" dirty="0"/>
              <a:t>and information sharing trough FB closed group</a:t>
            </a:r>
            <a:endParaRPr lang="en-US" sz="1800" dirty="0"/>
          </a:p>
          <a:p>
            <a:pPr marL="0" indent="0">
              <a:buNone/>
            </a:pPr>
            <a:r>
              <a:rPr lang="en-GB" sz="1800" dirty="0" smtClean="0"/>
              <a:t>      of </a:t>
            </a:r>
            <a:r>
              <a:rPr lang="en-GB" sz="1800" dirty="0"/>
              <a:t>PR </a:t>
            </a:r>
            <a:r>
              <a:rPr lang="en-GB" sz="1800" dirty="0" smtClean="0"/>
              <a:t>units</a:t>
            </a:r>
            <a:r>
              <a:rPr lang="en-US" sz="1800" dirty="0" smtClean="0"/>
              <a:t> of the municipalities of </a:t>
            </a:r>
            <a:r>
              <a:rPr lang="en-GB" sz="1800" dirty="0" smtClean="0"/>
              <a:t>Imereti Region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7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373563"/>
          </a:xfrm>
        </p:spPr>
        <p:txBody>
          <a:bodyPr>
            <a:normAutofit/>
          </a:bodyPr>
          <a:lstStyle/>
          <a:p>
            <a:r>
              <a:rPr lang="en-GB" sz="1800" dirty="0" smtClean="0"/>
              <a:t>All </a:t>
            </a:r>
            <a:r>
              <a:rPr lang="en-GB" sz="1800" dirty="0"/>
              <a:t>municipalities have </a:t>
            </a:r>
            <a:r>
              <a:rPr lang="en-GB" sz="1800" b="1" dirty="0"/>
              <a:t>FB </a:t>
            </a:r>
            <a:r>
              <a:rPr lang="en-GB" sz="1800" b="1" dirty="0" err="1" smtClean="0"/>
              <a:t>acounts</a:t>
            </a:r>
            <a:r>
              <a:rPr lang="en-GB" sz="1800" b="1" dirty="0"/>
              <a:t/>
            </a:r>
            <a:br>
              <a:rPr lang="en-GB" sz="1800" b="1" dirty="0"/>
            </a:br>
            <a:endParaRPr lang="en-GB" sz="1800" b="1" dirty="0"/>
          </a:p>
          <a:p>
            <a:r>
              <a:rPr lang="en-GB" sz="1800" dirty="0"/>
              <a:t>All municipalities have </a:t>
            </a:r>
            <a:r>
              <a:rPr lang="en-GB" sz="1800" b="1" dirty="0" smtClean="0"/>
              <a:t>web </a:t>
            </a:r>
            <a:r>
              <a:rPr lang="en-GB" sz="1800" b="1" dirty="0"/>
              <a:t>pages</a:t>
            </a:r>
            <a:r>
              <a:rPr lang="en-GB" sz="1800" dirty="0"/>
              <a:t> (except </a:t>
            </a:r>
            <a:r>
              <a:rPr lang="en-GB" sz="1800" dirty="0" err="1"/>
              <a:t>Tskaltubo</a:t>
            </a:r>
            <a:r>
              <a:rPr lang="en-GB" sz="1800" dirty="0"/>
              <a:t>)</a:t>
            </a:r>
            <a:r>
              <a:rPr lang="en-GB" sz="1800" b="1" dirty="0"/>
              <a:t/>
            </a:r>
            <a:br>
              <a:rPr lang="en-GB" sz="1800" b="1" dirty="0"/>
            </a:br>
            <a:endParaRPr lang="en-GB" sz="1800" b="1" dirty="0"/>
          </a:p>
          <a:p>
            <a:r>
              <a:rPr lang="en-GB" sz="1800" dirty="0" smtClean="0"/>
              <a:t>Most </a:t>
            </a:r>
            <a:r>
              <a:rPr lang="en-GB" sz="1800" dirty="0"/>
              <a:t>municipalities have a </a:t>
            </a:r>
            <a:r>
              <a:rPr lang="en-GB" sz="1800" b="1" dirty="0"/>
              <a:t>newspaper </a:t>
            </a:r>
            <a:r>
              <a:rPr lang="en-GB" sz="1800" dirty="0"/>
              <a:t>that is published regularly.</a:t>
            </a:r>
            <a:br>
              <a:rPr lang="en-GB" sz="1800" dirty="0"/>
            </a:br>
            <a:endParaRPr lang="en-GB" sz="1800" dirty="0"/>
          </a:p>
          <a:p>
            <a:r>
              <a:rPr lang="en-GB" sz="1800" dirty="0" smtClean="0"/>
              <a:t>In </a:t>
            </a:r>
            <a:r>
              <a:rPr lang="en-GB" sz="1800" dirty="0"/>
              <a:t>several cases there exist agreements of </a:t>
            </a:r>
            <a:r>
              <a:rPr lang="en-GB" sz="1800" dirty="0" smtClean="0"/>
              <a:t>continuous collaboration </a:t>
            </a:r>
            <a:r>
              <a:rPr lang="en-GB" sz="1800" dirty="0"/>
              <a:t>with </a:t>
            </a:r>
            <a:r>
              <a:rPr lang="en-GB" sz="1800" b="1" dirty="0"/>
              <a:t>local TV</a:t>
            </a:r>
            <a:r>
              <a:rPr lang="en-GB" sz="1800" dirty="0"/>
              <a:t> stations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US" sz="1800" dirty="0"/>
              <a:t>Direct Communication with local </a:t>
            </a:r>
            <a:r>
              <a:rPr lang="en-US" sz="1800" dirty="0" smtClean="0"/>
              <a:t>population. </a:t>
            </a:r>
            <a:r>
              <a:rPr lang="en-GB" sz="1800" b="1" dirty="0" smtClean="0"/>
              <a:t>Events</a:t>
            </a:r>
            <a:r>
              <a:rPr lang="en-GB" sz="1800" dirty="0" smtClean="0"/>
              <a:t> </a:t>
            </a:r>
            <a:r>
              <a:rPr lang="en-GB" sz="1800" dirty="0"/>
              <a:t>are </a:t>
            </a:r>
            <a:r>
              <a:rPr lang="en-GB" sz="1800" dirty="0" smtClean="0"/>
              <a:t>in most cases planned  </a:t>
            </a:r>
            <a:r>
              <a:rPr lang="en-GB" sz="1800" dirty="0"/>
              <a:t>weekly/ ongoing </a:t>
            </a:r>
            <a:r>
              <a:rPr lang="en-GB" sz="1800" b="1" dirty="0"/>
              <a:t>ad-hoc</a:t>
            </a: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85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tx2"/>
                </a:solidFill>
              </a:rPr>
              <a:t>Overall findings</a:t>
            </a:r>
            <a:r>
              <a:rPr lang="en-US" sz="2400" dirty="0" smtClean="0">
                <a:solidFill>
                  <a:schemeClr val="tx2"/>
                </a:solidFill>
              </a:rPr>
              <a:t>: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Main Channels of Communication used by Municipalities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4195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900" b="1" u="sng" dirty="0" smtClean="0"/>
              <a:t>Facebook </a:t>
            </a:r>
            <a:br>
              <a:rPr lang="en-US" sz="1900" b="1" u="sng" dirty="0" smtClean="0"/>
            </a:br>
            <a:endParaRPr lang="en-US" sz="1800" b="1" u="sng" dirty="0"/>
          </a:p>
          <a:p>
            <a:pPr marL="0" indent="0">
              <a:buNone/>
            </a:pPr>
            <a:r>
              <a:rPr lang="en-US" sz="2100" dirty="0" smtClean="0"/>
              <a:t>Is the main channel of communication in case of all 16 Municipalities</a:t>
            </a:r>
          </a:p>
          <a:p>
            <a:endParaRPr lang="en-US" sz="2100" b="1" u="sng" dirty="0"/>
          </a:p>
          <a:p>
            <a:pPr marL="0" indent="0">
              <a:buNone/>
            </a:pPr>
            <a:r>
              <a:rPr lang="en-US" sz="2100" dirty="0"/>
              <a:t>The Facebook </a:t>
            </a:r>
            <a:r>
              <a:rPr lang="en-US" sz="2100" dirty="0" smtClean="0"/>
              <a:t>pages are </a:t>
            </a:r>
            <a:r>
              <a:rPr lang="en-US" sz="2100" dirty="0"/>
              <a:t>regularly updated and </a:t>
            </a:r>
            <a:r>
              <a:rPr lang="en-US" sz="2100" dirty="0" smtClean="0"/>
              <a:t>contain following information:</a:t>
            </a:r>
            <a:br>
              <a:rPr lang="en-US" sz="2100" dirty="0" smtClean="0"/>
            </a:br>
            <a:endParaRPr lang="en-US" sz="2100" dirty="0" smtClean="0"/>
          </a:p>
          <a:p>
            <a:r>
              <a:rPr lang="en-US" sz="2100" dirty="0" smtClean="0"/>
              <a:t>Municipality </a:t>
            </a:r>
            <a:r>
              <a:rPr lang="en-US" sz="2100" dirty="0"/>
              <a:t>activities, </a:t>
            </a:r>
            <a:endParaRPr lang="en-US" sz="2100" dirty="0" smtClean="0"/>
          </a:p>
          <a:p>
            <a:r>
              <a:rPr lang="en-US" sz="2100" dirty="0"/>
              <a:t>A</a:t>
            </a:r>
            <a:r>
              <a:rPr lang="en-US" sz="2100" dirty="0" smtClean="0"/>
              <a:t>rticles </a:t>
            </a:r>
            <a:r>
              <a:rPr lang="en-US" sz="2100" dirty="0"/>
              <a:t>shared from their web</a:t>
            </a:r>
            <a:r>
              <a:rPr lang="en-US" sz="2100" dirty="0" smtClean="0"/>
              <a:t>;</a:t>
            </a:r>
          </a:p>
          <a:p>
            <a:r>
              <a:rPr lang="en-US" sz="2100" dirty="0" smtClean="0"/>
              <a:t>Photo/ video gallery</a:t>
            </a:r>
          </a:p>
          <a:p>
            <a:r>
              <a:rPr lang="en-US" sz="2100" dirty="0" smtClean="0"/>
              <a:t>events </a:t>
            </a:r>
            <a:r>
              <a:rPr lang="en-US" sz="2100" dirty="0"/>
              <a:t>taking place in </a:t>
            </a:r>
            <a:r>
              <a:rPr lang="en-US" sz="2100" dirty="0" smtClean="0"/>
              <a:t>the region </a:t>
            </a:r>
            <a:br>
              <a:rPr lang="en-US" sz="2100" dirty="0" smtClean="0"/>
            </a:br>
            <a:endParaRPr lang="en-US" sz="2100" dirty="0" smtClean="0"/>
          </a:p>
          <a:p>
            <a:pPr marL="0" indent="0">
              <a:buNone/>
            </a:pPr>
            <a:r>
              <a:rPr lang="en-US" sz="2100" dirty="0" smtClean="0"/>
              <a:t>The pages </a:t>
            </a:r>
            <a:r>
              <a:rPr lang="en-US" sz="2100" dirty="0"/>
              <a:t>also </a:t>
            </a:r>
            <a:r>
              <a:rPr lang="en-US" sz="2100" dirty="0" smtClean="0"/>
              <a:t>contain: info graphics, initiatives and achievements of the Government</a:t>
            </a:r>
            <a:br>
              <a:rPr lang="en-US" sz="2100" dirty="0" smtClean="0"/>
            </a:br>
            <a:r>
              <a:rPr lang="en-US" sz="2100" dirty="0" smtClean="0"/>
              <a:t>(e.g</a:t>
            </a:r>
            <a:r>
              <a:rPr lang="en-US" sz="2100" dirty="0"/>
              <a:t>. what people should know about visa free regime; legislation initiatives by Parliament of Georgia; infrastructural and agricultural initiatives, </a:t>
            </a:r>
            <a:r>
              <a:rPr lang="en-US" sz="2100" dirty="0" smtClean="0"/>
              <a:t>social, education and healthcare </a:t>
            </a:r>
            <a:r>
              <a:rPr lang="en-US" sz="2100" dirty="0"/>
              <a:t>programs </a:t>
            </a:r>
            <a:r>
              <a:rPr lang="en-US" sz="2100" dirty="0" smtClean="0"/>
              <a:t>and so on) 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7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Main Channels </a:t>
            </a:r>
            <a:r>
              <a:rPr lang="en-US" sz="2400" b="1" dirty="0">
                <a:solidFill>
                  <a:schemeClr val="tx2"/>
                </a:solidFill>
              </a:rPr>
              <a:t>of Communication used by Municipalities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 dirty="0" smtClean="0"/>
              <a:t>Web page</a:t>
            </a:r>
          </a:p>
          <a:p>
            <a:r>
              <a:rPr lang="en-US" sz="1800" dirty="0" smtClean="0"/>
              <a:t>All municipalities have got a web page (except </a:t>
            </a:r>
            <a:r>
              <a:rPr lang="en-US" sz="1800" dirty="0" err="1" smtClean="0"/>
              <a:t>Tskaltubo</a:t>
            </a:r>
            <a:r>
              <a:rPr lang="en-US" sz="1800" dirty="0" smtClean="0"/>
              <a:t>)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</a:t>
            </a:r>
            <a:r>
              <a:rPr lang="en-US" sz="1800" dirty="0" smtClean="0"/>
              <a:t>web </a:t>
            </a:r>
            <a:r>
              <a:rPr lang="en-US" sz="1800" dirty="0"/>
              <a:t>pages </a:t>
            </a:r>
            <a:r>
              <a:rPr lang="en-US" sz="1800" dirty="0" smtClean="0"/>
              <a:t>are designed well and more or less have the same structure and style, but in some cases some section does not contain  any information: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 smtClean="0"/>
              <a:t>Short </a:t>
            </a:r>
            <a:r>
              <a:rPr lang="en-US" sz="1800" dirty="0"/>
              <a:t>news </a:t>
            </a:r>
          </a:p>
          <a:p>
            <a:r>
              <a:rPr lang="en-US" sz="1800" dirty="0" smtClean="0"/>
              <a:t>Photo/video </a:t>
            </a:r>
            <a:r>
              <a:rPr lang="en-US" sz="1800" dirty="0"/>
              <a:t>g</a:t>
            </a:r>
            <a:r>
              <a:rPr lang="en-US" sz="1800" dirty="0" smtClean="0"/>
              <a:t>allery  (in some cases only touristic/sightseeing photos )</a:t>
            </a:r>
          </a:p>
          <a:p>
            <a:r>
              <a:rPr lang="en-US" sz="1800" dirty="0" smtClean="0"/>
              <a:t>Announcements  (e.g. Competitions; social </a:t>
            </a:r>
            <a:r>
              <a:rPr lang="en-US" sz="1800" dirty="0"/>
              <a:t>programs; health programs </a:t>
            </a:r>
            <a:r>
              <a:rPr lang="en-US" sz="1800" dirty="0" smtClean="0"/>
              <a:t>and </a:t>
            </a:r>
            <a:r>
              <a:rPr lang="en-US" sz="1800" dirty="0"/>
              <a:t>projects implemented by </a:t>
            </a:r>
            <a:r>
              <a:rPr lang="en-US" sz="1800" dirty="0" smtClean="0"/>
              <a:t>NGOs)</a:t>
            </a:r>
          </a:p>
          <a:p>
            <a:r>
              <a:rPr lang="en-US" sz="1800" dirty="0" smtClean="0"/>
              <a:t>Hot line number</a:t>
            </a:r>
          </a:p>
          <a:p>
            <a:r>
              <a:rPr lang="en-US" sz="1800" dirty="0"/>
              <a:t>C</a:t>
            </a:r>
            <a:r>
              <a:rPr lang="en-US" sz="1800" dirty="0" smtClean="0"/>
              <a:t>ontact </a:t>
            </a:r>
            <a:r>
              <a:rPr lang="en-US" sz="1800" dirty="0"/>
              <a:t>persons and contact numbers of all administrative unit </a:t>
            </a:r>
            <a:r>
              <a:rPr lang="en-US" sz="1800" dirty="0" smtClean="0"/>
              <a:t>representatives</a:t>
            </a:r>
          </a:p>
          <a:p>
            <a:r>
              <a:rPr lang="en-US" sz="1800" dirty="0"/>
              <a:t>Sakrebulo meeting minutes, bylaws, resolutions, annual </a:t>
            </a:r>
            <a:r>
              <a:rPr lang="en-US" sz="1800" dirty="0" smtClean="0"/>
              <a:t>budget and annual reports</a:t>
            </a:r>
          </a:p>
          <a:p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1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Main Channels </a:t>
            </a:r>
            <a:r>
              <a:rPr lang="en-US" sz="2400" b="1" dirty="0">
                <a:solidFill>
                  <a:schemeClr val="tx2"/>
                </a:solidFill>
              </a:rPr>
              <a:t>of Communication used by Municipalities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u="sng" dirty="0"/>
              <a:t>Newspaper</a:t>
            </a:r>
          </a:p>
          <a:p>
            <a:pPr marL="0" indent="0">
              <a:buNone/>
            </a:pPr>
            <a:r>
              <a:rPr lang="en-GB" sz="1800" dirty="0"/>
              <a:t>Most municipalities have a </a:t>
            </a:r>
            <a:r>
              <a:rPr lang="en-GB" sz="1800" dirty="0" smtClean="0"/>
              <a:t> </a:t>
            </a:r>
            <a:r>
              <a:rPr lang="en-GB" sz="1800" b="1" dirty="0"/>
              <a:t>newspaper </a:t>
            </a:r>
            <a:r>
              <a:rPr lang="en-GB" sz="1800" dirty="0"/>
              <a:t>that is published regularly. The frequency ranges from weekly to monthly, the number of pages reach from 4 to 12 pages. These publications are produced by so called "N (N) LE ", non-commercial, non-profit legal entities financed by the municipal (</a:t>
            </a:r>
            <a:r>
              <a:rPr lang="en-GB" sz="1800" dirty="0" err="1"/>
              <a:t>Gamgeoba</a:t>
            </a:r>
            <a:r>
              <a:rPr lang="en-GB" sz="1800" dirty="0"/>
              <a:t>) budget</a:t>
            </a:r>
            <a:r>
              <a:rPr lang="en-GB" sz="1800" dirty="0" smtClean="0"/>
              <a:t>.</a:t>
            </a:r>
            <a:r>
              <a:rPr lang="en-US" sz="1800" dirty="0"/>
              <a:t> </a:t>
            </a:r>
            <a:r>
              <a:rPr lang="en-US" sz="1800" dirty="0" smtClean="0"/>
              <a:t>Newspapers are distributed </a:t>
            </a:r>
            <a:r>
              <a:rPr lang="en-US" sz="1800" dirty="0"/>
              <a:t>by the </a:t>
            </a:r>
            <a:r>
              <a:rPr lang="en-US" sz="1800" dirty="0" smtClean="0"/>
              <a:t>municipality mostly </a:t>
            </a:r>
            <a:r>
              <a:rPr lang="en-US" sz="1800" dirty="0"/>
              <a:t>free of </a:t>
            </a:r>
            <a:r>
              <a:rPr lang="en-US" sz="1800" dirty="0" smtClean="0"/>
              <a:t>charge</a:t>
            </a:r>
            <a:br>
              <a:rPr lang="en-US" sz="1800" dirty="0" smtClean="0"/>
            </a:br>
            <a:endParaRPr lang="en-US" sz="1800" dirty="0" smtClean="0"/>
          </a:p>
          <a:p>
            <a:pPr marL="0" indent="0">
              <a:buNone/>
            </a:pPr>
            <a:r>
              <a:rPr lang="en-US" sz="1900" b="1" u="sng" dirty="0"/>
              <a:t>Local TV stations</a:t>
            </a:r>
            <a:br>
              <a:rPr lang="en-US" sz="1900" b="1" u="sng" dirty="0"/>
            </a:br>
            <a:endParaRPr lang="en-US" sz="1900" b="1" u="sng" dirty="0"/>
          </a:p>
          <a:p>
            <a:pPr marL="0" indent="0">
              <a:buNone/>
            </a:pPr>
            <a:r>
              <a:rPr lang="en-GB" sz="1800" dirty="0"/>
              <a:t>In several cases exist </a:t>
            </a:r>
            <a:r>
              <a:rPr lang="en-GB" sz="1800" b="1" dirty="0"/>
              <a:t>local TV</a:t>
            </a:r>
            <a:r>
              <a:rPr lang="en-GB" sz="1800" dirty="0"/>
              <a:t> stations and municipalities usually make annual contracts with these TV </a:t>
            </a:r>
            <a:r>
              <a:rPr lang="en-GB" sz="1800" dirty="0" smtClean="0"/>
              <a:t>stations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9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 dirty="0"/>
              <a:t>Events</a:t>
            </a:r>
            <a:r>
              <a:rPr lang="en-US" sz="1800" dirty="0" smtClean="0"/>
              <a:t> </a:t>
            </a:r>
          </a:p>
          <a:p>
            <a:r>
              <a:rPr lang="en-US" sz="1800" dirty="0"/>
              <a:t>Regular clean-up activities involving </a:t>
            </a:r>
            <a:r>
              <a:rPr lang="en-US" sz="1800" dirty="0" smtClean="0"/>
              <a:t>schools</a:t>
            </a:r>
            <a:endParaRPr lang="en-US" sz="1800" dirty="0"/>
          </a:p>
          <a:p>
            <a:r>
              <a:rPr lang="en-US" sz="1800" dirty="0"/>
              <a:t>Public meetings of </a:t>
            </a:r>
            <a:r>
              <a:rPr lang="en-US" sz="1800" dirty="0" err="1" smtClean="0"/>
              <a:t>Gamgebeli</a:t>
            </a:r>
            <a:endParaRPr lang="en-US" sz="1800" dirty="0"/>
          </a:p>
          <a:p>
            <a:r>
              <a:rPr lang="en-US" sz="1800" dirty="0"/>
              <a:t>Opening of renovated schools; kinder gardens etc. </a:t>
            </a:r>
          </a:p>
          <a:p>
            <a:r>
              <a:rPr lang="en-US" sz="1800" dirty="0"/>
              <a:t>Culture events (celebration of anniversaries; various public events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1800" dirty="0"/>
              <a:t>Sport events and competitions for school children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u="sng" dirty="0"/>
              <a:t>Direct communication with local population/</a:t>
            </a:r>
            <a:r>
              <a:rPr lang="en-GB" sz="1800" b="1" u="sng" dirty="0"/>
              <a:t>"word of mouth"</a:t>
            </a:r>
            <a:endParaRPr lang="en-US" sz="1800" b="1" u="sng" dirty="0"/>
          </a:p>
          <a:p>
            <a:pPr marL="0" lvl="0" indent="0">
              <a:buNone/>
            </a:pPr>
            <a:r>
              <a:rPr lang="en-US" sz="1800" b="1" dirty="0"/>
              <a:t/>
            </a:r>
            <a:br>
              <a:rPr lang="en-US" sz="1800" b="1" dirty="0"/>
            </a:br>
            <a:r>
              <a:rPr lang="en-GB" sz="1800" dirty="0"/>
              <a:t>Direct communication with citizens during events, through local groups or on a community ("</a:t>
            </a:r>
            <a:r>
              <a:rPr lang="en-GB" sz="1800" dirty="0" err="1"/>
              <a:t>Temi</a:t>
            </a:r>
            <a:r>
              <a:rPr lang="en-GB" sz="1800" dirty="0"/>
              <a:t>") level. This way about 20% of the population would be reached directly as it was estimated by the PR department of </a:t>
            </a:r>
            <a:r>
              <a:rPr lang="en-GB" sz="1800" dirty="0" err="1"/>
              <a:t>Samtredia</a:t>
            </a:r>
            <a:r>
              <a:rPr lang="en-GB" sz="1800" dirty="0"/>
              <a:t>)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Workshop 14 and 15 June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A9EA-2A7E-407D-AFA7-7B4B51188E6A}" type="slidenum">
              <a:rPr lang="en-US" smtClean="0"/>
              <a:t>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858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tx2"/>
                </a:solidFill>
              </a:rPr>
              <a:t>Main Channels of Communication used by Municipalities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08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5587</TotalTime>
  <Words>557</Words>
  <Application>Microsoft Office PowerPoint</Application>
  <PresentationFormat>On-screen Show (4:3)</PresentationFormat>
  <Paragraphs>118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  </vt:lpstr>
      <vt:lpstr>Formula of success</vt:lpstr>
      <vt:lpstr>Visiting PR departments of all 17 municipalities February - March 2017</vt:lpstr>
      <vt:lpstr>Overall findings:</vt:lpstr>
      <vt:lpstr>PowerPoint Presentation</vt:lpstr>
      <vt:lpstr>Main Channels of Communication used by Municipalities</vt:lpstr>
      <vt:lpstr>Main Channels of Communication used by Municipalities</vt:lpstr>
      <vt:lpstr>Main Channels of Communication used by Municipalities</vt:lpstr>
      <vt:lpstr>PowerPoint Presentation</vt:lpstr>
      <vt:lpstr>Overview of finding of existing challenges in PR work:</vt:lpstr>
      <vt:lpstr>Some ‘highlights’:</vt:lpstr>
      <vt:lpstr>Overall positive findings in all 16 municipality PR units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User</dc:creator>
  <cp:lastModifiedBy>Aleksandre Pertaia</cp:lastModifiedBy>
  <cp:revision>78</cp:revision>
  <dcterms:created xsi:type="dcterms:W3CDTF">2017-05-02T10:06:50Z</dcterms:created>
  <dcterms:modified xsi:type="dcterms:W3CDTF">2017-06-19T08:31:29Z</dcterms:modified>
</cp:coreProperties>
</file>