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4" r:id="rId4"/>
    <p:sldId id="313" r:id="rId5"/>
    <p:sldId id="312" r:id="rId6"/>
    <p:sldId id="323" r:id="rId7"/>
    <p:sldId id="322" r:id="rId8"/>
    <p:sldId id="324" r:id="rId9"/>
    <p:sldId id="321" r:id="rId10"/>
    <p:sldId id="305" r:id="rId11"/>
    <p:sldId id="306" r:id="rId12"/>
    <p:sldId id="283" r:id="rId13"/>
    <p:sldId id="325" r:id="rId14"/>
    <p:sldId id="315" r:id="rId15"/>
    <p:sldId id="316" r:id="rId16"/>
    <p:sldId id="317" r:id="rId17"/>
    <p:sldId id="319" r:id="rId18"/>
    <p:sldId id="318" r:id="rId19"/>
    <p:sldId id="32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 Boesten" initials="R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08.02.2017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83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96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15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1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68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34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957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664"/>
            <a:ext cx="3008313" cy="7784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6664"/>
            <a:ext cx="5111750" cy="56429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64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19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5364088" y="6492875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Content and compilation of  a WMP plan</a:t>
            </a:r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123728" y="6492875"/>
            <a:ext cx="2808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WMP </a:t>
            </a:r>
            <a:r>
              <a:rPr lang="de-DE" dirty="0" err="1" smtClean="0"/>
              <a:t>training</a:t>
            </a:r>
            <a:r>
              <a:rPr lang="de-DE" dirty="0" smtClean="0"/>
              <a:t>       November 17./18., 2016</a:t>
            </a:r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8244408" y="65087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B9734-B79C-491F-8812-A84B475DD43D}" type="slidenum">
              <a:rPr lang="de-DE" smtClean="0"/>
              <a:pPr algn="r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498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405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2233"/>
            <a:ext cx="2057400" cy="548393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233"/>
            <a:ext cx="6019800" cy="548393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2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08.02.2017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89874"/>
            <a:ext cx="9144000" cy="4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00076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6C8E-7907-4CAF-A03A-B57D08265DFE}" type="datetimeFigureOut">
              <a:rPr lang="de-DE" smtClean="0"/>
              <a:pPr/>
              <a:t>08.02.2017</a:t>
            </a:fld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15338" y="6421461"/>
            <a:ext cx="714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3F10-7006-48E2-ADD3-BBC8A3D774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32" y="11334"/>
            <a:ext cx="9144000" cy="5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el 1"/>
          <p:cNvSpPr txBox="1">
            <a:spLocks/>
          </p:cNvSpPr>
          <p:nvPr userDrawn="1"/>
        </p:nvSpPr>
        <p:spPr>
          <a:xfrm>
            <a:off x="3859200" y="100800"/>
            <a:ext cx="3643338" cy="285752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/>
          <a:lstStyle>
            <a:lvl1pPr algn="l"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Accompanying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Measures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/  Technical Trainings</a:t>
            </a:r>
          </a:p>
        </p:txBody>
      </p:sp>
      <p:pic>
        <p:nvPicPr>
          <p:cNvPr id="8" name="Picture 1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76456" y="109749"/>
            <a:ext cx="360040" cy="258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9" name="Picture 2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8384" y="142346"/>
            <a:ext cx="648072" cy="202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5016"/>
            <a:ext cx="8229600" cy="782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72312" y="64357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DAED60F-571B-2242-AAD2-7BD7C5B03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85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06B6441-DD3E-9845-BBF9-34D8E9CB0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19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79512" y="928670"/>
            <a:ext cx="8856984" cy="52366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de-DE" sz="2400" b="1" dirty="0" smtClean="0">
                <a:solidFill>
                  <a:schemeClr val="tx2"/>
                </a:solidFill>
              </a:rPr>
              <a:t>Integrated Solid </a:t>
            </a:r>
            <a:r>
              <a:rPr lang="de-DE" sz="2400" b="1" dirty="0" err="1" smtClean="0">
                <a:solidFill>
                  <a:schemeClr val="tx2"/>
                </a:solidFill>
              </a:rPr>
              <a:t>Waste</a:t>
            </a:r>
            <a:r>
              <a:rPr lang="de-DE" sz="2400" b="1" dirty="0" smtClean="0">
                <a:solidFill>
                  <a:schemeClr val="tx2"/>
                </a:solidFill>
              </a:rPr>
              <a:t> Management </a:t>
            </a:r>
            <a:r>
              <a:rPr lang="de-DE" sz="2400" b="1" dirty="0" err="1" smtClean="0">
                <a:solidFill>
                  <a:schemeClr val="tx2"/>
                </a:solidFill>
              </a:rPr>
              <a:t>Kutaisi</a:t>
            </a: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2400" dirty="0">
                <a:solidFill>
                  <a:srgbClr val="1F497D"/>
                </a:solidFill>
              </a:rPr>
              <a:t>– </a:t>
            </a:r>
            <a:r>
              <a:rPr lang="de-DE" sz="2400" dirty="0" err="1" smtClean="0">
                <a:solidFill>
                  <a:schemeClr val="tx2"/>
                </a:solidFill>
              </a:rPr>
              <a:t>Accompanying</a:t>
            </a:r>
            <a:r>
              <a:rPr lang="de-DE" sz="2400" dirty="0" smtClean="0">
                <a:solidFill>
                  <a:schemeClr val="tx2"/>
                </a:solidFill>
              </a:rPr>
              <a:t> Technical Training –</a:t>
            </a:r>
          </a:p>
          <a:p>
            <a:pPr algn="ctr">
              <a:buFont typeface="Wingdings" pitchFamily="2" charset="2"/>
              <a:buChar char="Ø"/>
            </a:pPr>
            <a:endParaRPr lang="de-DE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4000" dirty="0" smtClean="0">
                <a:solidFill>
                  <a:schemeClr val="tx2"/>
                </a:solidFill>
              </a:rPr>
              <a:t>Training on</a:t>
            </a:r>
          </a:p>
          <a:p>
            <a:pPr marL="0" indent="0" algn="ctr">
              <a:buNone/>
            </a:pPr>
            <a:r>
              <a:rPr lang="de-DE" sz="2800" b="1" dirty="0">
                <a:solidFill>
                  <a:srgbClr val="1F497D"/>
                </a:solidFill>
              </a:rPr>
              <a:t>“</a:t>
            </a:r>
            <a:r>
              <a:rPr lang="de-DE" sz="2800" b="1" dirty="0" err="1">
                <a:solidFill>
                  <a:srgbClr val="1F497D"/>
                </a:solidFill>
              </a:rPr>
              <a:t>Municipal</a:t>
            </a:r>
            <a:r>
              <a:rPr lang="de-DE" sz="2800" b="1" dirty="0">
                <a:solidFill>
                  <a:srgbClr val="1F497D"/>
                </a:solidFill>
              </a:rPr>
              <a:t> </a:t>
            </a:r>
            <a:r>
              <a:rPr lang="de-DE" sz="2800" b="1" dirty="0" err="1">
                <a:solidFill>
                  <a:srgbClr val="1F497D"/>
                </a:solidFill>
              </a:rPr>
              <a:t>Waste</a:t>
            </a:r>
            <a:r>
              <a:rPr lang="de-DE" sz="2800" b="1" dirty="0">
                <a:solidFill>
                  <a:srgbClr val="1F497D"/>
                </a:solidFill>
              </a:rPr>
              <a:t> Management </a:t>
            </a:r>
            <a:r>
              <a:rPr lang="de-DE" sz="2800" b="1" dirty="0" err="1">
                <a:solidFill>
                  <a:srgbClr val="1F497D"/>
                </a:solidFill>
              </a:rPr>
              <a:t>Planning</a:t>
            </a:r>
            <a:r>
              <a:rPr lang="de-DE" sz="2800" b="1" dirty="0">
                <a:solidFill>
                  <a:srgbClr val="1F497D"/>
                </a:solidFill>
              </a:rPr>
              <a:t>“</a:t>
            </a:r>
            <a:r>
              <a:rPr lang="de-DE" sz="2400" b="1" dirty="0" smtClean="0">
                <a:solidFill>
                  <a:schemeClr val="tx2"/>
                </a:solidFill>
              </a:rPr>
              <a:t/>
            </a:r>
            <a:br>
              <a:rPr lang="de-DE" sz="2400" b="1" dirty="0" smtClean="0">
                <a:solidFill>
                  <a:schemeClr val="tx2"/>
                </a:solidFill>
              </a:rPr>
            </a:b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5200" b="1" dirty="0"/>
              <a:t>Continuation of the WMP process</a:t>
            </a:r>
          </a:p>
          <a:p>
            <a:pPr marL="0" indent="0" algn="ctr">
              <a:buNone/>
            </a:pPr>
            <a:r>
              <a:rPr lang="en-US" sz="5200" b="1" dirty="0" smtClean="0"/>
              <a:t>How </a:t>
            </a:r>
            <a:r>
              <a:rPr lang="en-US" sz="5200" b="1" dirty="0"/>
              <a:t>to structure the WM plan</a:t>
            </a:r>
          </a:p>
          <a:p>
            <a:pPr marL="0" indent="0" algn="ctr">
              <a:buNone/>
            </a:pPr>
            <a:r>
              <a:rPr lang="en-US" sz="3000" b="1" dirty="0" smtClean="0"/>
              <a:t>(Content </a:t>
            </a:r>
            <a:r>
              <a:rPr lang="en-US" sz="3000" b="1" dirty="0"/>
              <a:t>and </a:t>
            </a:r>
            <a:r>
              <a:rPr lang="en-US" sz="3000" b="1" dirty="0" smtClean="0"/>
              <a:t>compilation of a Municipal WM plan)</a:t>
            </a:r>
            <a:endParaRPr lang="en-US" sz="3000" b="1" dirty="0"/>
          </a:p>
          <a:p>
            <a:pPr marL="0" indent="0" algn="ctr">
              <a:buNone/>
            </a:pPr>
            <a:endParaRPr lang="de-DE" sz="1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2000" dirty="0" err="1" smtClean="0">
                <a:solidFill>
                  <a:schemeClr val="tx2"/>
                </a:solidFill>
              </a:rPr>
              <a:t>provided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by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b="1" dirty="0" smtClean="0">
                <a:solidFill>
                  <a:schemeClr val="tx2"/>
                </a:solidFill>
              </a:rPr>
              <a:t>Jan Reichenbach</a:t>
            </a:r>
            <a:r>
              <a:rPr lang="de-DE" sz="2000" dirty="0" smtClean="0">
                <a:solidFill>
                  <a:schemeClr val="tx2"/>
                </a:solidFill>
              </a:rPr>
              <a:t>, International Solid </a:t>
            </a:r>
            <a:r>
              <a:rPr lang="de-DE" sz="2000" dirty="0" err="1" smtClean="0">
                <a:solidFill>
                  <a:schemeClr val="tx2"/>
                </a:solidFill>
              </a:rPr>
              <a:t>Waste</a:t>
            </a:r>
            <a:r>
              <a:rPr lang="de-DE" sz="2000" dirty="0" smtClean="0">
                <a:solidFill>
                  <a:schemeClr val="tx2"/>
                </a:solidFill>
              </a:rPr>
              <a:t> Management Expert, </a:t>
            </a:r>
            <a:br>
              <a:rPr lang="de-DE" sz="2000" dirty="0" smtClean="0">
                <a:solidFill>
                  <a:schemeClr val="tx2"/>
                </a:solidFill>
              </a:rPr>
            </a:br>
            <a:r>
              <a:rPr lang="de-DE" sz="2000" dirty="0" smtClean="0">
                <a:solidFill>
                  <a:schemeClr val="tx2"/>
                </a:solidFill>
              </a:rPr>
              <a:t>INTECUS GmbH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smtClean="0">
                <a:solidFill>
                  <a:schemeClr val="tx2"/>
                </a:solidFill>
              </a:rPr>
              <a:t>Equipment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92112" y="1714488"/>
            <a:ext cx="8844384" cy="392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What devices are available  / are used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for collection (e.g. containers)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for pickup (e.g. lifter trucks)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for transportation (e.g. trucks)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for handling (e.g. bulldozer, crane, press)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How many of them</a:t>
            </a:r>
          </a:p>
          <a:p>
            <a:pPr marL="342900" indent="-342900" eaLnBrk="1" hangingPunct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Where located/by whom used</a:t>
            </a:r>
            <a:endParaRPr lang="en-US" altLang="de-DE" sz="2200" dirty="0">
              <a:latin typeface="+mj-lt"/>
              <a:sym typeface="Symbol" pitchFamily="18" charset="2"/>
            </a:endParaRPr>
          </a:p>
          <a:p>
            <a:pPr marL="342900" indent="-342900" eaLnBrk="1" hangingPunct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How is state of equipment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(what is planned usage period/when does it go out of operation)</a:t>
            </a:r>
          </a:p>
          <a:p>
            <a:pPr marL="342900" indent="-342900" eaLnBrk="1" hangingPunct="1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What is the usable capacity</a:t>
            </a:r>
            <a:endParaRPr lang="en-US" altLang="de-DE" sz="2200" dirty="0" smtClean="0">
              <a:latin typeface="+mj-lt"/>
              <a:sym typeface="Symbol" pitchFamily="18" charset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59387" y="1068614"/>
            <a:ext cx="4330453" cy="32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1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 smtClean="0">
                <a:solidFill>
                  <a:schemeClr val="tx2"/>
                </a:solidFill>
              </a:rPr>
              <a:t>Waste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treatment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facilities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11" name="Rechteck 1"/>
          <p:cNvSpPr>
            <a:spLocks noChangeArrowheads="1"/>
          </p:cNvSpPr>
          <p:nvPr/>
        </p:nvSpPr>
        <p:spPr bwMode="auto">
          <a:xfrm>
            <a:off x="192112" y="1333212"/>
            <a:ext cx="884438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Type and location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(e.g. open dump)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State</a:t>
            </a:r>
            <a:br>
              <a:rPr lang="en-US" altLang="de-DE" sz="2200" b="1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accessibility (how, who)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security/protection means (e.g. fenced)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recurrent problems (e.g. burning, flooding, drifts)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size/carrying capacity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Operation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usage intensity/amounts dumped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monitoring (e.g. weighing</a:t>
            </a:r>
            <a:r>
              <a:rPr lang="en-US" altLang="de-DE" sz="2200" dirty="0">
                <a:latin typeface="+mj-lt"/>
                <a:sym typeface="Symbol" pitchFamily="18" charset="2"/>
              </a:rPr>
              <a:t>, 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>guarded, any surveillance/testing)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safety/treatment measures carried out (e.g. earth cover)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(third party) activities (e.g. material picking, grazing)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Particularities</a:t>
            </a:r>
            <a:br>
              <a:rPr lang="en-US" altLang="de-DE" sz="2200" b="1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e.g. in terms of future usage 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790733"/>
            <a:ext cx="2407887" cy="18059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0156" y="1268760"/>
            <a:ext cx="228634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3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70080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i="1" dirty="0" err="1" smtClean="0">
                <a:solidFill>
                  <a:schemeClr val="tx2"/>
                </a:solidFill>
              </a:rPr>
              <a:t>Waste</a:t>
            </a:r>
            <a:r>
              <a:rPr lang="de-DE" sz="2800" b="1" i="1" dirty="0" smtClean="0">
                <a:solidFill>
                  <a:schemeClr val="tx2"/>
                </a:solidFill>
              </a:rPr>
              <a:t> </a:t>
            </a:r>
            <a:r>
              <a:rPr lang="de-DE" sz="2800" b="1" i="1" dirty="0" err="1" smtClean="0">
                <a:solidFill>
                  <a:schemeClr val="tx2"/>
                </a:solidFill>
              </a:rPr>
              <a:t>treatment</a:t>
            </a:r>
            <a:r>
              <a:rPr lang="de-DE" sz="2800" b="1" i="1" dirty="0" smtClean="0">
                <a:solidFill>
                  <a:schemeClr val="tx2"/>
                </a:solidFill>
              </a:rPr>
              <a:t> </a:t>
            </a:r>
            <a:r>
              <a:rPr lang="de-DE" sz="2800" b="1" i="1" dirty="0" err="1" smtClean="0">
                <a:solidFill>
                  <a:schemeClr val="tx2"/>
                </a:solidFill>
              </a:rPr>
              <a:t>facilities</a:t>
            </a:r>
            <a:endParaRPr lang="de-DE" sz="2800" b="1" i="1" dirty="0" smtClean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2132856"/>
            <a:ext cx="88443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Example: Type, location and state 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48679"/>
            <a:ext cx="8856984" cy="1018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>
                <a:solidFill>
                  <a:schemeClr val="tx2"/>
                </a:solidFill>
              </a:rPr>
              <a:t>WM plan - Making </a:t>
            </a:r>
            <a:r>
              <a:rPr lang="de-DE" sz="2800" b="1" dirty="0" err="1">
                <a:solidFill>
                  <a:schemeClr val="tx2"/>
                </a:solidFill>
              </a:rPr>
              <a:t>of</a:t>
            </a:r>
            <a:r>
              <a:rPr lang="de-DE" sz="2800" b="1" dirty="0">
                <a:solidFill>
                  <a:schemeClr val="tx2"/>
                </a:solidFill>
              </a:rPr>
              <a:t>: </a:t>
            </a:r>
            <a:r>
              <a:rPr lang="de-DE" sz="2800" b="1" dirty="0" smtClean="0">
                <a:solidFill>
                  <a:schemeClr val="tx2"/>
                </a:solidFill>
              </a:rPr>
              <a:t/>
            </a:r>
            <a:br>
              <a:rPr lang="de-DE" sz="2800" b="1" dirty="0" smtClean="0">
                <a:solidFill>
                  <a:schemeClr val="tx2"/>
                </a:solidFill>
              </a:rPr>
            </a:br>
            <a:r>
              <a:rPr lang="de-DE" sz="2800" b="1" u="sng" dirty="0" err="1" smtClean="0">
                <a:solidFill>
                  <a:srgbClr val="FFC000"/>
                </a:solidFill>
              </a:rPr>
              <a:t>Visualization</a:t>
            </a:r>
            <a:r>
              <a:rPr lang="de-DE" sz="2800" b="1" dirty="0" smtClean="0">
                <a:solidFill>
                  <a:schemeClr val="tx2"/>
                </a:solidFill>
              </a:rPr>
              <a:t> (in </a:t>
            </a:r>
            <a:r>
              <a:rPr lang="de-DE" sz="2800" b="1" dirty="0" err="1" smtClean="0">
                <a:solidFill>
                  <a:schemeClr val="tx2"/>
                </a:solidFill>
              </a:rPr>
              <a:t>status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part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u="sng" dirty="0" err="1" smtClean="0">
                <a:solidFill>
                  <a:schemeClr val="tx2"/>
                </a:solidFill>
              </a:rPr>
              <a:t>and</a:t>
            </a:r>
            <a:r>
              <a:rPr lang="de-DE" sz="2800" b="1" u="sng" dirty="0" smtClean="0">
                <a:solidFill>
                  <a:schemeClr val="tx2"/>
                </a:solidFill>
              </a:rPr>
              <a:t> </a:t>
            </a:r>
            <a:r>
              <a:rPr lang="de-DE" sz="2800" b="1" u="sng" dirty="0" err="1" smtClean="0">
                <a:solidFill>
                  <a:schemeClr val="tx2"/>
                </a:solidFill>
              </a:rPr>
              <a:t>for</a:t>
            </a:r>
            <a:r>
              <a:rPr lang="de-DE" sz="2800" b="1" u="sng" dirty="0" smtClean="0">
                <a:solidFill>
                  <a:schemeClr val="tx2"/>
                </a:solidFill>
              </a:rPr>
              <a:t> </a:t>
            </a:r>
            <a:r>
              <a:rPr lang="de-DE" sz="2800" b="1" u="sng" dirty="0" err="1" smtClean="0">
                <a:solidFill>
                  <a:schemeClr val="tx2"/>
                </a:solidFill>
              </a:rPr>
              <a:t>planning</a:t>
            </a:r>
            <a:r>
              <a:rPr lang="de-DE" sz="2800" b="1" u="sng" dirty="0" smtClean="0">
                <a:solidFill>
                  <a:schemeClr val="tx2"/>
                </a:solidFill>
              </a:rPr>
              <a:t> </a:t>
            </a:r>
            <a:r>
              <a:rPr lang="de-DE" sz="2800" b="1" u="sng" dirty="0" err="1" smtClean="0">
                <a:solidFill>
                  <a:schemeClr val="tx2"/>
                </a:solidFill>
              </a:rPr>
              <a:t>part</a:t>
            </a:r>
            <a:r>
              <a:rPr lang="de-DE" sz="2800" b="1" dirty="0" smtClean="0">
                <a:solidFill>
                  <a:schemeClr val="tx2"/>
                </a:solidFill>
              </a:rPr>
              <a:t>)</a:t>
            </a:r>
            <a:endParaRPr lang="de-DE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3900644"/>
            <a:ext cx="2643206" cy="18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571472" y="3143248"/>
            <a:ext cx="48577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e-DE" sz="2800" b="1" dirty="0" err="1" smtClean="0">
                <a:solidFill>
                  <a:schemeClr val="tx2"/>
                </a:solidFill>
              </a:rPr>
              <a:t>work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with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maps</a:t>
            </a:r>
            <a:r>
              <a:rPr lang="de-DE" sz="2800" b="1" dirty="0" smtClean="0">
                <a:solidFill>
                  <a:schemeClr val="tx2"/>
                </a:solidFill>
              </a:rPr>
              <a:t> (</a:t>
            </a:r>
            <a:r>
              <a:rPr lang="de-DE" sz="2800" b="1" dirty="0" err="1" smtClean="0">
                <a:solidFill>
                  <a:schemeClr val="tx2"/>
                </a:solidFill>
              </a:rPr>
              <a:t>if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possible</a:t>
            </a:r>
            <a:r>
              <a:rPr lang="de-DE" sz="2800" b="1" dirty="0" smtClean="0">
                <a:solidFill>
                  <a:schemeClr val="tx2"/>
                </a:solidFill>
              </a:rPr>
              <a:t>)</a:t>
            </a:r>
            <a:br>
              <a:rPr lang="de-DE" sz="2800" b="1" dirty="0" smtClean="0">
                <a:solidFill>
                  <a:schemeClr val="tx2"/>
                </a:solidFill>
              </a:rPr>
            </a:br>
            <a:endParaRPr lang="de-DE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2800" b="1" dirty="0" smtClean="0">
                <a:solidFill>
                  <a:schemeClr val="tx2"/>
                </a:solidFill>
              </a:rPr>
              <a:t>					</a:t>
            </a:r>
            <a:r>
              <a:rPr lang="de-DE" sz="28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endParaRPr lang="de-DE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15610" y="2494627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i="1" dirty="0" err="1" smtClean="0">
                <a:solidFill>
                  <a:schemeClr val="tx2"/>
                </a:solidFill>
              </a:rPr>
              <a:t>Collection</a:t>
            </a:r>
            <a:r>
              <a:rPr lang="de-DE" sz="2800" b="1" i="1" dirty="0" smtClean="0">
                <a:solidFill>
                  <a:schemeClr val="tx2"/>
                </a:solidFill>
              </a:rPr>
              <a:t> </a:t>
            </a:r>
            <a:r>
              <a:rPr lang="de-DE" sz="2800" b="1" i="1" dirty="0" err="1" smtClean="0">
                <a:solidFill>
                  <a:schemeClr val="tx2"/>
                </a:solidFill>
              </a:rPr>
              <a:t>infrastructure</a:t>
            </a:r>
            <a:r>
              <a:rPr lang="de-DE" sz="2800" b="1" i="1" dirty="0" smtClean="0">
                <a:solidFill>
                  <a:schemeClr val="tx2"/>
                </a:solidFill>
              </a:rPr>
              <a:t> </a:t>
            </a:r>
            <a:r>
              <a:rPr lang="de-DE" sz="2800" b="1" i="1" dirty="0" err="1" smtClean="0">
                <a:solidFill>
                  <a:schemeClr val="tx2"/>
                </a:solidFill>
              </a:rPr>
              <a:t>and</a:t>
            </a:r>
            <a:r>
              <a:rPr lang="de-DE" sz="2800" b="1" i="1" dirty="0" smtClean="0">
                <a:solidFill>
                  <a:schemeClr val="tx2"/>
                </a:solidFill>
              </a:rPr>
              <a:t> </a:t>
            </a:r>
            <a:r>
              <a:rPr lang="de-DE" sz="2800" b="1" i="1" dirty="0" err="1" smtClean="0">
                <a:solidFill>
                  <a:schemeClr val="tx2"/>
                </a:solidFill>
              </a:rPr>
              <a:t>collection</a:t>
            </a:r>
            <a:r>
              <a:rPr lang="de-DE" sz="2800" b="1" i="1" dirty="0" smtClean="0">
                <a:solidFill>
                  <a:schemeClr val="tx2"/>
                </a:solidFill>
              </a:rPr>
              <a:t> </a:t>
            </a:r>
            <a:r>
              <a:rPr lang="de-DE" sz="2800" b="1" i="1" dirty="0" err="1" smtClean="0">
                <a:solidFill>
                  <a:schemeClr val="tx2"/>
                </a:solidFill>
              </a:rPr>
              <a:t>coverage</a:t>
            </a:r>
            <a:endParaRPr lang="de-DE" sz="2800" b="1" i="1" dirty="0" smtClean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427" y="3786190"/>
            <a:ext cx="59407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95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 smtClean="0">
                <a:solidFill>
                  <a:schemeClr val="tx2"/>
                </a:solidFill>
              </a:rPr>
              <a:t>Costs</a:t>
            </a:r>
            <a:r>
              <a:rPr lang="de-DE" sz="2800" b="1" dirty="0" smtClean="0">
                <a:solidFill>
                  <a:schemeClr val="tx2"/>
                </a:solidFill>
              </a:rPr>
              <a:t>/</a:t>
            </a:r>
            <a:r>
              <a:rPr lang="de-DE" sz="2800" b="1" dirty="0" err="1" smtClean="0">
                <a:solidFill>
                  <a:schemeClr val="tx2"/>
                </a:solidFill>
              </a:rPr>
              <a:t>financing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11" name="Rechteck 1"/>
          <p:cNvSpPr>
            <a:spLocks noChangeArrowheads="1"/>
          </p:cNvSpPr>
          <p:nvPr/>
        </p:nvSpPr>
        <p:spPr bwMode="auto">
          <a:xfrm>
            <a:off x="192112" y="1515561"/>
            <a:ext cx="884438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What are the waste management-related cost positions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collection 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transportation 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disposal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personnel / administration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Relations with any other duties </a:t>
            </a:r>
            <a:br>
              <a:rPr lang="en-US" altLang="de-DE" sz="2200" b="1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(e.g. water/sewage services, cemeteries)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Employed cost recovery mechanisms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fees charged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</a:t>
            </a:r>
            <a:r>
              <a:rPr lang="en-US" altLang="de-DE" sz="2200" dirty="0">
                <a:latin typeface="+mj-lt"/>
                <a:sym typeface="Symbol" pitchFamily="18" charset="2"/>
              </a:rPr>
              <a:t>fee enforcement, defaults in payment</a:t>
            </a:r>
            <a:endParaRPr lang="en-US" altLang="de-DE" sz="2200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Other sources/funds for financing</a:t>
            </a:r>
            <a:endParaRPr lang="en-US" altLang="de-DE" sz="2200" dirty="0" smtClean="0"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2296822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Gaps / limitations emphasized so far</a:t>
            </a:r>
            <a:endParaRPr 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2729" y="1478394"/>
            <a:ext cx="2751759" cy="180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92112" y="2903453"/>
            <a:ext cx="884438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>
                <a:latin typeface="+mj-lt"/>
                <a:sym typeface="Symbol" pitchFamily="18" charset="2"/>
              </a:rPr>
              <a:t>Topographical (incl. climatic) conditions</a:t>
            </a:r>
            <a:br>
              <a:rPr lang="en-US" altLang="de-DE" sz="2200" b="1" dirty="0">
                <a:latin typeface="+mj-lt"/>
                <a:sym typeface="Symbol" pitchFamily="18" charset="2"/>
              </a:rPr>
            </a:br>
            <a:r>
              <a:rPr lang="en-US" altLang="de-DE" sz="22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de-DE" sz="22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hampering </a:t>
            </a:r>
            <a:r>
              <a:rPr lang="en-US" altLang="de-DE" sz="22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collection efficiency, </a:t>
            </a:r>
            <a:r>
              <a:rPr lang="en-US" altLang="de-DE" sz="22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coverage, </a:t>
            </a:r>
            <a:r>
              <a:rPr lang="en-US" altLang="de-DE" sz="22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transport</a:t>
            </a:r>
            <a:endParaRPr lang="en-US" altLang="de-DE" sz="2200" dirty="0">
              <a:solidFill>
                <a:schemeClr val="tx2"/>
              </a:solidFill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>
                <a:latin typeface="+mj-lt"/>
                <a:sym typeface="Symbol" pitchFamily="18" charset="2"/>
              </a:rPr>
              <a:t>Lack of weight bridges / waste records</a:t>
            </a:r>
            <a:r>
              <a:rPr lang="en-US" altLang="de-DE" sz="2200" dirty="0">
                <a:latin typeface="+mj-lt"/>
                <a:sym typeface="Symbol" pitchFamily="18" charset="2"/>
              </a:rPr>
              <a:t/>
            </a:r>
            <a:br>
              <a:rPr lang="en-US" altLang="de-DE" sz="2200" dirty="0">
                <a:latin typeface="+mj-lt"/>
                <a:sym typeface="Symbol" pitchFamily="18" charset="2"/>
              </a:rPr>
            </a:br>
            <a:r>
              <a:rPr lang="en-US" altLang="de-DE" sz="22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 limits </a:t>
            </a:r>
            <a:r>
              <a:rPr lang="en-US" altLang="de-DE" sz="2200" dirty="0" smtClean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knowledge </a:t>
            </a:r>
            <a:r>
              <a:rPr lang="en-US" altLang="de-DE" sz="22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on waste amounts and developments</a:t>
            </a:r>
            <a:endParaRPr lang="en-US" altLang="de-DE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>
                <a:latin typeface="+mj-lt"/>
                <a:sym typeface="Symbol" pitchFamily="18" charset="2"/>
              </a:rPr>
              <a:t>Lack of personnel resources/qualification </a:t>
            </a:r>
            <a:br>
              <a:rPr lang="en-US" altLang="de-DE" sz="2200" b="1" dirty="0">
                <a:latin typeface="+mj-lt"/>
                <a:sym typeface="Symbol" pitchFamily="18" charset="2"/>
              </a:rPr>
            </a:br>
            <a:r>
              <a:rPr lang="en-US" altLang="de-DE" sz="22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 limits control but calls also for optimization and to associate!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Lack </a:t>
            </a:r>
            <a:r>
              <a:rPr lang="en-US" altLang="de-DE" sz="2200" b="1" dirty="0">
                <a:latin typeface="+mj-lt"/>
                <a:sym typeface="Symbol" pitchFamily="18" charset="2"/>
              </a:rPr>
              <a:t>of </a:t>
            </a:r>
            <a:r>
              <a:rPr lang="en-US" altLang="de-DE" sz="2200" b="1" dirty="0" smtClean="0">
                <a:latin typeface="+mj-lt"/>
                <a:sym typeface="Symbol" pitchFamily="18" charset="2"/>
              </a:rPr>
              <a:t>funds for equipment</a:t>
            </a:r>
            <a:br>
              <a:rPr lang="en-US" altLang="de-DE" sz="2200" b="1" dirty="0" smtClean="0">
                <a:latin typeface="+mj-lt"/>
                <a:sym typeface="Symbol" pitchFamily="18" charset="2"/>
              </a:rPr>
            </a:br>
            <a:r>
              <a:rPr lang="en-US" altLang="de-DE" sz="2200" b="1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WMP: </a:t>
            </a:r>
            <a:r>
              <a:rPr lang="en-US" altLang="de-DE" sz="22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optimize use, collect charges, outline procurement needs 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>
                <a:latin typeface="+mj-lt"/>
                <a:sym typeface="Symbol" pitchFamily="18" charset="2"/>
              </a:rPr>
              <a:t>Lack of people awareness</a:t>
            </a:r>
            <a:br>
              <a:rPr lang="en-US" altLang="de-DE" sz="2200" b="1" dirty="0">
                <a:latin typeface="+mj-lt"/>
                <a:sym typeface="Symbol" pitchFamily="18" charset="2"/>
              </a:rPr>
            </a:br>
            <a:r>
              <a:rPr lang="en-US" altLang="de-DE" sz="2200" b="1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WMP: </a:t>
            </a:r>
            <a:r>
              <a:rPr lang="en-US" altLang="de-DE" sz="2200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plan awareness </a:t>
            </a:r>
            <a:r>
              <a:rPr lang="en-US" altLang="de-DE" sz="2200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work</a:t>
            </a:r>
            <a:endParaRPr lang="en-US" altLang="de-DE" sz="2200" dirty="0">
              <a:solidFill>
                <a:schemeClr val="tx2"/>
              </a:solidFill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212729" y="1432177"/>
            <a:ext cx="22322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Nakerala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 (1,200m 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a.s.l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de-D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 smtClean="0">
                <a:solidFill>
                  <a:schemeClr val="tx2"/>
                </a:solidFill>
              </a:rPr>
              <a:t>Limitations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179512" y="974338"/>
            <a:ext cx="88443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200" i="1" u="sng" dirty="0" smtClean="0">
                <a:latin typeface="+mj-lt"/>
                <a:sym typeface="Symbol" pitchFamily="18" charset="2"/>
              </a:rPr>
              <a:t>Note:</a:t>
            </a:r>
            <a:r>
              <a:rPr lang="en-US" altLang="de-DE" sz="2200" i="1" dirty="0" smtClean="0">
                <a:latin typeface="+mj-lt"/>
                <a:sym typeface="Symbol" pitchFamily="18" charset="2"/>
              </a:rPr>
              <a:t> Legal passage on the recognition of (temporary) limitations applying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dirty="0" smtClean="0">
                <a:latin typeface="+mj-lt"/>
                <a:sym typeface="Symbol" pitchFamily="18" charset="2"/>
              </a:rPr>
              <a:t>e.g. 	lack of weight bridge/equipment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	lack of personnel resources/qualification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279" y="3466233"/>
            <a:ext cx="1568209" cy="11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6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1052736"/>
            <a:ext cx="885698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200" b="1" dirty="0" err="1" smtClean="0">
                <a:solidFill>
                  <a:schemeClr val="tx2"/>
                </a:solidFill>
              </a:rPr>
              <a:t>Regulatory</a:t>
            </a:r>
            <a:r>
              <a:rPr lang="de-DE" sz="2200" b="1" dirty="0" smtClean="0">
                <a:solidFill>
                  <a:schemeClr val="tx2"/>
                </a:solidFill>
              </a:rPr>
              <a:t> </a:t>
            </a:r>
            <a:r>
              <a:rPr lang="de-DE" sz="2200" b="1" dirty="0" err="1" smtClean="0">
                <a:solidFill>
                  <a:schemeClr val="tx2"/>
                </a:solidFill>
              </a:rPr>
              <a:t>provision</a:t>
            </a:r>
            <a:endParaRPr lang="de-DE" sz="2200" b="1" dirty="0" smtClean="0">
              <a:solidFill>
                <a:schemeClr val="tx2"/>
              </a:solidFill>
            </a:endParaRPr>
          </a:p>
          <a:p>
            <a:pPr>
              <a:buNone/>
              <a:tabLst>
                <a:tab pos="539750" algn="l"/>
              </a:tabLst>
            </a:pPr>
            <a:r>
              <a:rPr lang="en-US" sz="1800" dirty="0" smtClean="0">
                <a:solidFill>
                  <a:schemeClr val="tx2"/>
                </a:solidFill>
              </a:rPr>
              <a:t>here:	TECHNICAL REGULATION On </a:t>
            </a:r>
            <a:r>
              <a:rPr lang="en-US" sz="1800" dirty="0">
                <a:solidFill>
                  <a:schemeClr val="tx2"/>
                </a:solidFill>
              </a:rPr>
              <a:t>MUNICIPAL WASTE COLLECTION AND TREATMENT </a:t>
            </a:r>
            <a:r>
              <a:rPr lang="en-US" sz="1800" dirty="0" smtClean="0">
                <a:solidFill>
                  <a:schemeClr val="tx2"/>
                </a:solidFill>
              </a:rPr>
              <a:t>RULE</a:t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	(Municipal </a:t>
            </a:r>
            <a:r>
              <a:rPr lang="en-US" sz="1800" dirty="0">
                <a:solidFill>
                  <a:schemeClr val="tx2"/>
                </a:solidFill>
              </a:rPr>
              <a:t>Waste Collection By-Law)</a:t>
            </a:r>
          </a:p>
          <a:p>
            <a:pPr>
              <a:buNone/>
            </a:pP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179512" y="2132856"/>
            <a:ext cx="875020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</a:rPr>
              <a:t>Article 9. Planning and Implementation of the collection system</a:t>
            </a:r>
          </a:p>
          <a:p>
            <a:pPr marL="0" indent="0">
              <a:buNone/>
            </a:pPr>
            <a:r>
              <a:rPr lang="en-US" sz="2200" dirty="0" smtClean="0"/>
              <a:t>3. </a:t>
            </a:r>
            <a:r>
              <a:rPr lang="en-US" sz="2200" b="1" dirty="0" smtClean="0"/>
              <a:t>In </a:t>
            </a:r>
            <a:r>
              <a:rPr lang="en-US" sz="2200" b="1" dirty="0"/>
              <a:t>planning and design </a:t>
            </a:r>
            <a:r>
              <a:rPr lang="en-US" sz="2200" dirty="0"/>
              <a:t>of municipal collection and transport systems, </a:t>
            </a:r>
            <a:r>
              <a:rPr lang="en-US" sz="2200" b="1" u="sng" dirty="0"/>
              <a:t>municipalities shall define limitations </a:t>
            </a:r>
            <a:r>
              <a:rPr lang="en-US" sz="2200" dirty="0"/>
              <a:t>that may exist in providing efficient and adequate collection and transport services. </a:t>
            </a:r>
            <a:r>
              <a:rPr lang="en-US" sz="2200" b="1" u="sng" dirty="0"/>
              <a:t>At a minimum, municipalities shall address </a:t>
            </a:r>
            <a:r>
              <a:rPr lang="en-US" sz="2200" u="sng" dirty="0"/>
              <a:t>the following issues:</a:t>
            </a:r>
          </a:p>
          <a:p>
            <a:pPr marL="0" indent="0">
              <a:buNone/>
            </a:pPr>
            <a:r>
              <a:rPr lang="en-US" sz="2200" dirty="0"/>
              <a:t>a)	</a:t>
            </a:r>
            <a:r>
              <a:rPr lang="en-US" sz="2200" b="1" dirty="0"/>
              <a:t>Inadequate resource mobilization;</a:t>
            </a:r>
          </a:p>
          <a:p>
            <a:pPr marL="0" indent="0">
              <a:buNone/>
            </a:pPr>
            <a:r>
              <a:rPr lang="en-US" sz="2200" b="1" dirty="0"/>
              <a:t>b)	Overreliance on imported equipment;</a:t>
            </a:r>
          </a:p>
          <a:p>
            <a:pPr marL="0" indent="0">
              <a:buNone/>
            </a:pPr>
            <a:r>
              <a:rPr lang="en-US" sz="2200" b="1" dirty="0"/>
              <a:t>c)	Inappropriate and insufficient sources of finance;</a:t>
            </a:r>
          </a:p>
          <a:p>
            <a:pPr marL="0" indent="0">
              <a:buNone/>
            </a:pPr>
            <a:r>
              <a:rPr lang="en-US" sz="2200" b="1" dirty="0"/>
              <a:t>d)	Use of inappropriate technology;</a:t>
            </a:r>
          </a:p>
          <a:p>
            <a:pPr marL="0" indent="0">
              <a:buNone/>
            </a:pPr>
            <a:r>
              <a:rPr lang="en-US" sz="2200" b="1" dirty="0"/>
              <a:t>e)	Lack of managerial and technical capacity</a:t>
            </a:r>
          </a:p>
          <a:p>
            <a:pPr marL="0" indent="0">
              <a:buNone/>
            </a:pPr>
            <a:r>
              <a:rPr lang="en-US" sz="2200" b="1" dirty="0"/>
              <a:t>f)	Inequity in service provision.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How to deal with that in the WM plan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4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124744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i="1" u="sng" dirty="0" smtClean="0">
                <a:solidFill>
                  <a:schemeClr val="tx2"/>
                </a:solidFill>
              </a:rPr>
              <a:t> Some recommendations</a:t>
            </a:r>
            <a:endParaRPr lang="en-US" sz="2800" i="1" u="sng" dirty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1844824"/>
            <a:ext cx="8750206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Identify gaps/limitations </a:t>
            </a:r>
            <a:r>
              <a:rPr lang="en-US" sz="2400" dirty="0" smtClean="0">
                <a:solidFill>
                  <a:schemeClr val="tx2"/>
                </a:solidFill>
              </a:rPr>
              <a:t>(also with help of stakeholders/public)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Sort by sectors </a:t>
            </a:r>
            <a:r>
              <a:rPr lang="en-US" sz="2400" dirty="0" smtClean="0">
                <a:solidFill>
                  <a:schemeClr val="tx2"/>
                </a:solidFill>
              </a:rPr>
              <a:t>(e.g. collection-related, disposal-related...) </a:t>
            </a:r>
            <a:r>
              <a:rPr lang="en-US" sz="2400" b="1" dirty="0" smtClean="0">
                <a:solidFill>
                  <a:schemeClr val="tx2"/>
                </a:solidFill>
              </a:rPr>
              <a:t>and perceived impact / priority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Create an early chapter/section highlighting these (principal) gaps/limitations with their relevance/impacts on the WM plan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Later (in the planning part) repeat the gaps/limitations at the entrance to each specific planning part (section in the WM plan) </a:t>
            </a:r>
            <a:r>
              <a:rPr lang="en-US" sz="2400" dirty="0" smtClean="0">
                <a:solidFill>
                  <a:schemeClr val="tx2"/>
                </a:solidFill>
              </a:rPr>
              <a:t>so as to provide arguments why the plan was done as it was done and how gaps/limitations were addressed </a:t>
            </a:r>
            <a:endParaRPr lang="en-US" sz="2200" dirty="0" smtClean="0"/>
          </a:p>
          <a:p>
            <a:pPr>
              <a:lnSpc>
                <a:spcPct val="114000"/>
              </a:lnSpc>
              <a:buNone/>
            </a:pPr>
            <a:endParaRPr lang="en-US" sz="2200" b="1" dirty="0" smtClean="0"/>
          </a:p>
          <a:p>
            <a:pPr marL="0" indent="0">
              <a:lnSpc>
                <a:spcPct val="114000"/>
              </a:lnSpc>
              <a:buFont typeface="Arial" pitchFamily="34" charset="0"/>
              <a:buNone/>
            </a:pPr>
            <a:endParaRPr lang="en-US" sz="2200" b="1" dirty="0" smtClean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How to deal with that in the WM plan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4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How to deal with that in the WM plan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287016" y="1052736"/>
            <a:ext cx="448224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2"/>
                </a:solidFill>
              </a:rPr>
              <a:t>Examples from Kutaisi WM Action Plan 2015-2020</a:t>
            </a:r>
          </a:p>
        </p:txBody>
      </p:sp>
      <p:sp>
        <p:nvSpPr>
          <p:cNvPr id="2" name="Rechteck 1"/>
          <p:cNvSpPr/>
          <p:nvPr/>
        </p:nvSpPr>
        <p:spPr>
          <a:xfrm>
            <a:off x="323528" y="2708105"/>
            <a:ext cx="856895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Problems related to separated waste collection</a:t>
            </a:r>
            <a:r>
              <a:rPr lang="en-US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de-DE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1600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Not </a:t>
            </a:r>
            <a:r>
              <a:rPr lang="en-US" sz="16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enough potential for recycling of separated waste on site </a:t>
            </a:r>
            <a:endParaRPr lang="en-US" sz="1600" u="sng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Insufficiently </a:t>
            </a:r>
            <a:r>
              <a:rPr lang="en-U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developed waste sorting and collection methods</a:t>
            </a:r>
            <a:endParaRPr lang="de-DE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US" sz="16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Non-existence of waste sorting centers </a:t>
            </a:r>
            <a:r>
              <a:rPr lang="en-U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or factories in Kutaisi</a:t>
            </a:r>
            <a:endParaRPr lang="de-DE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23528" y="3949302"/>
            <a:ext cx="8568952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ka-GE" sz="1600" b="1" dirty="0">
                <a:solidFill>
                  <a:srgbClr val="000000"/>
                </a:solidFill>
                <a:latin typeface="AcadNusx"/>
                <a:ea typeface="Times New Roman"/>
                <a:cs typeface="Times New Roman" panose="02020603050405020304" pitchFamily="18" charset="0"/>
              </a:rPr>
              <a:t>2.10.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Hazardous waste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management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Despite the fact that medical waste collection and utilization from various medical institutions is done by special companies, </a:t>
            </a:r>
            <a:r>
              <a:rPr lang="en-US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certain part of medical waste ends up in household waste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and as a result on Kutaisi landfill, which is an exceptional problem.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It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has to be mentioned that the </a:t>
            </a:r>
            <a:r>
              <a:rPr lang="en-US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hazardous waste management system and relevant landfill do not exist in </a:t>
            </a:r>
            <a:r>
              <a:rPr lang="en-US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Georgia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de-DE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3528" y="5446841"/>
            <a:ext cx="8568952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de-DE" sz="1600" b="1" dirty="0">
                <a:solidFill>
                  <a:srgbClr val="000000"/>
                </a:solidFill>
                <a:latin typeface="AcadNusx"/>
                <a:ea typeface="Times New Roman"/>
                <a:cs typeface="Times New Roman" panose="02020603050405020304" pitchFamily="18" charset="0"/>
              </a:rPr>
              <a:t>2.11. Inert </a:t>
            </a:r>
            <a:r>
              <a:rPr lang="de-DE" sz="1600" b="1" dirty="0" err="1">
                <a:solidFill>
                  <a:srgbClr val="000000"/>
                </a:solidFill>
                <a:latin typeface="AcadNusx"/>
                <a:ea typeface="Times New Roman"/>
                <a:cs typeface="Times New Roman" panose="02020603050405020304" pitchFamily="18" charset="0"/>
              </a:rPr>
              <a:t>waste</a:t>
            </a:r>
            <a:r>
              <a:rPr lang="de-DE" sz="1600" b="1" dirty="0">
                <a:solidFill>
                  <a:srgbClr val="000000"/>
                </a:solidFill>
                <a:latin typeface="AcadNusx"/>
                <a:ea typeface="Times New Roman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solidFill>
                  <a:srgbClr val="000000"/>
                </a:solidFill>
                <a:latin typeface="AcadNusx"/>
                <a:ea typeface="Times New Roman"/>
                <a:cs typeface="Times New Roman" panose="02020603050405020304" pitchFamily="18" charset="0"/>
              </a:rPr>
              <a:t>management</a:t>
            </a:r>
            <a:endParaRPr lang="de-DE" sz="1600" b="1" dirty="0" smtClean="0">
              <a:solidFill>
                <a:srgbClr val="000000"/>
              </a:solidFill>
              <a:latin typeface="AcadNusx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Producers of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inert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waste have problems while attempting to dispose or remove it. </a:t>
            </a:r>
            <a:r>
              <a:rPr lang="en-US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City does not have territory for disposal of inert waste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de-DE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3528" y="1412776"/>
            <a:ext cx="85689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Rapid increase in waste generation, uncontrolled pollution of the environment with the waste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is one </a:t>
            </a:r>
            <a:r>
              <a:rPr lang="en-US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of the most urgent existing </a:t>
            </a:r>
            <a:r>
              <a:rPr lang="en-US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problems.</a:t>
            </a:r>
            <a:endParaRPr lang="en-US" sz="16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3528" y="2060848"/>
            <a:ext cx="85689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2.5. Organization of municipal waste collection and removal:</a:t>
            </a:r>
            <a:endParaRPr lang="de-DE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1600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Placement </a:t>
            </a:r>
            <a:r>
              <a:rPr lang="en-US" sz="16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of containers is a serious problem</a:t>
            </a:r>
            <a:endParaRPr lang="en-US" sz="1600" u="sng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7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124744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i="1" u="sng" dirty="0" smtClean="0">
                <a:solidFill>
                  <a:schemeClr val="tx2"/>
                </a:solidFill>
              </a:rPr>
              <a:t> this also goes for other subjects such as </a:t>
            </a:r>
            <a:endParaRPr lang="en-US" sz="2800" i="1" u="sng" dirty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1844824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illegal/old landfills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 animal </a:t>
            </a:r>
            <a:r>
              <a:rPr lang="en-US" sz="2400" b="1" dirty="0"/>
              <a:t>waste </a:t>
            </a:r>
            <a:r>
              <a:rPr lang="en-US" sz="2400" b="1" dirty="0" smtClean="0"/>
              <a:t>(“</a:t>
            </a:r>
            <a:r>
              <a:rPr lang="en-US" sz="2400" b="1" dirty="0" err="1"/>
              <a:t>beikers</a:t>
            </a:r>
            <a:r>
              <a:rPr lang="en-US" sz="2400" b="1" dirty="0"/>
              <a:t> pit</a:t>
            </a:r>
            <a:r>
              <a:rPr lang="en-US" sz="2400" b="1" dirty="0" smtClean="0"/>
              <a:t>”) </a:t>
            </a:r>
            <a:r>
              <a:rPr lang="en-US" sz="2400" b="1" dirty="0"/>
              <a:t>problem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.....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BUT</a:t>
            </a:r>
          </a:p>
          <a:p>
            <a:pPr>
              <a:buFont typeface="Wingdings"/>
              <a:buChar char="F"/>
            </a:pPr>
            <a:r>
              <a:rPr lang="en-US" sz="2400" b="1" dirty="0" smtClean="0">
                <a:solidFill>
                  <a:schemeClr val="tx2"/>
                </a:solidFill>
                <a:sym typeface="Wingdings"/>
              </a:rPr>
              <a:t>make sure these fall into the scope of the WM plan (“municipal waste”) and municipal responsibility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Font typeface="Wingdings"/>
              <a:buChar char="F"/>
            </a:pPr>
            <a:r>
              <a:rPr lang="en-US" sz="2400" b="1" dirty="0" smtClean="0">
                <a:solidFill>
                  <a:schemeClr val="tx2"/>
                </a:solidFill>
              </a:rPr>
              <a:t>where there exists a problem or concern by the municipality refer to relevant legislation or </a:t>
            </a:r>
            <a:r>
              <a:rPr lang="en-US" sz="2400" b="1" dirty="0">
                <a:solidFill>
                  <a:schemeClr val="tx2"/>
                </a:solidFill>
              </a:rPr>
              <a:t>gaps in it 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e.g. </a:t>
            </a:r>
            <a:r>
              <a:rPr lang="en-US" sz="2000" dirty="0" smtClean="0">
                <a:solidFill>
                  <a:schemeClr val="tx2"/>
                </a:solidFill>
              </a:rPr>
              <a:t>the upcoming by-law </a:t>
            </a:r>
            <a:r>
              <a:rPr lang="en-US" sz="2000" dirty="0">
                <a:solidFill>
                  <a:schemeClr val="tx2"/>
                </a:solidFill>
              </a:rPr>
              <a:t>on animal waste </a:t>
            </a:r>
            <a:r>
              <a:rPr lang="en-US" sz="2000" dirty="0" smtClean="0">
                <a:solidFill>
                  <a:schemeClr val="tx2"/>
                </a:solidFill>
              </a:rPr>
              <a:t>management (Oct.2017)</a:t>
            </a:r>
            <a:endParaRPr lang="en-US" sz="2000" dirty="0" smtClean="0"/>
          </a:p>
          <a:p>
            <a:pPr>
              <a:buNone/>
            </a:pPr>
            <a:endParaRPr lang="en-US" sz="2200" b="1" dirty="0" smtClean="0"/>
          </a:p>
          <a:p>
            <a:pPr marL="0" indent="0">
              <a:buFont typeface="Arial" pitchFamily="34" charset="0"/>
              <a:buNone/>
            </a:pPr>
            <a:endParaRPr lang="en-US" sz="2200" b="1" dirty="0" smtClean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How to deal with that in the WM plan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3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smtClean="0">
                <a:solidFill>
                  <a:schemeClr val="tx2"/>
                </a:solidFill>
              </a:rPr>
              <a:t>WM plan </a:t>
            </a:r>
            <a:r>
              <a:rPr lang="de-DE" sz="2800" b="1" dirty="0" err="1" smtClean="0">
                <a:solidFill>
                  <a:schemeClr val="tx2"/>
                </a:solidFill>
              </a:rPr>
              <a:t>elaboration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221872" y="1196752"/>
            <a:ext cx="1715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200" i="1" u="sng" dirty="0">
                <a:latin typeface="+mj-lt"/>
                <a:sym typeface="Symbol" pitchFamily="18" charset="2"/>
              </a:rPr>
              <a:t>The </a:t>
            </a:r>
            <a:r>
              <a:rPr lang="de-DE" altLang="de-DE" sz="2200" i="1" u="sng" dirty="0" err="1" smtClean="0">
                <a:latin typeface="+mj-lt"/>
                <a:sym typeface="Symbol" pitchFamily="18" charset="2"/>
              </a:rPr>
              <a:t>process</a:t>
            </a:r>
            <a:endParaRPr lang="de-DE" altLang="de-DE" sz="2200" i="1" u="sng" dirty="0">
              <a:latin typeface="+mj-lt"/>
              <a:sym typeface="Symbol" pitchFamily="18" charset="2"/>
            </a:endParaRPr>
          </a:p>
        </p:txBody>
      </p:sp>
      <p:sp>
        <p:nvSpPr>
          <p:cNvPr id="7" name="Rechteck 1"/>
          <p:cNvSpPr>
            <a:spLocks noChangeArrowheads="1"/>
          </p:cNvSpPr>
          <p:nvPr/>
        </p:nvSpPr>
        <p:spPr bwMode="auto">
          <a:xfrm>
            <a:off x="5004048" y="863867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200" i="1" u="sng" dirty="0" err="1" smtClean="0">
                <a:latin typeface="+mj-lt"/>
                <a:sym typeface="Symbol" pitchFamily="18" charset="2"/>
              </a:rPr>
              <a:t>Principal</a:t>
            </a:r>
            <a:r>
              <a:rPr lang="de-DE" altLang="de-DE" sz="2200" i="1" u="sng" dirty="0" smtClean="0">
                <a:latin typeface="+mj-lt"/>
                <a:sym typeface="Symbol" pitchFamily="18" charset="2"/>
              </a:rPr>
              <a:t> </a:t>
            </a:r>
            <a:r>
              <a:rPr lang="de-DE" altLang="de-DE" sz="2200" i="1" u="sng" dirty="0" err="1" smtClean="0">
                <a:latin typeface="+mj-lt"/>
                <a:sym typeface="Symbol" pitchFamily="18" charset="2"/>
              </a:rPr>
              <a:t>sections</a:t>
            </a:r>
            <a:r>
              <a:rPr lang="de-DE" altLang="de-DE" sz="2200" i="1" u="sng" dirty="0" smtClean="0">
                <a:latin typeface="+mj-lt"/>
                <a:sym typeface="Symbol" pitchFamily="18" charset="2"/>
              </a:rPr>
              <a:t> </a:t>
            </a:r>
            <a:r>
              <a:rPr lang="de-DE" altLang="de-DE" sz="2200" i="1" u="sng" dirty="0" err="1" smtClean="0">
                <a:latin typeface="+mj-lt"/>
                <a:sym typeface="Symbol" pitchFamily="18" charset="2"/>
              </a:rPr>
              <a:t>of</a:t>
            </a:r>
            <a:r>
              <a:rPr lang="de-DE" altLang="de-DE" sz="2200" i="1" u="sng" dirty="0" smtClean="0">
                <a:latin typeface="+mj-lt"/>
                <a:sym typeface="Symbol" pitchFamily="18" charset="2"/>
              </a:rPr>
              <a:t> WM plan </a:t>
            </a:r>
            <a:endParaRPr lang="de-DE" altLang="de-DE" sz="2200" i="1" u="sng" dirty="0">
              <a:latin typeface="+mj-lt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7414"/>
            <a:ext cx="4903713" cy="36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1559278" y="1334248"/>
            <a:ext cx="7477218" cy="1157487"/>
            <a:chOff x="1559278" y="1334248"/>
            <a:chExt cx="7477218" cy="1157487"/>
          </a:xfrm>
        </p:grpSpPr>
        <p:sp>
          <p:nvSpPr>
            <p:cNvPr id="3" name="Ellipse 2"/>
            <p:cNvSpPr/>
            <p:nvPr/>
          </p:nvSpPr>
          <p:spPr>
            <a:xfrm>
              <a:off x="1559278" y="1657414"/>
              <a:ext cx="1872208" cy="83432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499992" y="1334248"/>
              <a:ext cx="45365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Wingdings"/>
                <a:buChar char="à"/>
              </a:pPr>
              <a:r>
                <a:rPr lang="en-US" b="1" dirty="0" smtClean="0">
                  <a:solidFill>
                    <a:schemeClr val="accent6"/>
                  </a:solidFill>
                  <a:sym typeface="Wingdings" panose="05000000000000000000" pitchFamily="2" charset="2"/>
                </a:rPr>
                <a:t>Scope, Objectives, Background, Duration, Conditions, </a:t>
              </a:r>
              <a:r>
                <a:rPr lang="en-US" b="1" u="sng" dirty="0" smtClean="0">
                  <a:solidFill>
                    <a:schemeClr val="accent6"/>
                  </a:solidFill>
                  <a:sym typeface="Wingdings" panose="05000000000000000000" pitchFamily="2" charset="2"/>
                </a:rPr>
                <a:t>Limitations</a:t>
              </a:r>
              <a:r>
                <a:rPr lang="en-US" b="1" dirty="0" smtClean="0">
                  <a:solidFill>
                    <a:schemeClr val="accent6"/>
                  </a:solidFill>
                  <a:sym typeface="Wingdings" panose="05000000000000000000" pitchFamily="2" charset="2"/>
                </a:rPr>
                <a:t>, Priorities/Visions </a:t>
              </a:r>
              <a:endParaRPr lang="en-US" b="1" dirty="0">
                <a:sym typeface="Wingdings" panose="05000000000000000000" pitchFamily="2" charset="2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559278" y="2060848"/>
            <a:ext cx="7477218" cy="2031325"/>
            <a:chOff x="1559278" y="2060848"/>
            <a:chExt cx="7477218" cy="2031325"/>
          </a:xfrm>
        </p:grpSpPr>
        <p:sp>
          <p:nvSpPr>
            <p:cNvPr id="9" name="Ellipse 8"/>
            <p:cNvSpPr/>
            <p:nvPr/>
          </p:nvSpPr>
          <p:spPr>
            <a:xfrm>
              <a:off x="1559278" y="2708920"/>
              <a:ext cx="1872208" cy="7200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4499992" y="2060848"/>
              <a:ext cx="453650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712788" algn="l"/>
                </a:tabLst>
              </a:pPr>
              <a:r>
                <a:rPr lang="en-US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 Starting </a:t>
              </a:r>
              <a:r>
                <a:rPr lang="en-US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Conditions </a:t>
              </a:r>
              <a:r>
                <a:rPr lang="en-US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(Status Part)</a:t>
              </a:r>
              <a:br>
                <a:rPr lang="en-US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</a:br>
              <a:r>
                <a:rPr lang="en-US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	e.g</a:t>
              </a:r>
              <a:r>
                <a:rPr lang="en-US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. quantities, quality, </a:t>
              </a:r>
              <a:r>
                <a:rPr lang="en-US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collection, 	equipment, recycling/disposal, 	</a:t>
              </a:r>
              <a:r>
                <a:rPr lang="en-US" b="1" u="sng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actual(!) costs</a:t>
              </a:r>
              <a:r>
                <a:rPr lang="en-US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, cost recovery/access 	to funds, administrative/human 	capacities/technical qualifications</a:t>
              </a:r>
              <a:br>
                <a:rPr lang="en-US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</a:br>
              <a:r>
                <a:rPr lang="en-US" b="1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	</a:t>
              </a:r>
              <a:r>
                <a:rPr lang="en-US" dirty="0" smtClean="0">
                  <a:solidFill>
                    <a:schemeClr val="accent2"/>
                  </a:solidFill>
                  <a:sym typeface="Wingdings" panose="05000000000000000000" pitchFamily="2" charset="2"/>
                </a:rPr>
                <a:t>(WC art. 13(4)  a-d, g, h if relevant )</a:t>
              </a:r>
              <a:endParaRPr lang="en-US" b="1" dirty="0" smtClean="0"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16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</a:rPr>
              <a:t>What is a WM plan</a:t>
            </a:r>
            <a:r>
              <a:rPr lang="en-US" sz="2800" b="1" dirty="0" smtClean="0">
                <a:solidFill>
                  <a:schemeClr val="tx2"/>
                </a:solidFill>
              </a:rPr>
              <a:t>?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57784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Waste</a:t>
            </a:r>
            <a:r>
              <a:rPr lang="fr-FR" dirty="0" smtClean="0"/>
              <a:t> Code, article 13 (3):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Each municipality shall adopt a 5-year plan for the management of municipal waste generated within its territory. A municipal waste </a:t>
            </a:r>
            <a:r>
              <a:rPr lang="en-GB" dirty="0" smtClean="0"/>
              <a:t>management plan </a:t>
            </a:r>
            <a:r>
              <a:rPr lang="en-GB" dirty="0"/>
              <a:t>may be prepared jointly by neighbouring municipalities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sz="4000" u="sng" dirty="0" smtClean="0">
                <a:solidFill>
                  <a:schemeClr val="tx2"/>
                </a:solidFill>
                <a:sym typeface="Wingdings" pitchFamily="2" charset="2"/>
              </a:rPr>
              <a:t> Introductory chapter: Purpose and Scope</a:t>
            </a:r>
            <a:endParaRPr lang="en-GB" sz="4000" u="sng" dirty="0">
              <a:solidFill>
                <a:schemeClr val="tx2"/>
              </a:solidFill>
            </a:endParaRP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GB" dirty="0" smtClean="0"/>
              <a:t>A </a:t>
            </a:r>
            <a:r>
              <a:rPr lang="en-GB" dirty="0"/>
              <a:t>municipal waste management plan shall comply with the national waste management action plan and plans for the management of certain types </a:t>
            </a:r>
            <a:r>
              <a:rPr lang="en-GB" dirty="0" smtClean="0"/>
              <a:t>of waste </a:t>
            </a:r>
            <a:r>
              <a:rPr lang="en-GB" dirty="0"/>
              <a:t>under Article 12(7) of this </a:t>
            </a:r>
            <a:r>
              <a:rPr lang="en-GB" dirty="0" smtClean="0"/>
              <a:t>Code.</a:t>
            </a:r>
            <a:br>
              <a:rPr lang="en-GB" dirty="0" smtClean="0"/>
            </a:br>
            <a:r>
              <a:rPr lang="en-GB" sz="4000" u="sng" dirty="0" smtClean="0">
                <a:solidFill>
                  <a:schemeClr val="tx2"/>
                </a:solidFill>
                <a:sym typeface="Wingdings" pitchFamily="2" charset="2"/>
              </a:rPr>
              <a:t> Chapter: Legislative background</a:t>
            </a:r>
            <a:endParaRPr lang="en-GB" sz="4000" u="sng" dirty="0" smtClean="0">
              <a:solidFill>
                <a:schemeClr val="tx2"/>
              </a:solidFill>
            </a:endParaRP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GB" dirty="0" smtClean="0"/>
              <a:t>Prior </a:t>
            </a:r>
            <a:r>
              <a:rPr lang="en-GB" dirty="0"/>
              <a:t>to the adoption of a municipal waste management plan, public discussion involving interested parties and representatives of </a:t>
            </a:r>
            <a:r>
              <a:rPr lang="en-GB" dirty="0" smtClean="0"/>
              <a:t>neighbouring municipalities </a:t>
            </a:r>
            <a:r>
              <a:rPr lang="en-GB" dirty="0"/>
              <a:t>shall be held. Public discussion shall be carried out </a:t>
            </a:r>
            <a:r>
              <a:rPr lang="en-GB" dirty="0" smtClean="0"/>
              <a:t>by </a:t>
            </a:r>
            <a:r>
              <a:rPr lang="en-GB" dirty="0"/>
              <a:t>the respective </a:t>
            </a:r>
            <a:r>
              <a:rPr lang="en-GB" dirty="0" smtClean="0"/>
              <a:t>municipality </a:t>
            </a:r>
            <a:r>
              <a:rPr lang="en-GB" dirty="0"/>
              <a:t>(municipalities).</a:t>
            </a:r>
          </a:p>
        </p:txBody>
      </p:sp>
    </p:spTree>
    <p:extLst>
      <p:ext uri="{BB962C8B-B14F-4D97-AF65-F5344CB8AC3E}">
        <p14:creationId xmlns:p14="http://schemas.microsoft.com/office/powerpoint/2010/main" xmlns="" val="24544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929222"/>
          </a:xfrm>
        </p:spPr>
        <p:txBody>
          <a:bodyPr>
            <a:normAutofit fontScale="55000" lnSpcReduction="20000"/>
          </a:bodyPr>
          <a:lstStyle/>
          <a:p>
            <a:r>
              <a:rPr lang="fr-FR" sz="3600" dirty="0" err="1" smtClean="0"/>
              <a:t>Waste</a:t>
            </a:r>
            <a:r>
              <a:rPr lang="fr-FR" sz="3600" dirty="0" smtClean="0"/>
              <a:t> Code, article 13 (4): </a:t>
            </a:r>
            <a:r>
              <a:rPr lang="en-GB" sz="3600" dirty="0" smtClean="0"/>
              <a:t>The </a:t>
            </a:r>
            <a:r>
              <a:rPr lang="en-GB" sz="3600" dirty="0"/>
              <a:t>Municipal Waste Management Plan shall contain the following:</a:t>
            </a:r>
          </a:p>
          <a:p>
            <a:pPr marL="914400" lvl="1" indent="-514350">
              <a:buAutoNum type="alphaLcParenR"/>
            </a:pPr>
            <a:r>
              <a:rPr lang="en-GB" sz="3300" dirty="0" smtClean="0"/>
              <a:t>information </a:t>
            </a:r>
            <a:r>
              <a:rPr lang="en-GB" sz="3300" dirty="0"/>
              <a:t>on the existing system for collection of waste from </a:t>
            </a:r>
            <a:r>
              <a:rPr lang="en-GB" sz="3300" dirty="0" smtClean="0"/>
              <a:t>population;</a:t>
            </a:r>
          </a:p>
          <a:p>
            <a:pPr marL="914400" lvl="1" indent="-514350">
              <a:buAutoNum type="alphaLcParenR"/>
            </a:pPr>
            <a:r>
              <a:rPr lang="en-GB" sz="3300" dirty="0" smtClean="0"/>
              <a:t>data </a:t>
            </a:r>
            <a:r>
              <a:rPr lang="en-GB" sz="3300" dirty="0"/>
              <a:t>on the types and the amounts of non-hazardous waste collected, recovered and disposed </a:t>
            </a:r>
            <a:r>
              <a:rPr lang="en-GB" sz="3300" dirty="0" smtClean="0"/>
              <a:t>of;</a:t>
            </a:r>
          </a:p>
          <a:p>
            <a:pPr marL="914400" lvl="1" indent="-514350">
              <a:buAutoNum type="alphaLcParenR"/>
            </a:pPr>
            <a:r>
              <a:rPr lang="en-GB" sz="3300" dirty="0" smtClean="0"/>
              <a:t>data </a:t>
            </a:r>
            <a:r>
              <a:rPr lang="en-GB" sz="3300" dirty="0"/>
              <a:t>on the types and the amounts of hazardous waste from population  collected, recovered and disposed </a:t>
            </a:r>
            <a:r>
              <a:rPr lang="en-GB" sz="3300" dirty="0" smtClean="0"/>
              <a:t>of;</a:t>
            </a:r>
          </a:p>
          <a:p>
            <a:pPr marL="914400" lvl="1" indent="-514350">
              <a:buAutoNum type="alphaLcParenR"/>
            </a:pPr>
            <a:r>
              <a:rPr lang="en-GB" sz="3300" dirty="0" smtClean="0"/>
              <a:t>location </a:t>
            </a:r>
            <a:r>
              <a:rPr lang="en-GB" sz="3300" dirty="0"/>
              <a:t>of the waste treatment </a:t>
            </a:r>
            <a:r>
              <a:rPr lang="en-GB" sz="3300" dirty="0" smtClean="0"/>
              <a:t>facilities;</a:t>
            </a:r>
          </a:p>
          <a:p>
            <a:pPr marL="914400" lvl="1" indent="-514350">
              <a:buAutoNum type="alphaLcParenR"/>
            </a:pPr>
            <a:r>
              <a:rPr lang="en-GB" sz="3300" dirty="0" smtClean="0"/>
              <a:t>planned </a:t>
            </a:r>
            <a:r>
              <a:rPr lang="en-GB" sz="3300" dirty="0"/>
              <a:t>measures to be taken for the </a:t>
            </a:r>
            <a:r>
              <a:rPr lang="en-GB" sz="3300" dirty="0">
                <a:solidFill>
                  <a:srgbClr val="008000"/>
                </a:solidFill>
              </a:rPr>
              <a:t>establishment of separate collection </a:t>
            </a:r>
            <a:r>
              <a:rPr lang="en-GB" sz="3300" dirty="0"/>
              <a:t>and recovery of municipal waste, including of </a:t>
            </a:r>
            <a:r>
              <a:rPr lang="en-GB" sz="3300" dirty="0">
                <a:solidFill>
                  <a:srgbClr val="008000"/>
                </a:solidFill>
              </a:rPr>
              <a:t>biodegradable waste and packaging waste; </a:t>
            </a:r>
            <a:endParaRPr lang="en-GB" sz="3300" dirty="0" smtClean="0">
              <a:solidFill>
                <a:srgbClr val="008000"/>
              </a:solidFill>
            </a:endParaRPr>
          </a:p>
          <a:p>
            <a:pPr marL="914400" lvl="1" indent="-514350">
              <a:buAutoNum type="alphaLcParenR"/>
            </a:pPr>
            <a:r>
              <a:rPr lang="en-GB" sz="3300" dirty="0" smtClean="0"/>
              <a:t>planned </a:t>
            </a:r>
            <a:r>
              <a:rPr lang="en-GB" sz="3300" dirty="0"/>
              <a:t>construction of new waste treatment </a:t>
            </a:r>
            <a:r>
              <a:rPr lang="en-GB" sz="3300" dirty="0" smtClean="0"/>
              <a:t>facilities;</a:t>
            </a:r>
          </a:p>
          <a:p>
            <a:pPr marL="914400" lvl="1" indent="-514350">
              <a:buAutoNum type="alphaLcParenR"/>
            </a:pPr>
            <a:r>
              <a:rPr lang="en-GB" sz="3300" dirty="0" smtClean="0"/>
              <a:t>programmes </a:t>
            </a:r>
            <a:r>
              <a:rPr lang="en-GB" sz="3300" dirty="0"/>
              <a:t>to raise awareness of the public on waste management </a:t>
            </a:r>
            <a:r>
              <a:rPr lang="en-GB" sz="3300" dirty="0" smtClean="0"/>
              <a:t>issues;</a:t>
            </a:r>
          </a:p>
          <a:p>
            <a:pPr marL="914400" lvl="1" indent="-514350">
              <a:buAutoNum type="alphaLcParenR"/>
            </a:pPr>
            <a:r>
              <a:rPr lang="en-GB" sz="3300" dirty="0" smtClean="0"/>
              <a:t>implemented </a:t>
            </a:r>
            <a:r>
              <a:rPr lang="en-GB" sz="3300" dirty="0"/>
              <a:t>and planned measures for co-operation with other municipalities in the field of waste </a:t>
            </a:r>
            <a:r>
              <a:rPr lang="en-GB" sz="3300" dirty="0" smtClean="0"/>
              <a:t>management;</a:t>
            </a:r>
          </a:p>
          <a:p>
            <a:pPr marL="914400" lvl="1" indent="-514350">
              <a:buAutoNum type="alphaLcParenR"/>
            </a:pPr>
            <a:r>
              <a:rPr lang="en-GB" sz="3300" dirty="0" smtClean="0"/>
              <a:t>the </a:t>
            </a:r>
            <a:r>
              <a:rPr lang="en-GB" sz="3300" dirty="0"/>
              <a:t>way and timeframe in which the proposed  measures shall be implemented, responsible persons, </a:t>
            </a:r>
            <a:r>
              <a:rPr lang="en-GB" sz="3300" dirty="0">
                <a:solidFill>
                  <a:srgbClr val="008000"/>
                </a:solidFill>
              </a:rPr>
              <a:t>estimated costs and sources of financing </a:t>
            </a:r>
            <a:r>
              <a:rPr lang="en-GB" sz="3300" dirty="0"/>
              <a:t>for their implementation</a:t>
            </a:r>
            <a:r>
              <a:rPr lang="en-GB" sz="3300" dirty="0" smtClean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5100" u="sng" dirty="0" smtClean="0">
                <a:solidFill>
                  <a:schemeClr val="tx2"/>
                </a:solidFill>
                <a:sym typeface="Wingdings" pitchFamily="2" charset="2"/>
              </a:rPr>
              <a:t> other principal </a:t>
            </a:r>
            <a:r>
              <a:rPr lang="en-GB" sz="5100" u="sng" dirty="0" smtClean="0">
                <a:solidFill>
                  <a:schemeClr val="tx2"/>
                </a:solidFill>
                <a:sym typeface="Wingdings" pitchFamily="2" charset="2"/>
              </a:rPr>
              <a:t>content of WM plan</a:t>
            </a:r>
            <a:endParaRPr lang="en-US" sz="5100" u="sng" dirty="0" smtClean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35016"/>
            <a:ext cx="8229600" cy="78262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</a:rPr>
              <a:t>What is a WM plan</a:t>
            </a:r>
            <a:r>
              <a:rPr lang="en-US" sz="2800" b="1" dirty="0" smtClean="0">
                <a:solidFill>
                  <a:schemeClr val="tx2"/>
                </a:solidFill>
              </a:rPr>
              <a:t>?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9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528392"/>
          </a:xfrm>
        </p:spPr>
        <p:txBody>
          <a:bodyPr>
            <a:normAutofit fontScale="92500" lnSpcReduction="10000"/>
          </a:bodyPr>
          <a:lstStyle/>
          <a:p>
            <a:r>
              <a:rPr lang="de-DE" sz="3000" b="1" i="1" dirty="0" err="1" smtClean="0">
                <a:solidFill>
                  <a:schemeClr val="tx2"/>
                </a:solidFill>
              </a:rPr>
              <a:t>Objectives</a:t>
            </a:r>
            <a:r>
              <a:rPr lang="de-DE" sz="3000" b="1" i="1" dirty="0" smtClean="0">
                <a:solidFill>
                  <a:schemeClr val="tx2"/>
                </a:solidFill>
              </a:rPr>
              <a:t>:</a:t>
            </a:r>
          </a:p>
          <a:p>
            <a:pPr marL="0" lvl="1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[1</a:t>
            </a:r>
            <a:r>
              <a:rPr lang="en-GB" sz="2400" baseline="30000" dirty="0">
                <a:solidFill>
                  <a:schemeClr val="tx2"/>
                </a:solidFill>
              </a:rPr>
              <a:t>st</a:t>
            </a:r>
            <a:r>
              <a:rPr lang="en-GB" sz="2400" dirty="0">
                <a:solidFill>
                  <a:schemeClr val="tx2"/>
                </a:solidFill>
              </a:rPr>
              <a:t> training]: </a:t>
            </a:r>
            <a:r>
              <a:rPr lang="en-GB" sz="2400" b="1" dirty="0">
                <a:solidFill>
                  <a:schemeClr val="tx2"/>
                </a:solidFill>
              </a:rPr>
              <a:t>What do you want to achieve with a WM plan</a:t>
            </a:r>
            <a:r>
              <a:rPr lang="en-GB" sz="2400" b="1" dirty="0" smtClean="0">
                <a:solidFill>
                  <a:schemeClr val="tx2"/>
                </a:solidFill>
              </a:rPr>
              <a:t>?</a:t>
            </a:r>
            <a:endParaRPr lang="de-DE" sz="2400" b="1" i="1" dirty="0" smtClean="0">
              <a:solidFill>
                <a:schemeClr val="tx2"/>
              </a:solidFill>
            </a:endParaRPr>
          </a:p>
          <a:p>
            <a:pPr lvl="1"/>
            <a:r>
              <a:rPr lang="en-GB" sz="2400" dirty="0" smtClean="0"/>
              <a:t>Ensure proper waste collection and disposal;</a:t>
            </a:r>
          </a:p>
          <a:p>
            <a:pPr lvl="1"/>
            <a:r>
              <a:rPr lang="en-GB" sz="2400" dirty="0" smtClean="0"/>
              <a:t>Ensure payment, ensure payment taking social aspects into consideration;</a:t>
            </a:r>
          </a:p>
          <a:p>
            <a:pPr lvl="1"/>
            <a:r>
              <a:rPr lang="en-GB" sz="2400" dirty="0" smtClean="0"/>
              <a:t>Ensure clean city, for people and for tourist;</a:t>
            </a:r>
          </a:p>
          <a:p>
            <a:pPr lvl="1"/>
            <a:r>
              <a:rPr lang="en-GB" sz="2400" dirty="0" smtClean="0"/>
              <a:t>Support employment;</a:t>
            </a:r>
          </a:p>
          <a:p>
            <a:pPr lvl="1"/>
            <a:r>
              <a:rPr lang="en-GB" sz="2400" dirty="0" smtClean="0"/>
              <a:t>Contribute to climate measures;</a:t>
            </a:r>
            <a:endParaRPr lang="en-GB" sz="2400" dirty="0"/>
          </a:p>
          <a:p>
            <a:pPr lvl="1"/>
            <a:r>
              <a:rPr lang="en-GB" sz="2400" dirty="0" smtClean="0"/>
              <a:t>Provide legal basis for association options</a:t>
            </a:r>
          </a:p>
        </p:txBody>
      </p:sp>
      <p:sp>
        <p:nvSpPr>
          <p:cNvPr id="7" name="Rechteck 6"/>
          <p:cNvSpPr/>
          <p:nvPr/>
        </p:nvSpPr>
        <p:spPr>
          <a:xfrm>
            <a:off x="2339752" y="5100381"/>
            <a:ext cx="6696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en-GB" sz="2200" b="1" dirty="0" smtClean="0">
                <a:solidFill>
                  <a:schemeClr val="tx2"/>
                </a:solidFill>
                <a:sym typeface="Wingdings"/>
              </a:rPr>
              <a:t></a:t>
            </a:r>
            <a:r>
              <a:rPr lang="en-GB" sz="22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en-GB" sz="2200" i="1" dirty="0">
                <a:solidFill>
                  <a:schemeClr val="tx2"/>
                </a:solidFill>
              </a:rPr>
              <a:t>See </a:t>
            </a:r>
            <a:r>
              <a:rPr lang="en-GB" sz="2200" i="1" dirty="0" smtClean="0">
                <a:solidFill>
                  <a:schemeClr val="tx2"/>
                </a:solidFill>
              </a:rPr>
              <a:t>additional slides on </a:t>
            </a:r>
            <a:r>
              <a:rPr lang="en-GB" sz="2200" i="1" dirty="0">
                <a:solidFill>
                  <a:schemeClr val="tx2"/>
                </a:solidFill>
              </a:rPr>
              <a:t>‘Objectives in WM plan(</a:t>
            </a:r>
            <a:r>
              <a:rPr lang="en-GB" sz="2200" i="1" dirty="0" err="1">
                <a:solidFill>
                  <a:schemeClr val="tx2"/>
                </a:solidFill>
              </a:rPr>
              <a:t>ning</a:t>
            </a:r>
            <a:r>
              <a:rPr lang="en-GB" sz="2200" i="1" dirty="0" smtClean="0">
                <a:solidFill>
                  <a:schemeClr val="tx2"/>
                </a:solidFill>
              </a:rPr>
              <a:t>)’</a:t>
            </a:r>
            <a:endParaRPr lang="en-GB" sz="2200" dirty="0">
              <a:solidFill>
                <a:schemeClr val="tx2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548680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>
                <a:solidFill>
                  <a:schemeClr val="tx2"/>
                </a:solidFill>
              </a:rPr>
              <a:t>WM </a:t>
            </a:r>
            <a:r>
              <a:rPr lang="de-DE" sz="2800" b="1" dirty="0" smtClean="0">
                <a:solidFill>
                  <a:schemeClr val="tx2"/>
                </a:solidFill>
              </a:rPr>
              <a:t>plan - Making </a:t>
            </a:r>
            <a:r>
              <a:rPr lang="de-DE" sz="2800" b="1" dirty="0" err="1" smtClean="0">
                <a:solidFill>
                  <a:schemeClr val="tx2"/>
                </a:solidFill>
              </a:rPr>
              <a:t>of</a:t>
            </a:r>
            <a:r>
              <a:rPr lang="de-DE" sz="2800" b="1" dirty="0" smtClean="0">
                <a:solidFill>
                  <a:schemeClr val="tx2"/>
                </a:solidFill>
              </a:rPr>
              <a:t>: </a:t>
            </a:r>
            <a:br>
              <a:rPr lang="de-DE" sz="2800" b="1" dirty="0" smtClean="0">
                <a:solidFill>
                  <a:schemeClr val="tx2"/>
                </a:solidFill>
              </a:rPr>
            </a:br>
            <a:r>
              <a:rPr lang="de-DE" sz="2800" b="1" dirty="0" err="1" smtClean="0">
                <a:solidFill>
                  <a:schemeClr val="tx2"/>
                </a:solidFill>
              </a:rPr>
              <a:t>Specifying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general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framework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95536" y="5589240"/>
            <a:ext cx="8352928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i="1" dirty="0" smtClean="0">
                <a:solidFill>
                  <a:schemeClr val="tx2"/>
                </a:solidFill>
              </a:rPr>
              <a:t>Relevant </a:t>
            </a:r>
            <a:r>
              <a:rPr lang="de-DE" sz="2800" b="1" i="1" dirty="0" err="1" smtClean="0">
                <a:solidFill>
                  <a:schemeClr val="tx2"/>
                </a:solidFill>
              </a:rPr>
              <a:t>legislation</a:t>
            </a:r>
            <a:r>
              <a:rPr lang="de-DE" sz="2800" b="1" i="1" dirty="0" smtClean="0">
                <a:solidFill>
                  <a:schemeClr val="tx2"/>
                </a:solidFill>
              </a:rPr>
              <a:t> </a:t>
            </a:r>
            <a:endParaRPr lang="de-DE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9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70080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i="1" dirty="0" err="1" smtClean="0">
                <a:solidFill>
                  <a:schemeClr val="tx2"/>
                </a:solidFill>
              </a:rPr>
              <a:t>Conditions</a:t>
            </a:r>
            <a:endParaRPr lang="de-DE" sz="2800" b="1" i="1" dirty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2132856"/>
            <a:ext cx="8844384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Area covered and conditions</a:t>
            </a:r>
            <a:br>
              <a:rPr lang="en-US" altLang="de-DE" sz="2200" b="1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Location, size, elevation, climate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Population 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Number, age classes, social status/employment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also population dynamics/migration, seasonal changes (tourism)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Structures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dwelling/building structures, number/size of villages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relevant infrastructures (road/railroad connections)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local industries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Division of SWM responsibilities</a:t>
            </a:r>
          </a:p>
          <a:p>
            <a:pPr eaLnBrk="1" hangingPunct="1"/>
            <a:endParaRPr lang="en-US" altLang="de-DE" sz="1000" b="1" dirty="0" smtClean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i="1" dirty="0" smtClean="0">
                <a:latin typeface="+mj-lt"/>
                <a:sym typeface="Symbol" pitchFamily="18" charset="2"/>
              </a:rPr>
              <a:t>incl. relevant limitations </a:t>
            </a:r>
            <a:r>
              <a:rPr lang="en-US" altLang="de-DE" sz="2200" b="1" i="1" dirty="0">
                <a:latin typeface="+mj-lt"/>
                <a:sym typeface="Symbol" pitchFamily="18" charset="2"/>
              </a:rPr>
              <a:t>applying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de-DE" sz="2200" b="1" dirty="0" smtClean="0">
              <a:latin typeface="+mj-lt"/>
              <a:sym typeface="Symbol" pitchFamily="18" charset="2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48679"/>
            <a:ext cx="8856984" cy="1018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>
                <a:solidFill>
                  <a:schemeClr val="tx2"/>
                </a:solidFill>
              </a:rPr>
              <a:t>WM plan - Making </a:t>
            </a:r>
            <a:r>
              <a:rPr lang="de-DE" sz="2800" b="1" dirty="0" err="1">
                <a:solidFill>
                  <a:schemeClr val="tx2"/>
                </a:solidFill>
              </a:rPr>
              <a:t>of</a:t>
            </a:r>
            <a:r>
              <a:rPr lang="de-DE" sz="2800" b="1" dirty="0">
                <a:solidFill>
                  <a:schemeClr val="tx2"/>
                </a:solidFill>
              </a:rPr>
              <a:t>: </a:t>
            </a:r>
            <a:r>
              <a:rPr lang="de-DE" sz="2800" b="1" dirty="0" smtClean="0">
                <a:solidFill>
                  <a:schemeClr val="tx2"/>
                </a:solidFill>
              </a:rPr>
              <a:t/>
            </a:r>
            <a:br>
              <a:rPr lang="de-DE" sz="2800" b="1" dirty="0" smtClean="0">
                <a:solidFill>
                  <a:schemeClr val="tx2"/>
                </a:solidFill>
              </a:rPr>
            </a:br>
            <a:r>
              <a:rPr lang="de-DE" sz="2800" b="1" dirty="0" err="1" smtClean="0">
                <a:solidFill>
                  <a:schemeClr val="tx2"/>
                </a:solidFill>
              </a:rPr>
              <a:t>Specifying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starting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conditions</a:t>
            </a:r>
            <a:r>
              <a:rPr lang="de-DE" sz="2800" b="1" dirty="0" smtClean="0">
                <a:solidFill>
                  <a:schemeClr val="tx2"/>
                </a:solidFill>
              </a:rPr>
              <a:t> (</a:t>
            </a:r>
            <a:r>
              <a:rPr lang="de-DE" sz="2800" b="1" dirty="0">
                <a:solidFill>
                  <a:schemeClr val="tx2"/>
                </a:solidFill>
              </a:rPr>
              <a:t>Status </a:t>
            </a:r>
            <a:r>
              <a:rPr lang="de-DE" sz="2800" b="1" dirty="0" err="1" smtClean="0">
                <a:solidFill>
                  <a:schemeClr val="tx2"/>
                </a:solidFill>
              </a:rPr>
              <a:t>part</a:t>
            </a:r>
            <a:r>
              <a:rPr lang="de-DE" sz="2800" b="1" dirty="0" smtClean="0">
                <a:solidFill>
                  <a:schemeClr val="tx2"/>
                </a:solidFill>
              </a:rPr>
              <a:t>)</a:t>
            </a:r>
            <a:endParaRPr lang="de-DE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70080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i="1" dirty="0" err="1" smtClean="0">
                <a:solidFill>
                  <a:schemeClr val="tx2"/>
                </a:solidFill>
              </a:rPr>
              <a:t>Conditions</a:t>
            </a:r>
            <a:endParaRPr lang="de-DE" sz="2800" b="1" i="1" dirty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2132856"/>
            <a:ext cx="88443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Example: Population 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Number, age classes, social status/employment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also population dynamics/migration, seasonal changes (tourism)</a:t>
            </a:r>
            <a:endParaRPr lang="en-US" altLang="de-DE" sz="2200" b="1" dirty="0" smtClean="0">
              <a:latin typeface="+mj-lt"/>
              <a:sym typeface="Symbol" pitchFamily="18" charset="2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48679"/>
            <a:ext cx="8856984" cy="1018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>
                <a:solidFill>
                  <a:schemeClr val="tx2"/>
                </a:solidFill>
              </a:rPr>
              <a:t>WM plan - Making </a:t>
            </a:r>
            <a:r>
              <a:rPr lang="de-DE" sz="2800" b="1" dirty="0" err="1">
                <a:solidFill>
                  <a:schemeClr val="tx2"/>
                </a:solidFill>
              </a:rPr>
              <a:t>of</a:t>
            </a:r>
            <a:r>
              <a:rPr lang="de-DE" sz="2800" b="1" dirty="0">
                <a:solidFill>
                  <a:schemeClr val="tx2"/>
                </a:solidFill>
              </a:rPr>
              <a:t>: </a:t>
            </a:r>
            <a:r>
              <a:rPr lang="de-DE" sz="2800" b="1" dirty="0" smtClean="0">
                <a:solidFill>
                  <a:schemeClr val="tx2"/>
                </a:solidFill>
              </a:rPr>
              <a:t/>
            </a:r>
            <a:br>
              <a:rPr lang="de-DE" sz="2800" b="1" dirty="0" smtClean="0">
                <a:solidFill>
                  <a:schemeClr val="tx2"/>
                </a:solidFill>
              </a:rPr>
            </a:br>
            <a:r>
              <a:rPr lang="de-DE" sz="2800" b="1" u="sng" dirty="0" smtClean="0">
                <a:solidFill>
                  <a:srgbClr val="FFC000"/>
                </a:solidFill>
              </a:rPr>
              <a:t>Analysis</a:t>
            </a:r>
            <a:r>
              <a:rPr lang="de-DE" sz="2800" b="1" dirty="0" smtClean="0">
                <a:solidFill>
                  <a:schemeClr val="tx2"/>
                </a:solidFill>
              </a:rPr>
              <a:t> (in </a:t>
            </a:r>
            <a:r>
              <a:rPr lang="de-DE" sz="2800" b="1" dirty="0" err="1" smtClean="0">
                <a:solidFill>
                  <a:schemeClr val="tx2"/>
                </a:solidFill>
              </a:rPr>
              <a:t>status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part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u="sng" dirty="0" err="1" smtClean="0">
                <a:solidFill>
                  <a:schemeClr val="tx2"/>
                </a:solidFill>
              </a:rPr>
              <a:t>and</a:t>
            </a:r>
            <a:r>
              <a:rPr lang="de-DE" sz="2800" b="1" u="sng" dirty="0" smtClean="0">
                <a:solidFill>
                  <a:schemeClr val="tx2"/>
                </a:solidFill>
              </a:rPr>
              <a:t> </a:t>
            </a:r>
            <a:r>
              <a:rPr lang="de-DE" sz="2800" b="1" u="sng" dirty="0" err="1" smtClean="0">
                <a:solidFill>
                  <a:schemeClr val="tx2"/>
                </a:solidFill>
              </a:rPr>
              <a:t>for</a:t>
            </a:r>
            <a:r>
              <a:rPr lang="de-DE" sz="2800" b="1" u="sng" dirty="0" smtClean="0">
                <a:solidFill>
                  <a:schemeClr val="tx2"/>
                </a:solidFill>
              </a:rPr>
              <a:t> </a:t>
            </a:r>
            <a:r>
              <a:rPr lang="de-DE" sz="2800" b="1" u="sng" dirty="0" err="1" smtClean="0">
                <a:solidFill>
                  <a:schemeClr val="tx2"/>
                </a:solidFill>
              </a:rPr>
              <a:t>planning</a:t>
            </a:r>
            <a:r>
              <a:rPr lang="de-DE" sz="2800" b="1" u="sng" dirty="0" smtClean="0">
                <a:solidFill>
                  <a:schemeClr val="tx2"/>
                </a:solidFill>
              </a:rPr>
              <a:t> </a:t>
            </a:r>
            <a:r>
              <a:rPr lang="de-DE" sz="2800" b="1" u="sng" dirty="0" err="1" smtClean="0">
                <a:solidFill>
                  <a:schemeClr val="tx2"/>
                </a:solidFill>
              </a:rPr>
              <a:t>part</a:t>
            </a:r>
            <a:r>
              <a:rPr lang="de-DE" sz="2800" b="1" dirty="0" smtClean="0">
                <a:solidFill>
                  <a:schemeClr val="tx2"/>
                </a:solidFill>
              </a:rPr>
              <a:t>)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287016" y="3357562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de-DE" sz="2800" b="1" dirty="0" err="1" smtClean="0">
                <a:solidFill>
                  <a:schemeClr val="tx2"/>
                </a:solidFill>
              </a:rPr>
              <a:t>analyze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and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show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historical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evolution</a:t>
            </a:r>
            <a:r>
              <a:rPr lang="de-DE" sz="2800" b="1" dirty="0" smtClean="0">
                <a:solidFill>
                  <a:schemeClr val="tx2"/>
                </a:solidFill>
              </a:rPr>
              <a:t/>
            </a:r>
            <a:br>
              <a:rPr lang="de-DE" sz="2800" b="1" dirty="0" smtClean="0">
                <a:solidFill>
                  <a:schemeClr val="tx2"/>
                </a:solidFill>
              </a:rPr>
            </a:br>
            <a:endParaRPr lang="de-DE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2800" b="1" dirty="0" smtClean="0">
                <a:solidFill>
                  <a:schemeClr val="tx2"/>
                </a:solidFill>
              </a:rPr>
              <a:t>					</a:t>
            </a:r>
            <a:r>
              <a:rPr lang="de-DE" sz="28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endParaRPr lang="de-DE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de-DE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2800" dirty="0" err="1" smtClean="0">
                <a:solidFill>
                  <a:schemeClr val="tx2"/>
                </a:solidFill>
              </a:rPr>
              <a:t>it‘s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needed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for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planning</a:t>
            </a:r>
            <a:r>
              <a:rPr lang="de-DE" sz="2800" dirty="0" smtClean="0">
                <a:solidFill>
                  <a:schemeClr val="tx2"/>
                </a:solidFill>
              </a:rPr>
              <a:t> (</a:t>
            </a:r>
            <a:r>
              <a:rPr lang="de-DE" sz="2800" dirty="0" err="1" smtClean="0">
                <a:solidFill>
                  <a:schemeClr val="tx2"/>
                </a:solidFill>
              </a:rPr>
              <a:t>basis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for</a:t>
            </a:r>
            <a:r>
              <a:rPr lang="de-DE" sz="2800" dirty="0" smtClean="0">
                <a:solidFill>
                  <a:schemeClr val="tx2"/>
                </a:solidFill>
              </a:rPr>
              <a:t> </a:t>
            </a:r>
            <a:r>
              <a:rPr lang="de-DE" sz="2800" dirty="0" err="1" smtClean="0">
                <a:solidFill>
                  <a:schemeClr val="tx2"/>
                </a:solidFill>
              </a:rPr>
              <a:t>prognosis</a:t>
            </a:r>
            <a:r>
              <a:rPr lang="de-DE" sz="2800" dirty="0" smtClean="0">
                <a:solidFill>
                  <a:schemeClr val="tx2"/>
                </a:solidFill>
              </a:rPr>
              <a:t>) !!! </a:t>
            </a:r>
            <a:endParaRPr lang="de-DE" sz="28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67694"/>
            <a:ext cx="3548058" cy="202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4005278"/>
            <a:ext cx="3023857" cy="17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95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1567445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i="1" dirty="0" err="1" smtClean="0">
                <a:solidFill>
                  <a:schemeClr val="tx2"/>
                </a:solidFill>
              </a:rPr>
              <a:t>Quantities</a:t>
            </a:r>
            <a:r>
              <a:rPr lang="de-DE" sz="2800" b="1" i="1" dirty="0" smtClean="0">
                <a:solidFill>
                  <a:schemeClr val="tx2"/>
                </a:solidFill>
              </a:rPr>
              <a:t> </a:t>
            </a:r>
            <a:r>
              <a:rPr lang="de-DE" sz="2800" b="1" i="1" dirty="0" err="1" smtClean="0">
                <a:solidFill>
                  <a:schemeClr val="tx2"/>
                </a:solidFill>
              </a:rPr>
              <a:t>and</a:t>
            </a:r>
            <a:r>
              <a:rPr lang="de-DE" sz="2800" b="1" i="1" dirty="0" smtClean="0">
                <a:solidFill>
                  <a:schemeClr val="tx2"/>
                </a:solidFill>
              </a:rPr>
              <a:t> </a:t>
            </a:r>
            <a:r>
              <a:rPr lang="de-DE" sz="2800" b="1" i="1" dirty="0" err="1" smtClean="0">
                <a:solidFill>
                  <a:schemeClr val="tx2"/>
                </a:solidFill>
              </a:rPr>
              <a:t>quality</a:t>
            </a:r>
            <a:endParaRPr lang="de-DE" sz="2800" b="1" i="1" dirty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2082328"/>
            <a:ext cx="884438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>
                <a:latin typeface="+mj-lt"/>
                <a:sym typeface="Symbol" pitchFamily="18" charset="2"/>
              </a:rPr>
              <a:t>Where </a:t>
            </a:r>
            <a:r>
              <a:rPr lang="en-US" altLang="de-DE" sz="2200" b="1" dirty="0" smtClean="0">
                <a:latin typeface="+mj-lt"/>
                <a:sym typeface="Symbol" pitchFamily="18" charset="2"/>
              </a:rPr>
              <a:t>generated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(Sources of waste generation)</a:t>
            </a:r>
            <a:endParaRPr lang="en-US" altLang="de-DE" sz="2200" dirty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How much generated</a:t>
            </a:r>
            <a:r>
              <a:rPr lang="en-US" altLang="de-DE" sz="2200" b="1" dirty="0">
                <a:latin typeface="+mj-lt"/>
                <a:sym typeface="Symbol" pitchFamily="18" charset="2"/>
              </a:rPr>
              <a:t> </a:t>
            </a:r>
            <a:r>
              <a:rPr lang="en-US" altLang="de-DE" sz="2200" b="1" dirty="0" smtClean="0">
                <a:latin typeface="+mj-lt"/>
                <a:sym typeface="Symbol" pitchFamily="18" charset="2"/>
              </a:rPr>
              <a:t>– How much collected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(Not all what is generated is collected!)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Generation largely depends on source, individuals, season, social status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Collection largely depends on behavior, equipment, service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What is collected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(waste types, material content)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How is collected quality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applies in the case of targeted (source separated) material streams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How does quality vary</a:t>
            </a:r>
            <a:br>
              <a:rPr lang="en-US" altLang="de-DE" sz="2200" b="1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(seasonal change)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79512" y="548679"/>
            <a:ext cx="8856984" cy="1018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>
                <a:solidFill>
                  <a:schemeClr val="tx2"/>
                </a:solidFill>
              </a:rPr>
              <a:t>WM plan - Making </a:t>
            </a:r>
            <a:r>
              <a:rPr lang="de-DE" sz="2800" b="1" dirty="0" err="1">
                <a:solidFill>
                  <a:schemeClr val="tx2"/>
                </a:solidFill>
              </a:rPr>
              <a:t>of</a:t>
            </a:r>
            <a:r>
              <a:rPr lang="de-DE" sz="2800" b="1" dirty="0">
                <a:solidFill>
                  <a:schemeClr val="tx2"/>
                </a:solidFill>
              </a:rPr>
              <a:t>: </a:t>
            </a:r>
            <a:r>
              <a:rPr lang="de-DE" sz="2800" b="1" dirty="0" smtClean="0">
                <a:solidFill>
                  <a:schemeClr val="tx2"/>
                </a:solidFill>
              </a:rPr>
              <a:t/>
            </a:r>
            <a:br>
              <a:rPr lang="de-DE" sz="2800" b="1" dirty="0" smtClean="0">
                <a:solidFill>
                  <a:schemeClr val="tx2"/>
                </a:solidFill>
              </a:rPr>
            </a:br>
            <a:r>
              <a:rPr lang="de-DE" sz="2800" b="1" dirty="0" smtClean="0">
                <a:solidFill>
                  <a:schemeClr val="tx2"/>
                </a:solidFill>
              </a:rPr>
              <a:t>Status </a:t>
            </a:r>
            <a:r>
              <a:rPr lang="de-DE" sz="2800" b="1" dirty="0" err="1" smtClean="0">
                <a:solidFill>
                  <a:schemeClr val="tx2"/>
                </a:solidFill>
              </a:rPr>
              <a:t>part</a:t>
            </a:r>
            <a:endParaRPr lang="de-DE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 smtClean="0">
                <a:solidFill>
                  <a:schemeClr val="tx2"/>
                </a:solidFill>
              </a:rPr>
              <a:t>Collection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92112" y="1311726"/>
            <a:ext cx="884438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What services are offered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how can citizens dispose of waste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for which materials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What coverage is achieved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places/population connected/not connected to these services</a:t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- limitations applying, e.g. bad or missing roads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Collection </a:t>
            </a:r>
            <a:r>
              <a:rPr lang="en-US" altLang="de-DE" sz="2200" b="1" dirty="0">
                <a:latin typeface="+mj-lt"/>
                <a:sym typeface="Symbol" pitchFamily="18" charset="2"/>
              </a:rPr>
              <a:t>settings</a:t>
            </a:r>
            <a:r>
              <a:rPr lang="en-US" altLang="de-DE" sz="2200" b="1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b="1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(Number/capacities/arrangement of containers)</a:t>
            </a:r>
            <a:endParaRPr lang="en-US" altLang="de-DE" sz="2200" dirty="0">
              <a:latin typeface="+mj-lt"/>
              <a:sym typeface="Symbol" pitchFamily="18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 smtClean="0">
                <a:latin typeface="+mj-lt"/>
                <a:sym typeface="Symbol" pitchFamily="18" charset="2"/>
              </a:rPr>
              <a:t>Collection frequency</a:t>
            </a:r>
            <a:r>
              <a:rPr lang="en-US" altLang="de-DE" sz="2200" dirty="0" smtClean="0">
                <a:latin typeface="+mj-lt"/>
                <a:sym typeface="Symbol" pitchFamily="18" charset="2"/>
              </a:rPr>
              <a:t/>
            </a:r>
            <a:br>
              <a:rPr lang="en-US" altLang="de-DE" sz="2200" dirty="0" smtClean="0">
                <a:latin typeface="+mj-lt"/>
                <a:sym typeface="Symbol" pitchFamily="18" charset="2"/>
              </a:rPr>
            </a:br>
            <a:r>
              <a:rPr lang="en-US" altLang="de-DE" sz="2200" dirty="0" smtClean="0">
                <a:latin typeface="+mj-lt"/>
                <a:sym typeface="Symbol" pitchFamily="18" charset="2"/>
              </a:rPr>
              <a:t>(How often is collected)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200" b="1" dirty="0">
                <a:latin typeface="+mj-lt"/>
                <a:sym typeface="Symbol" pitchFamily="18" charset="2"/>
              </a:rPr>
              <a:t>Separate </a:t>
            </a:r>
            <a:r>
              <a:rPr lang="en-US" altLang="de-DE" sz="2200" b="1" dirty="0" smtClean="0">
                <a:latin typeface="+mj-lt"/>
                <a:sym typeface="Symbol" pitchFamily="18" charset="2"/>
              </a:rPr>
              <a:t>collection</a:t>
            </a:r>
            <a:r>
              <a:rPr lang="en-US" altLang="de-DE" sz="2200" dirty="0">
                <a:sym typeface="Symbol" pitchFamily="18" charset="2"/>
              </a:rPr>
              <a:t/>
            </a:r>
            <a:br>
              <a:rPr lang="en-US" altLang="de-DE" sz="2200" dirty="0">
                <a:sym typeface="Symbol" pitchFamily="18" charset="2"/>
              </a:rPr>
            </a:br>
            <a:r>
              <a:rPr lang="en-US" altLang="de-DE" sz="2200" dirty="0">
                <a:latin typeface="+mj-lt"/>
                <a:sym typeface="Symbol" pitchFamily="18" charset="2"/>
              </a:rPr>
              <a:t>(How, when, public awareness)</a:t>
            </a:r>
          </a:p>
          <a:p>
            <a:pPr eaLnBrk="1" hangingPunct="1"/>
            <a:endParaRPr lang="en-US" altLang="de-DE" sz="2200" dirty="0" smtClean="0">
              <a:latin typeface="+mj-lt"/>
              <a:sym typeface="Symbol" pitchFamily="18" charset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78665"/>
            <a:ext cx="2952328" cy="221424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692696"/>
            <a:ext cx="1510035" cy="20162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5110" y="1408952"/>
            <a:ext cx="2314100" cy="12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89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Bildschirmpräsentation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Larissa-Design</vt:lpstr>
      <vt:lpstr>Office Theme</vt:lpstr>
      <vt:lpstr>Folie 1</vt:lpstr>
      <vt:lpstr>Folie 2</vt:lpstr>
      <vt:lpstr>What is a WM plan?</vt:lpstr>
      <vt:lpstr>What is a WM plan?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Bla, bla</dc:title>
  <dc:creator>user</dc:creator>
  <cp:lastModifiedBy>user</cp:lastModifiedBy>
  <cp:revision>199</cp:revision>
  <dcterms:created xsi:type="dcterms:W3CDTF">2015-09-30T12:26:19Z</dcterms:created>
  <dcterms:modified xsi:type="dcterms:W3CDTF">2017-02-08T05:53:37Z</dcterms:modified>
</cp:coreProperties>
</file>