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6" r:id="rId5"/>
    <p:sldId id="283" r:id="rId6"/>
    <p:sldId id="285" r:id="rId7"/>
    <p:sldId id="281" r:id="rId8"/>
    <p:sldId id="287" r:id="rId9"/>
    <p:sldId id="289" r:id="rId10"/>
    <p:sldId id="290" r:id="rId11"/>
    <p:sldId id="288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6" r:id="rId20"/>
    <p:sldId id="29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Boesten" initials="RB" lastIdx="3" clrIdx="0">
    <p:extLst>
      <p:ext uri="{19B8F6BF-5375-455C-9EA6-DF929625EA0E}">
        <p15:presenceInfo xmlns:p15="http://schemas.microsoft.com/office/powerpoint/2012/main" userId="Rene Boe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8T10:24:05.466" idx="1">
    <p:pos x="1686" y="1903"/>
    <p:text>2007? 2014 it was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8T10:27:37.282" idx="2">
    <p:pos x="5511" y="1026"/>
    <p:text>against free press????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8T10:29:22.098" idx="3">
    <p:pos x="5738" y="618"/>
    <p:text>I like the idea of home composting and will dig up some info from Austria where home composting is "centralised" per village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436096" y="6492875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Session on Best Practice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280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 November 17./18., 2016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08.11.2016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928670"/>
            <a:ext cx="8856984" cy="5236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400" b="1" dirty="0" smtClean="0">
                <a:solidFill>
                  <a:schemeClr val="tx2"/>
                </a:solidFill>
              </a:rPr>
              <a:t>Integrated Solid </a:t>
            </a:r>
            <a:r>
              <a:rPr lang="de-DE" sz="2400" b="1" dirty="0" err="1" smtClean="0">
                <a:solidFill>
                  <a:schemeClr val="tx2"/>
                </a:solidFill>
              </a:rPr>
              <a:t>Waste</a:t>
            </a:r>
            <a:r>
              <a:rPr lang="de-DE" sz="2400" b="1" dirty="0" smtClean="0">
                <a:solidFill>
                  <a:schemeClr val="tx2"/>
                </a:solidFill>
              </a:rPr>
              <a:t> Management </a:t>
            </a:r>
            <a:r>
              <a:rPr lang="de-DE" sz="2400" b="1" dirty="0" err="1" smtClean="0">
                <a:solidFill>
                  <a:schemeClr val="tx2"/>
                </a:solidFill>
              </a:rPr>
              <a:t>Kutaisi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1F497D"/>
                </a:solidFill>
              </a:rPr>
              <a:t>– </a:t>
            </a:r>
            <a:r>
              <a:rPr lang="de-DE" sz="2400" dirty="0" err="1" smtClean="0">
                <a:solidFill>
                  <a:schemeClr val="tx2"/>
                </a:solidFill>
              </a:rPr>
              <a:t>Accompanying</a:t>
            </a:r>
            <a:r>
              <a:rPr lang="de-DE" sz="2400" dirty="0" smtClean="0">
                <a:solidFill>
                  <a:schemeClr val="tx2"/>
                </a:solidFill>
              </a:rPr>
              <a:t>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000" dirty="0" err="1" smtClean="0">
                <a:solidFill>
                  <a:schemeClr val="tx2"/>
                </a:solidFill>
              </a:rPr>
              <a:t>Introductory</a:t>
            </a:r>
            <a:r>
              <a:rPr lang="de-DE" sz="4000" dirty="0" smtClean="0">
                <a:solidFill>
                  <a:schemeClr val="tx2"/>
                </a:solidFill>
              </a:rPr>
              <a:t> Training </a:t>
            </a:r>
          </a:p>
          <a:p>
            <a:pPr marL="0" indent="0" algn="ctr"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“Solid </a:t>
            </a:r>
            <a:r>
              <a:rPr lang="de-DE" sz="2800" b="1" dirty="0" err="1" smtClean="0">
                <a:solidFill>
                  <a:schemeClr val="tx2"/>
                </a:solidFill>
              </a:rPr>
              <a:t>Waste</a:t>
            </a:r>
            <a:r>
              <a:rPr lang="de-DE" sz="2800" b="1" dirty="0" smtClean="0">
                <a:solidFill>
                  <a:schemeClr val="tx2"/>
                </a:solidFill>
              </a:rPr>
              <a:t> Management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“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800" b="1" dirty="0" err="1" smtClean="0"/>
              <a:t>Examples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of</a:t>
            </a:r>
            <a:r>
              <a:rPr lang="de-DE" sz="4800" b="1" dirty="0" smtClean="0"/>
              <a:t> Best Practice</a:t>
            </a:r>
          </a:p>
          <a:p>
            <a:pPr marL="0" indent="0" algn="ctr">
              <a:buNone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1800" dirty="0" err="1" smtClean="0">
                <a:solidFill>
                  <a:schemeClr val="tx2"/>
                </a:solidFill>
              </a:rPr>
              <a:t>provided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by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Jan Reichenbach</a:t>
            </a:r>
            <a:r>
              <a:rPr lang="de-DE" sz="1800" dirty="0" smtClean="0">
                <a:solidFill>
                  <a:schemeClr val="tx2"/>
                </a:solidFill>
              </a:rPr>
              <a:t>, International Solid </a:t>
            </a:r>
            <a:r>
              <a:rPr lang="de-DE" sz="1800" dirty="0" err="1" smtClean="0">
                <a:solidFill>
                  <a:schemeClr val="tx2"/>
                </a:solidFill>
              </a:rPr>
              <a:t>Waste</a:t>
            </a:r>
            <a:r>
              <a:rPr lang="de-DE" sz="1800" dirty="0" smtClean="0">
                <a:solidFill>
                  <a:schemeClr val="tx2"/>
                </a:solidFill>
              </a:rPr>
              <a:t> Management Expert, </a:t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INTECUS GmbH</a:t>
            </a:r>
          </a:p>
          <a:p>
            <a:pPr algn="ctr">
              <a:buNone/>
            </a:pP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548680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The achievements so far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116283" cy="53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Everything started with a plan!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9856"/>
            <a:ext cx="3836047" cy="57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2555776" y="6045224"/>
            <a:ext cx="4176464" cy="31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/>
              <a:t>Organizational </a:t>
            </a:r>
            <a:r>
              <a:rPr lang="en-US" sz="1400" i="1" dirty="0"/>
              <a:t>scheme (</a:t>
            </a:r>
            <a:r>
              <a:rPr lang="en-US" sz="1400" i="1" dirty="0" err="1"/>
              <a:t>Uršić</a:t>
            </a:r>
            <a:r>
              <a:rPr lang="en-US" sz="1400" i="1" dirty="0"/>
              <a:t> and </a:t>
            </a:r>
            <a:r>
              <a:rPr lang="en-US" sz="1400" i="1" dirty="0" err="1"/>
              <a:t>Dobrović</a:t>
            </a:r>
            <a:r>
              <a:rPr lang="en-US" sz="1400" i="1" dirty="0"/>
              <a:t> 2003: 22)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4461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The </a:t>
            </a:r>
            <a:r>
              <a:rPr lang="en-US" sz="2000" b="1" dirty="0">
                <a:solidFill>
                  <a:schemeClr val="tx2"/>
                </a:solidFill>
              </a:rPr>
              <a:t>association </a:t>
            </a:r>
            <a:r>
              <a:rPr lang="en-US" sz="2000" b="1" dirty="0" err="1" smtClean="0">
                <a:solidFill>
                  <a:schemeClr val="tx2"/>
                </a:solidFill>
              </a:rPr>
              <a:t>Ponikve.krk</a:t>
            </a:r>
            <a:r>
              <a:rPr lang="en-US" sz="2000" b="1" dirty="0" smtClean="0">
                <a:solidFill>
                  <a:schemeClr val="tx2"/>
                </a:solidFill>
              </a:rPr>
              <a:t> – </a:t>
            </a:r>
            <a:r>
              <a:rPr lang="en-US" sz="2000" b="1" dirty="0" err="1" smtClean="0">
                <a:solidFill>
                  <a:schemeClr val="tx2"/>
                </a:solidFill>
              </a:rPr>
              <a:t>Eko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Otok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Krk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1520" y="1097248"/>
            <a:ext cx="8496944" cy="514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all </a:t>
            </a:r>
            <a:r>
              <a:rPr lang="en-US" sz="2000" dirty="0"/>
              <a:t>municipal governments on the island are </a:t>
            </a:r>
            <a:r>
              <a:rPr lang="en-US" sz="2000" dirty="0" smtClean="0"/>
              <a:t>co-owners of </a:t>
            </a:r>
            <a:r>
              <a:rPr lang="en-US" sz="2000" dirty="0"/>
              <a:t>the Commercial Utility Services Association </a:t>
            </a:r>
            <a:r>
              <a:rPr lang="en-US" sz="2000" dirty="0" err="1"/>
              <a:t>Ponikve</a:t>
            </a:r>
            <a:r>
              <a:rPr lang="en-US" sz="2000" dirty="0"/>
              <a:t> Ltd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(7 </a:t>
            </a:r>
            <a:r>
              <a:rPr lang="en-US" sz="2000" dirty="0" err="1" smtClean="0"/>
              <a:t>municip</a:t>
            </a:r>
            <a:r>
              <a:rPr lang="en-US" sz="2000" dirty="0" smtClean="0"/>
              <a:t>. with initial shares from </a:t>
            </a:r>
            <a:r>
              <a:rPr lang="it-IT" sz="2000" dirty="0" smtClean="0"/>
              <a:t>23,4% [</a:t>
            </a:r>
            <a:r>
              <a:rPr lang="it-IT" sz="2000" dirty="0" err="1" smtClean="0"/>
              <a:t>Krk</a:t>
            </a:r>
            <a:r>
              <a:rPr lang="it-IT" sz="2000" dirty="0" smtClean="0"/>
              <a:t> </a:t>
            </a:r>
            <a:r>
              <a:rPr lang="it-IT" sz="2000" dirty="0" err="1" smtClean="0"/>
              <a:t>town</a:t>
            </a:r>
            <a:r>
              <a:rPr lang="it-IT" sz="2000" dirty="0" smtClean="0"/>
              <a:t>] to 6 % [</a:t>
            </a:r>
            <a:r>
              <a:rPr lang="it-IT" sz="2000" dirty="0" err="1" smtClean="0"/>
              <a:t>Vrbnik</a:t>
            </a:r>
            <a:r>
              <a:rPr lang="it-IT" sz="2000" dirty="0" smtClean="0"/>
              <a:t> </a:t>
            </a:r>
            <a:r>
              <a:rPr lang="it-IT" sz="2000" dirty="0" err="1" smtClean="0"/>
              <a:t>municp</a:t>
            </a:r>
            <a:r>
              <a:rPr lang="it-IT" sz="2000" dirty="0" smtClean="0"/>
              <a:t>.]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mayors/prefects </a:t>
            </a:r>
            <a:r>
              <a:rPr lang="en-US" sz="2000" dirty="0"/>
              <a:t>from the different municipalities </a:t>
            </a:r>
            <a:r>
              <a:rPr lang="en-US" sz="2000" dirty="0" smtClean="0"/>
              <a:t>are </a:t>
            </a:r>
            <a:r>
              <a:rPr lang="en-US" sz="2000" dirty="0"/>
              <a:t>also members of several different </a:t>
            </a:r>
            <a:r>
              <a:rPr lang="en-US" sz="2000" dirty="0" smtClean="0"/>
              <a:t>political </a:t>
            </a:r>
            <a:r>
              <a:rPr lang="en-US" sz="2000" dirty="0"/>
              <a:t>parties, some extremely opposing to each </a:t>
            </a:r>
            <a:r>
              <a:rPr lang="en-US" sz="2000" dirty="0" smtClean="0"/>
              <a:t>other</a:t>
            </a:r>
            <a:endParaRPr lang="en-US" sz="2000" dirty="0"/>
          </a:p>
          <a:p>
            <a:r>
              <a:rPr lang="en-US" sz="2000" dirty="0" smtClean="0"/>
              <a:t>governing </a:t>
            </a:r>
            <a:r>
              <a:rPr lang="en-US" sz="2000" dirty="0"/>
              <a:t>body </a:t>
            </a:r>
            <a:r>
              <a:rPr lang="en-US" sz="2000" dirty="0" smtClean="0"/>
              <a:t>of the association is </a:t>
            </a:r>
            <a:r>
              <a:rPr lang="en-US" sz="2000" dirty="0"/>
              <a:t>an </a:t>
            </a:r>
            <a:r>
              <a:rPr lang="en-US" sz="2000" dirty="0" smtClean="0"/>
              <a:t>Assembly </a:t>
            </a:r>
            <a:r>
              <a:rPr lang="en-US" sz="2000" dirty="0"/>
              <a:t>of seven representatives from each municipality (the </a:t>
            </a:r>
            <a:r>
              <a:rPr lang="en-US" sz="2000" dirty="0" smtClean="0"/>
              <a:t>mayors/prefects</a:t>
            </a:r>
            <a:r>
              <a:rPr lang="en-US" sz="2000" dirty="0"/>
              <a:t>) which have </a:t>
            </a:r>
            <a:r>
              <a:rPr lang="en-US" sz="2000" dirty="0" smtClean="0"/>
              <a:t>voting </a:t>
            </a:r>
            <a:r>
              <a:rPr lang="en-US" sz="2000" dirty="0"/>
              <a:t>capacity </a:t>
            </a:r>
            <a:r>
              <a:rPr lang="en-US" sz="2000" dirty="0" smtClean="0"/>
              <a:t>corresponding to </a:t>
            </a:r>
            <a:r>
              <a:rPr lang="en-US" sz="2000" dirty="0"/>
              <a:t>the share of their capital </a:t>
            </a:r>
            <a:r>
              <a:rPr lang="en-US" sz="2000" dirty="0" smtClean="0"/>
              <a:t>investment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(so far </a:t>
            </a:r>
            <a:r>
              <a:rPr lang="en-US" sz="2000" dirty="0"/>
              <a:t>only </a:t>
            </a:r>
            <a:r>
              <a:rPr lang="en-US" sz="2000" dirty="0" smtClean="0"/>
              <a:t>unanimous decisions were realized)</a:t>
            </a:r>
            <a:endParaRPr lang="de-DE" sz="1600" i="1" dirty="0"/>
          </a:p>
          <a:p>
            <a:r>
              <a:rPr lang="en-US" sz="2000" dirty="0"/>
              <a:t>assembly provides guidance for the company's operations, decides on the long-term business plans, development and investment plans, annual plan of business, household fees, work rules and regulations, standards etc. and appoints the </a:t>
            </a:r>
            <a:r>
              <a:rPr lang="en-US" sz="2000" dirty="0" smtClean="0"/>
              <a:t>CEO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members </a:t>
            </a:r>
            <a:r>
              <a:rPr lang="en-US" sz="2000" dirty="0"/>
              <a:t>of the Assembly </a:t>
            </a:r>
            <a:r>
              <a:rPr lang="en-US" sz="2000" dirty="0" smtClean="0"/>
              <a:t>(and in addition the seven </a:t>
            </a:r>
            <a:r>
              <a:rPr lang="en-US" sz="2000" dirty="0"/>
              <a:t>municipal councils on the </a:t>
            </a:r>
            <a:r>
              <a:rPr lang="en-US" sz="2000" dirty="0" smtClean="0"/>
              <a:t>island) gave </a:t>
            </a:r>
            <a:r>
              <a:rPr lang="en-US" sz="2000" dirty="0"/>
              <a:t>their </a:t>
            </a:r>
            <a:r>
              <a:rPr lang="en-US" sz="2000" dirty="0" smtClean="0"/>
              <a:t>approval to the plan for a new MSW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7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The starting situation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1520" y="1097248"/>
            <a:ext cx="8784976" cy="514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Even though the </a:t>
            </a:r>
            <a:r>
              <a:rPr lang="en-US" sz="2000" dirty="0" smtClean="0"/>
              <a:t>landfill looked pretty bad already, </a:t>
            </a:r>
            <a:r>
              <a:rPr lang="en-US" sz="2000" dirty="0"/>
              <a:t>everybody was skeptical about such a </a:t>
            </a:r>
            <a:r>
              <a:rPr lang="en-US" sz="2000" dirty="0" smtClean="0"/>
              <a:t>new system </a:t>
            </a:r>
            <a:r>
              <a:rPr lang="en-US" sz="2000" dirty="0"/>
              <a:t>working on the </a:t>
            </a:r>
            <a:r>
              <a:rPr lang="en-US" sz="2000" dirty="0" smtClean="0"/>
              <a:t>island:</a:t>
            </a:r>
            <a:br>
              <a:rPr lang="en-US" sz="2000" dirty="0" smtClean="0"/>
            </a:br>
            <a:r>
              <a:rPr lang="en-US" sz="2000" i="1" dirty="0" smtClean="0"/>
              <a:t>“We </a:t>
            </a:r>
            <a:r>
              <a:rPr lang="en-US" sz="2000" i="1" dirty="0"/>
              <a:t>thought a thing like that can only function in </a:t>
            </a:r>
            <a:r>
              <a:rPr lang="en-US" sz="2000" i="1" dirty="0" smtClean="0"/>
              <a:t>Germany”</a:t>
            </a:r>
            <a:r>
              <a:rPr lang="en-US" sz="2000" dirty="0" smtClean="0"/>
              <a:t>.</a:t>
            </a:r>
            <a:r>
              <a:rPr lang="en-US" sz="1000" dirty="0" smtClean="0"/>
              <a:t> </a:t>
            </a:r>
            <a:r>
              <a:rPr lang="en-US" sz="1000" dirty="0"/>
              <a:t>(</a:t>
            </a:r>
            <a:r>
              <a:rPr lang="en-US" sz="1000" dirty="0" err="1"/>
              <a:t>Toljanić</a:t>
            </a:r>
            <a:r>
              <a:rPr lang="en-US" sz="1000" dirty="0"/>
              <a:t>, personal interview2014)</a:t>
            </a:r>
            <a:r>
              <a:rPr lang="en-US" sz="1000" dirty="0" smtClean="0"/>
              <a:t> </a:t>
            </a:r>
          </a:p>
          <a:p>
            <a:r>
              <a:rPr lang="en-US" sz="2000" dirty="0" smtClean="0"/>
              <a:t>Every municipality </a:t>
            </a:r>
            <a:r>
              <a:rPr lang="en-US" sz="2000" dirty="0"/>
              <a:t>was faced with different problems that seemed more urgent. </a:t>
            </a:r>
            <a:endParaRPr lang="en-US" sz="2000" dirty="0" smtClean="0"/>
          </a:p>
          <a:p>
            <a:r>
              <a:rPr lang="en-US" sz="2000" dirty="0" smtClean="0"/>
              <a:t>Not </a:t>
            </a:r>
            <a:r>
              <a:rPr lang="en-US" sz="2000" dirty="0"/>
              <a:t>all parts of the island were equally </a:t>
            </a:r>
            <a:r>
              <a:rPr lang="en-US" sz="2000" dirty="0" smtClean="0"/>
              <a:t>developed, some still </a:t>
            </a:r>
            <a:r>
              <a:rPr lang="en-US" sz="2000" dirty="0"/>
              <a:t>did not have </a:t>
            </a:r>
            <a:r>
              <a:rPr lang="en-US" sz="2000" dirty="0" smtClean="0"/>
              <a:t>a </a:t>
            </a:r>
            <a:r>
              <a:rPr lang="en-US" sz="2000" dirty="0"/>
              <a:t>developed water system </a:t>
            </a:r>
            <a:endParaRPr lang="en-US" sz="2000" dirty="0" smtClean="0"/>
          </a:p>
          <a:p>
            <a:r>
              <a:rPr lang="en-US" sz="2000" dirty="0" smtClean="0"/>
              <a:t>Different political orientations of the leading politicians 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F"/>
            </a:pPr>
            <a:r>
              <a:rPr lang="en-US" sz="2200" b="1" dirty="0" smtClean="0">
                <a:solidFill>
                  <a:schemeClr val="tx2"/>
                </a:solidFill>
              </a:rPr>
              <a:t>The plan and </a:t>
            </a:r>
            <a:r>
              <a:rPr lang="en-US" sz="2200" b="1" dirty="0">
                <a:solidFill>
                  <a:schemeClr val="tx2"/>
                </a:solidFill>
              </a:rPr>
              <a:t>quality of the project </a:t>
            </a:r>
            <a:r>
              <a:rPr lang="en-US" sz="2200" b="1" dirty="0" smtClean="0">
                <a:solidFill>
                  <a:schemeClr val="tx2"/>
                </a:solidFill>
              </a:rPr>
              <a:t>(with tangible benefits for everybody) and perseverance by the promoters led </a:t>
            </a:r>
            <a:r>
              <a:rPr lang="en-US" sz="2200" b="1" dirty="0">
                <a:solidFill>
                  <a:schemeClr val="tx2"/>
                </a:solidFill>
              </a:rPr>
              <a:t>to the mutual understanding and </a:t>
            </a:r>
            <a:r>
              <a:rPr lang="en-US" sz="2200" b="1" dirty="0" smtClean="0">
                <a:solidFill>
                  <a:schemeClr val="tx2"/>
                </a:solidFill>
              </a:rPr>
              <a:t>agreement of the municipalities! 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F"/>
            </a:pPr>
            <a:r>
              <a:rPr lang="en-US" sz="2200" b="1" dirty="0" smtClean="0">
                <a:solidFill>
                  <a:schemeClr val="tx2"/>
                </a:solidFill>
              </a:rPr>
              <a:t>The will of local politicians and </a:t>
            </a:r>
            <a:r>
              <a:rPr lang="en-US" sz="2200" b="1" dirty="0">
                <a:solidFill>
                  <a:schemeClr val="tx2"/>
                </a:solidFill>
              </a:rPr>
              <a:t>local </a:t>
            </a:r>
            <a:r>
              <a:rPr lang="en-US" sz="2200" b="1" dirty="0" smtClean="0">
                <a:solidFill>
                  <a:schemeClr val="tx2"/>
                </a:solidFill>
              </a:rPr>
              <a:t>population’s acceptance made the system work!</a:t>
            </a:r>
            <a:endParaRPr lang="en-US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Other contributing aspects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51520" y="1097248"/>
            <a:ext cx="8784976" cy="514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 smtClean="0"/>
              <a:t>Transparency</a:t>
            </a:r>
            <a:r>
              <a:rPr lang="de-DE" sz="2000" dirty="0" smtClean="0"/>
              <a:t> (e.g. </a:t>
            </a:r>
            <a:r>
              <a:rPr lang="de-DE" sz="2000" dirty="0" err="1" smtClean="0"/>
              <a:t>clear</a:t>
            </a:r>
            <a:r>
              <a:rPr lang="de-DE" sz="2000" dirty="0" smtClean="0"/>
              <a:t> </a:t>
            </a:r>
            <a:r>
              <a:rPr lang="de-DE" sz="2000" dirty="0" err="1" smtClean="0"/>
              <a:t>cost</a:t>
            </a:r>
            <a:r>
              <a:rPr lang="de-DE" sz="2000" dirty="0" smtClean="0"/>
              <a:t> </a:t>
            </a:r>
            <a:r>
              <a:rPr lang="de-DE" sz="2000" dirty="0" err="1" smtClean="0"/>
              <a:t>accounting</a:t>
            </a:r>
            <a:r>
              <a:rPr lang="de-DE" sz="2000" dirty="0" smtClean="0"/>
              <a:t>)</a:t>
            </a:r>
            <a:endParaRPr lang="de-DE" sz="2000" dirty="0"/>
          </a:p>
          <a:p>
            <a:r>
              <a:rPr lang="de-DE" sz="2000" dirty="0" err="1" smtClean="0"/>
              <a:t>Carrot</a:t>
            </a:r>
            <a:r>
              <a:rPr lang="de-DE" sz="2000" dirty="0" smtClean="0"/>
              <a:t> </a:t>
            </a:r>
            <a:r>
              <a:rPr lang="de-DE" sz="2000" dirty="0" err="1"/>
              <a:t>and</a:t>
            </a:r>
            <a:r>
              <a:rPr lang="de-DE" sz="2000" dirty="0"/>
              <a:t> stick </a:t>
            </a:r>
            <a:r>
              <a:rPr lang="de-DE" sz="2000" dirty="0" err="1" smtClean="0"/>
              <a:t>approach</a:t>
            </a:r>
            <a:endParaRPr lang="de-DE" sz="2000" dirty="0" smtClean="0"/>
          </a:p>
          <a:p>
            <a:pPr marL="0" indent="0">
              <a:buNone/>
              <a:tabLst>
                <a:tab pos="357188" algn="l"/>
              </a:tabLst>
            </a:pPr>
            <a:r>
              <a:rPr lang="de-DE" sz="2000" dirty="0" smtClean="0"/>
              <a:t>	e.g. </a:t>
            </a:r>
            <a:br>
              <a:rPr lang="de-DE" sz="2000" dirty="0" smtClean="0"/>
            </a:br>
            <a:r>
              <a:rPr lang="de-DE" sz="2000" dirty="0" smtClean="0"/>
              <a:t>	- </a:t>
            </a:r>
            <a:r>
              <a:rPr lang="de-DE" sz="2000" dirty="0" err="1" smtClean="0"/>
              <a:t>differentiated</a:t>
            </a:r>
            <a:r>
              <a:rPr lang="de-DE" sz="2000" dirty="0" smtClean="0"/>
              <a:t> </a:t>
            </a:r>
            <a:r>
              <a:rPr lang="de-DE" sz="2000" dirty="0" err="1" smtClean="0"/>
              <a:t>fees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discounts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	   (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/>
              <a:t>- 20</a:t>
            </a:r>
            <a:r>
              <a:rPr lang="de-DE" sz="2000" dirty="0" smtClean="0"/>
              <a:t>%, </a:t>
            </a:r>
            <a:r>
              <a:rPr lang="de-DE" sz="2000" dirty="0" err="1" smtClean="0"/>
              <a:t>jobless</a:t>
            </a:r>
            <a:r>
              <a:rPr lang="de-DE" sz="2000" dirty="0" smtClean="0"/>
              <a:t> </a:t>
            </a:r>
            <a:r>
              <a:rPr lang="de-DE" sz="2000" dirty="0" err="1" smtClean="0"/>
              <a:t>families</a:t>
            </a:r>
            <a:r>
              <a:rPr lang="de-DE" sz="2000" dirty="0" smtClean="0"/>
              <a:t> - </a:t>
            </a:r>
            <a:r>
              <a:rPr lang="de-DE" sz="2000" dirty="0"/>
              <a:t>50</a:t>
            </a:r>
            <a:r>
              <a:rPr lang="de-DE" sz="2000" dirty="0" smtClean="0"/>
              <a:t>%)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de-DE" sz="2000" dirty="0"/>
              <a:t>	</a:t>
            </a:r>
            <a:r>
              <a:rPr lang="de-DE" sz="2000" dirty="0" smtClean="0"/>
              <a:t>- </a:t>
            </a:r>
            <a:r>
              <a:rPr lang="de-DE" sz="2000" dirty="0" err="1" smtClean="0"/>
              <a:t>awards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warning</a:t>
            </a:r>
            <a:r>
              <a:rPr lang="de-DE" sz="2000" dirty="0" smtClean="0"/>
              <a:t> </a:t>
            </a:r>
            <a:r>
              <a:rPr lang="de-DE" sz="2000" dirty="0" err="1" smtClean="0"/>
              <a:t>bills</a:t>
            </a:r>
            <a:endParaRPr lang="de-DE" sz="2000" dirty="0"/>
          </a:p>
          <a:p>
            <a:pPr marL="0" indent="0">
              <a:buNone/>
              <a:tabLst>
                <a:tab pos="357188" algn="l"/>
              </a:tabLst>
            </a:pPr>
            <a:r>
              <a:rPr lang="de-DE" sz="2000" dirty="0" smtClean="0"/>
              <a:t>	- </a:t>
            </a:r>
            <a:r>
              <a:rPr lang="de-DE" sz="2000" dirty="0" err="1" smtClean="0"/>
              <a:t>jobs</a:t>
            </a:r>
            <a:r>
              <a:rPr lang="de-DE" sz="2000" dirty="0" smtClean="0"/>
              <a:t> (</a:t>
            </a:r>
            <a:r>
              <a:rPr lang="de-DE" sz="2000" dirty="0" err="1" smtClean="0"/>
              <a:t>repair</a:t>
            </a:r>
            <a:r>
              <a:rPr lang="de-DE" sz="2000" dirty="0" smtClean="0"/>
              <a:t>/</a:t>
            </a:r>
            <a:r>
              <a:rPr lang="de-DE" sz="2000" dirty="0" err="1" smtClean="0"/>
              <a:t>refurbishment</a:t>
            </a:r>
            <a:r>
              <a:rPr lang="de-DE" sz="2000" dirty="0" smtClean="0"/>
              <a:t> 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de-DE" sz="2000" dirty="0"/>
              <a:t>	</a:t>
            </a:r>
            <a:r>
              <a:rPr lang="de-DE" sz="2000" dirty="0" smtClean="0"/>
              <a:t>- 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compost</a:t>
            </a:r>
            <a:r>
              <a:rPr lang="de-DE" sz="2000" dirty="0" smtClean="0"/>
              <a:t> </a:t>
            </a:r>
          </a:p>
          <a:p>
            <a:pPr>
              <a:tabLst>
                <a:tab pos="357188" algn="l"/>
              </a:tabLst>
            </a:pPr>
            <a:r>
              <a:rPr lang="de-DE" sz="2000" dirty="0" smtClean="0"/>
              <a:t>Education</a:t>
            </a:r>
          </a:p>
          <a:p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721">
            <a:off x="5292080" y="1035994"/>
            <a:ext cx="3547431" cy="21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570">
            <a:off x="4499014" y="3152471"/>
            <a:ext cx="2668907" cy="151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7">
            <a:off x="4366296" y="4860991"/>
            <a:ext cx="44386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9954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25880"/>
            <a:ext cx="3270113" cy="18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" y="1124745"/>
            <a:ext cx="8927124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 achievement </a:t>
            </a:r>
            <a:r>
              <a:rPr lang="en-US" sz="2000" b="1" dirty="0">
                <a:solidFill>
                  <a:schemeClr val="tx2"/>
                </a:solidFill>
              </a:rPr>
              <a:t>to be proud of</a:t>
            </a:r>
            <a:endParaRPr lang="de-D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8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Some ideas (of best practice from other places) to integrate in a WMP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14282" y="1124744"/>
            <a:ext cx="875020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r>
              <a:rPr lang="de-DE" sz="2000" b="1" i="1" dirty="0" err="1" smtClean="0">
                <a:solidFill>
                  <a:schemeClr val="tx2"/>
                </a:solidFill>
              </a:rPr>
              <a:t>Prevention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of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‘  -  </a:t>
            </a:r>
            <a:r>
              <a:rPr lang="de-DE" sz="2000" b="1" i="1" dirty="0" err="1" smtClean="0">
                <a:solidFill>
                  <a:schemeClr val="tx2"/>
                </a:solidFill>
              </a:rPr>
              <a:t>example</a:t>
            </a:r>
            <a:r>
              <a:rPr lang="de-DE" sz="2000" b="1" i="1" dirty="0" smtClean="0">
                <a:solidFill>
                  <a:schemeClr val="tx2"/>
                </a:solidFill>
              </a:rPr>
              <a:t>  ‘Advertising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endParaRPr lang="de-DE" sz="2000" i="1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57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37592" y="6034179"/>
            <a:ext cx="1786136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photo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material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provided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>
                <a:solidFill>
                  <a:srgbClr val="000000"/>
                </a:solidFill>
                <a:latin typeface="Times New Roman" pitchFamily="18" charset="0"/>
              </a:rPr>
              <a:t>ACR+  </a:t>
            </a:r>
          </a:p>
        </p:txBody>
      </p:sp>
    </p:spTree>
    <p:extLst>
      <p:ext uri="{BB962C8B-B14F-4D97-AF65-F5344CB8AC3E}">
        <p14:creationId xmlns:p14="http://schemas.microsoft.com/office/powerpoint/2010/main" val="227629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Some ideas (of best practice from other places) to integrate in a WMP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14282" y="1124744"/>
            <a:ext cx="875020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r>
              <a:rPr lang="de-DE" sz="2000" b="1" i="1" dirty="0" err="1" smtClean="0">
                <a:solidFill>
                  <a:schemeClr val="tx2"/>
                </a:solidFill>
              </a:rPr>
              <a:t>Prevention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of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‘  -  </a:t>
            </a:r>
            <a:r>
              <a:rPr lang="de-DE" sz="2000" b="1" i="1" dirty="0" err="1" smtClean="0">
                <a:solidFill>
                  <a:schemeClr val="tx2"/>
                </a:solidFill>
              </a:rPr>
              <a:t>example</a:t>
            </a:r>
            <a:r>
              <a:rPr lang="de-DE" sz="2000" b="1" i="1" dirty="0">
                <a:solidFill>
                  <a:schemeClr val="tx2"/>
                </a:solidFill>
              </a:rPr>
              <a:t>  </a:t>
            </a: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r>
              <a:rPr lang="de-DE" sz="2000" b="1" i="1" dirty="0" err="1" smtClean="0">
                <a:solidFill>
                  <a:schemeClr val="tx2"/>
                </a:solidFill>
              </a:rPr>
              <a:t>One-way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disposables</a:t>
            </a: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endParaRPr lang="de-DE" sz="2000" i="1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51520" y="1484784"/>
            <a:ext cx="88569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sz="2000" b="1" i="1" dirty="0" err="1" smtClean="0"/>
              <a:t>Practical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implementation</a:t>
            </a:r>
            <a:r>
              <a:rPr lang="de-DE" sz="2000" b="1" i="1" dirty="0" smtClean="0"/>
              <a:t> – Legal </a:t>
            </a:r>
            <a:r>
              <a:rPr lang="de-DE" sz="2000" b="1" i="1" dirty="0" err="1" smtClean="0"/>
              <a:t>measures</a:t>
            </a:r>
            <a:r>
              <a:rPr lang="de-DE" sz="2000" b="1" i="1" dirty="0" smtClean="0"/>
              <a:t> (</a:t>
            </a:r>
            <a:r>
              <a:rPr lang="de-DE" sz="2000" b="1" i="1" dirty="0" err="1" smtClean="0"/>
              <a:t>ban</a:t>
            </a:r>
            <a:r>
              <a:rPr lang="de-DE" sz="2000" b="1" i="1" dirty="0" smtClean="0"/>
              <a:t> on </a:t>
            </a:r>
            <a:r>
              <a:rPr lang="de-DE" sz="2000" b="1" i="1" dirty="0" err="1" smtClean="0"/>
              <a:t>one-way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products</a:t>
            </a:r>
            <a:r>
              <a:rPr lang="de-DE" sz="2000" b="1" i="1" dirty="0" smtClean="0"/>
              <a:t>)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31920" y="1988840"/>
            <a:ext cx="8914929" cy="4319621"/>
            <a:chOff x="179511" y="1628800"/>
            <a:chExt cx="8914929" cy="4319621"/>
          </a:xfrm>
        </p:grpSpPr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628800"/>
              <a:ext cx="7279501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732240" y="5745288"/>
              <a:ext cx="2362200" cy="203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lang="de-DE" altLang="de-DE" sz="8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photo</a:t>
              </a:r>
              <a:r>
                <a:rPr lang="de-DE" altLang="de-DE" sz="800" i="1" dirty="0" smtClean="0">
                  <a:solidFill>
                    <a:srgbClr val="000000"/>
                  </a:solidFill>
                  <a:latin typeface="Times New Roman" pitchFamily="18" charset="0"/>
                </a:rPr>
                <a:t> material </a:t>
              </a:r>
              <a:r>
                <a:rPr lang="de-DE" altLang="de-DE" sz="8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provided</a:t>
              </a:r>
              <a:r>
                <a:rPr lang="de-DE" altLang="de-DE" sz="800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de-DE" altLang="de-DE" sz="8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by</a:t>
              </a:r>
              <a:r>
                <a:rPr lang="de-DE" altLang="de-DE" sz="800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de-DE" altLang="de-DE" sz="800" i="1" dirty="0">
                  <a:solidFill>
                    <a:srgbClr val="000000"/>
                  </a:solidFill>
                  <a:latin typeface="Times New Roman" pitchFamily="18" charset="0"/>
                </a:rPr>
                <a:t>ACR+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18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Some ideas (of best practice from other places) to integrate in a WMP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14282" y="1124744"/>
            <a:ext cx="875020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r>
              <a:rPr lang="de-DE" sz="2000" b="1" i="1" dirty="0" err="1" smtClean="0">
                <a:solidFill>
                  <a:schemeClr val="tx2"/>
                </a:solidFill>
              </a:rPr>
              <a:t>Prevention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of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‘  -  </a:t>
            </a:r>
            <a:r>
              <a:rPr lang="de-DE" sz="2000" b="1" i="1" dirty="0" err="1" smtClean="0">
                <a:solidFill>
                  <a:schemeClr val="tx2"/>
                </a:solidFill>
              </a:rPr>
              <a:t>example</a:t>
            </a:r>
            <a:r>
              <a:rPr lang="de-DE" sz="2000" b="1" i="1" dirty="0">
                <a:solidFill>
                  <a:schemeClr val="tx2"/>
                </a:solidFill>
              </a:rPr>
              <a:t>  </a:t>
            </a: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r>
              <a:rPr lang="de-DE" sz="2000" b="1" i="1" dirty="0" err="1" smtClean="0">
                <a:solidFill>
                  <a:schemeClr val="tx2"/>
                </a:solidFill>
              </a:rPr>
              <a:t>Tourism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industry</a:t>
            </a:r>
            <a:r>
              <a:rPr lang="de-DE" sz="2000" b="1" i="1" dirty="0" smtClean="0">
                <a:solidFill>
                  <a:schemeClr val="tx2"/>
                </a:solidFill>
              </a:rPr>
              <a:t>‘</a:t>
            </a:r>
            <a:endParaRPr lang="de-DE" sz="2000" i="1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51520" y="1484784"/>
            <a:ext cx="88569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000" b="1" i="1" dirty="0" err="1" smtClean="0"/>
              <a:t>Practical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implementation</a:t>
            </a:r>
            <a:r>
              <a:rPr lang="de-DE" sz="2000" b="1" i="1" dirty="0" smtClean="0"/>
              <a:t> – Legal/</a:t>
            </a:r>
            <a:r>
              <a:rPr lang="en-US" sz="2000" b="1" i="1" dirty="0" smtClean="0"/>
              <a:t>economic pressure or </a:t>
            </a:r>
            <a:r>
              <a:rPr lang="en-US" sz="2000" b="1" i="1" dirty="0"/>
              <a:t>voluntary </a:t>
            </a:r>
            <a:r>
              <a:rPr lang="en-US" sz="2000" b="1" i="1" dirty="0" smtClean="0"/>
              <a:t>agreements </a:t>
            </a:r>
            <a:endParaRPr lang="de-DE" sz="2000" b="1" i="1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986229"/>
            <a:ext cx="2918283" cy="38910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985728"/>
            <a:ext cx="2702634" cy="360351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42876" y="5965830"/>
            <a:ext cx="90011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altLang="de-DE" sz="2000" dirty="0" smtClean="0"/>
              <a:t>Note: Easily adoptable for guest houses in project region, e.g. </a:t>
            </a:r>
            <a:r>
              <a:rPr lang="en-US" altLang="de-DE" sz="2000" dirty="0" err="1" smtClean="0"/>
              <a:t>Shovi</a:t>
            </a:r>
            <a:r>
              <a:rPr lang="en-US" altLang="de-DE" sz="2000" dirty="0" smtClean="0"/>
              <a:t> or </a:t>
            </a:r>
            <a:r>
              <a:rPr lang="en-US" altLang="de-DE" sz="2000" dirty="0" err="1" smtClean="0"/>
              <a:t>Utsera</a:t>
            </a:r>
            <a:r>
              <a:rPr lang="en-US" altLang="de-DE" sz="2000" dirty="0" smtClean="0"/>
              <a:t> resort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45459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Some ideas (of best practice from other places) to integrate in the WMP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14282" y="1124744"/>
            <a:ext cx="875020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i="1" dirty="0" err="1" smtClean="0">
                <a:solidFill>
                  <a:schemeClr val="tx2"/>
                </a:solidFill>
              </a:rPr>
              <a:t>Reduction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of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>
                <a:solidFill>
                  <a:schemeClr val="tx2"/>
                </a:solidFill>
              </a:rPr>
              <a:t>– </a:t>
            </a:r>
            <a:r>
              <a:rPr lang="de-DE" sz="2000" b="1" i="1" dirty="0" err="1">
                <a:solidFill>
                  <a:schemeClr val="tx2"/>
                </a:solidFill>
              </a:rPr>
              <a:t>Repair</a:t>
            </a:r>
            <a:r>
              <a:rPr lang="de-DE" sz="2000" b="1" i="1" dirty="0">
                <a:solidFill>
                  <a:schemeClr val="tx2"/>
                </a:solidFill>
              </a:rPr>
              <a:t> initiatives</a:t>
            </a:r>
          </a:p>
          <a:p>
            <a:pPr marL="0" indent="0">
              <a:buNone/>
            </a:pPr>
            <a:r>
              <a:rPr lang="en-US" sz="2000" b="1" i="1" dirty="0" smtClean="0"/>
              <a:t>Combined </a:t>
            </a:r>
            <a:r>
              <a:rPr lang="en-US" sz="2000" b="1" i="1" dirty="0"/>
              <a:t>benefits in the form of social, economic and environmental impacts </a:t>
            </a:r>
            <a:endParaRPr lang="de-DE" sz="2000" i="1" dirty="0" smtClean="0"/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6269643" cy="305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6408712" cy="30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ntertitel 2"/>
          <p:cNvSpPr txBox="1">
            <a:spLocks/>
          </p:cNvSpPr>
          <p:nvPr/>
        </p:nvSpPr>
        <p:spPr>
          <a:xfrm>
            <a:off x="6228184" y="2060848"/>
            <a:ext cx="2669243" cy="1035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Repair </a:t>
            </a:r>
            <a:r>
              <a:rPr lang="en-US" sz="2000" dirty="0" err="1" smtClean="0">
                <a:solidFill>
                  <a:schemeClr val="tx2"/>
                </a:solidFill>
              </a:rPr>
              <a:t>centre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 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      Repair guide</a:t>
            </a:r>
            <a:endParaRPr lang="de-D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1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err="1" smtClean="0">
                <a:solidFill>
                  <a:schemeClr val="tx2"/>
                </a:solidFill>
              </a:rPr>
              <a:t>Towards</a:t>
            </a:r>
            <a:r>
              <a:rPr lang="de-DE" sz="2200" b="1" dirty="0" smtClean="0">
                <a:solidFill>
                  <a:schemeClr val="tx2"/>
                </a:solidFill>
              </a:rPr>
              <a:t> an Integrated </a:t>
            </a:r>
            <a:r>
              <a:rPr lang="de-DE" sz="2200" b="1" dirty="0" err="1" smtClean="0">
                <a:solidFill>
                  <a:schemeClr val="tx2"/>
                </a:solidFill>
              </a:rPr>
              <a:t>Municipal</a:t>
            </a:r>
            <a:r>
              <a:rPr lang="de-DE" sz="2200" b="1" dirty="0" smtClean="0">
                <a:solidFill>
                  <a:schemeClr val="tx2"/>
                </a:solidFill>
              </a:rPr>
              <a:t> Solid </a:t>
            </a:r>
            <a:r>
              <a:rPr lang="de-DE" sz="2200" b="1" dirty="0" err="1" smtClean="0">
                <a:solidFill>
                  <a:schemeClr val="tx2"/>
                </a:solidFill>
              </a:rPr>
              <a:t>Waste</a:t>
            </a:r>
            <a:r>
              <a:rPr lang="de-DE" sz="2200" b="1" dirty="0" smtClean="0">
                <a:solidFill>
                  <a:schemeClr val="tx2"/>
                </a:solidFill>
              </a:rPr>
              <a:t> Management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196752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Example case:	</a:t>
            </a:r>
            <a:r>
              <a:rPr lang="en-US" sz="2000" b="1" dirty="0" smtClean="0"/>
              <a:t>Island </a:t>
            </a:r>
            <a:r>
              <a:rPr lang="en-US" sz="2000" b="1" dirty="0"/>
              <a:t>of </a:t>
            </a:r>
            <a:r>
              <a:rPr lang="en-US" sz="2000" b="1" dirty="0" err="1"/>
              <a:t>Krk</a:t>
            </a:r>
            <a:r>
              <a:rPr lang="en-US" sz="2000" b="1" dirty="0"/>
              <a:t>, </a:t>
            </a:r>
            <a:r>
              <a:rPr lang="en-US" sz="2000" b="1" dirty="0" smtClean="0"/>
              <a:t>Republic </a:t>
            </a:r>
            <a:r>
              <a:rPr lang="en-US" sz="2000" b="1" dirty="0"/>
              <a:t>of </a:t>
            </a:r>
            <a:r>
              <a:rPr lang="en-US" sz="2000" b="1" dirty="0" smtClean="0"/>
              <a:t>Croatia</a:t>
            </a:r>
            <a:endParaRPr lang="de-DE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98" y="1268760"/>
            <a:ext cx="300868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14282" y="1718806"/>
            <a:ext cx="867819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Area: </a:t>
            </a:r>
            <a:r>
              <a:rPr lang="en-US" sz="2000" dirty="0" smtClean="0"/>
              <a:t> 410 </a:t>
            </a:r>
            <a:r>
              <a:rPr lang="en-US" sz="2000" dirty="0"/>
              <a:t>square </a:t>
            </a:r>
            <a:r>
              <a:rPr lang="en-US" sz="2000" dirty="0" err="1"/>
              <a:t>kilometres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(biggest </a:t>
            </a:r>
            <a:r>
              <a:rPr lang="en-US" sz="2000" dirty="0"/>
              <a:t>island in the Adriatic </a:t>
            </a:r>
            <a:r>
              <a:rPr lang="en-US" sz="2000" dirty="0" smtClean="0"/>
              <a:t>Sea) 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Population: </a:t>
            </a:r>
            <a:r>
              <a:rPr lang="en-US" sz="2000" dirty="0" smtClean="0"/>
              <a:t>nearly 19,000 permanent residents</a:t>
            </a:r>
            <a:br>
              <a:rPr lang="en-US" sz="2000" dirty="0" smtClean="0"/>
            </a:br>
            <a:r>
              <a:rPr lang="en-US" dirty="0" smtClean="0"/>
              <a:t>during tourist season, population of more than 120,000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2007:</a:t>
            </a:r>
            <a:r>
              <a:rPr lang="en-US" sz="2000" dirty="0" smtClean="0"/>
              <a:t> EU accession</a:t>
            </a:r>
          </a:p>
        </p:txBody>
      </p:sp>
      <p:sp>
        <p:nvSpPr>
          <p:cNvPr id="4" name="Rechteck 3"/>
          <p:cNvSpPr/>
          <p:nvPr/>
        </p:nvSpPr>
        <p:spPr>
          <a:xfrm>
            <a:off x="212002" y="3501008"/>
            <a:ext cx="8824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2003:</a:t>
            </a:r>
            <a:r>
              <a:rPr lang="en-US" sz="2000" dirty="0" smtClean="0"/>
              <a:t> study on a </a:t>
            </a:r>
            <a:r>
              <a:rPr lang="en-US" sz="2000" dirty="0"/>
              <a:t>new, environmentally friendly waste management </a:t>
            </a:r>
            <a:r>
              <a:rPr lang="en-US" sz="2000" dirty="0" smtClean="0"/>
              <a:t>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2005:</a:t>
            </a:r>
            <a:r>
              <a:rPr lang="en-US" sz="2000" dirty="0" smtClean="0"/>
              <a:t> beginning of a gradual introduction of the  new </a:t>
            </a:r>
            <a:r>
              <a:rPr lang="en-US" sz="2000" dirty="0"/>
              <a:t>system 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2597150" algn="l"/>
              </a:tabLst>
            </a:pPr>
            <a:r>
              <a:rPr lang="en-US" sz="2000" b="1" dirty="0" smtClean="0"/>
              <a:t>Basis of the system:</a:t>
            </a:r>
            <a:r>
              <a:rPr lang="en-US" sz="2000" dirty="0" smtClean="0"/>
              <a:t>	- a central landfill</a:t>
            </a:r>
          </a:p>
          <a:p>
            <a:pPr lvl="0">
              <a:tabLst>
                <a:tab pos="25971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- separate </a:t>
            </a:r>
            <a:r>
              <a:rPr lang="en-US" sz="2000" dirty="0"/>
              <a:t>curbside collection </a:t>
            </a:r>
            <a:r>
              <a:rPr lang="en-US" sz="2000" dirty="0" smtClean="0"/>
              <a:t>of </a:t>
            </a:r>
            <a:r>
              <a:rPr lang="en-US" sz="2000" dirty="0"/>
              <a:t>five different </a:t>
            </a:r>
            <a:r>
              <a:rPr lang="en-US" sz="2000" dirty="0" smtClean="0"/>
              <a:t>categories</a:t>
            </a:r>
          </a:p>
          <a:p>
            <a:pPr lvl="0">
              <a:tabLst>
                <a:tab pos="2597150" algn="l"/>
              </a:tabLst>
            </a:pPr>
            <a:r>
              <a:rPr lang="en-US" sz="2000" dirty="0" smtClean="0"/>
              <a:t>	</a:t>
            </a:r>
            <a:r>
              <a:rPr lang="en-US" dirty="0" smtClean="0"/>
              <a:t>(paper</a:t>
            </a:r>
            <a:r>
              <a:rPr lang="en-US" dirty="0"/>
              <a:t>, plastics and metals, </a:t>
            </a:r>
            <a:r>
              <a:rPr lang="en-US" dirty="0" smtClean="0"/>
              <a:t>glass, </a:t>
            </a:r>
            <a:r>
              <a:rPr lang="en-US" dirty="0" err="1" smtClean="0"/>
              <a:t>biowaste</a:t>
            </a:r>
            <a:r>
              <a:rPr lang="en-US" dirty="0" smtClean="0"/>
              <a:t> and remaining waste)</a:t>
            </a:r>
          </a:p>
          <a:p>
            <a:pPr lvl="0">
              <a:tabLst>
                <a:tab pos="2597150" algn="l"/>
              </a:tabLst>
            </a:pPr>
            <a:r>
              <a:rPr lang="en-US" dirty="0"/>
              <a:t>	</a:t>
            </a:r>
            <a:r>
              <a:rPr lang="en-US" sz="2000" dirty="0" smtClean="0"/>
              <a:t>- recycling yards in each municipality</a:t>
            </a:r>
          </a:p>
          <a:p>
            <a:pPr lvl="0">
              <a:tabLst>
                <a:tab pos="25971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- a central facility to </a:t>
            </a:r>
            <a:r>
              <a:rPr lang="en-US" sz="2000" u="sng" dirty="0" smtClean="0"/>
              <a:t>re-sort</a:t>
            </a:r>
            <a:r>
              <a:rPr lang="en-US" sz="2000" dirty="0" smtClean="0"/>
              <a:t> recyclables into marketable</a:t>
            </a:r>
            <a:br>
              <a:rPr lang="en-US" sz="2000" dirty="0" smtClean="0"/>
            </a:br>
            <a:r>
              <a:rPr lang="en-US" sz="2000" dirty="0" smtClean="0"/>
              <a:t>	  fractions and to compost the </a:t>
            </a:r>
            <a:r>
              <a:rPr lang="en-US" sz="2000" dirty="0" err="1" smtClean="0"/>
              <a:t>biowaste</a:t>
            </a:r>
            <a:endParaRPr lang="en-US" sz="2000" dirty="0" smtClean="0"/>
          </a:p>
          <a:p>
            <a:pPr lvl="0">
              <a:tabLst>
                <a:tab pos="25971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- a system of differentiated waste fees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4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Some ideas (of best practice from other places) to integrate in the WMP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5" name="Picture 19" descr="Moins 100 logo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6" y="3134182"/>
            <a:ext cx="1563960" cy="7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20" y="980728"/>
            <a:ext cx="5735784" cy="53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214282" y="1124744"/>
            <a:ext cx="875020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000" b="1" i="1" dirty="0" err="1" smtClean="0">
                <a:solidFill>
                  <a:schemeClr val="tx2"/>
                </a:solidFill>
              </a:rPr>
              <a:t>Reduction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of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 – </a:t>
            </a:r>
            <a:br>
              <a:rPr lang="de-DE" sz="2000" b="1" i="1" dirty="0" smtClean="0">
                <a:solidFill>
                  <a:schemeClr val="tx2"/>
                </a:solidFill>
              </a:rPr>
            </a:br>
            <a:r>
              <a:rPr lang="de-DE" sz="2000" b="1" i="1" dirty="0" err="1" smtClean="0">
                <a:solidFill>
                  <a:schemeClr val="tx2"/>
                </a:solidFill>
              </a:rPr>
              <a:t>example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of</a:t>
            </a:r>
            <a:r>
              <a:rPr lang="de-DE" sz="2000" b="1" i="1" dirty="0" smtClean="0">
                <a:solidFill>
                  <a:schemeClr val="tx2"/>
                </a:solidFill>
              </a:rPr>
              <a:t> an </a:t>
            </a:r>
            <a:r>
              <a:rPr lang="de-DE" sz="2000" b="1" i="1" dirty="0" err="1" smtClean="0">
                <a:solidFill>
                  <a:schemeClr val="tx2"/>
                </a:solidFill>
              </a:rPr>
              <a:t>integrated</a:t>
            </a:r>
            <a:r>
              <a:rPr lang="de-DE" sz="2000" b="1" i="1" dirty="0" smtClean="0">
                <a:solidFill>
                  <a:schemeClr val="tx2"/>
                </a:solidFill>
              </a:rPr>
              <a:t/>
            </a:r>
            <a:br>
              <a:rPr lang="de-DE" sz="2000" b="1" i="1" dirty="0" smtClean="0">
                <a:solidFill>
                  <a:schemeClr val="tx2"/>
                </a:solidFill>
              </a:rPr>
            </a:br>
            <a:r>
              <a:rPr lang="de-DE" sz="2000" b="1" i="1" dirty="0" err="1" smtClean="0">
                <a:solidFill>
                  <a:schemeClr val="tx2"/>
                </a:solidFill>
              </a:rPr>
              <a:t>household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000" b="1" i="1" dirty="0" smtClean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reduction</a:t>
            </a:r>
            <a:r>
              <a:rPr lang="de-DE" sz="2000" b="1" i="1" dirty="0" smtClean="0">
                <a:solidFill>
                  <a:schemeClr val="tx2"/>
                </a:solidFill>
              </a:rPr>
              <a:t/>
            </a:r>
            <a:br>
              <a:rPr lang="de-DE" sz="2000" b="1" i="1" dirty="0" smtClean="0">
                <a:solidFill>
                  <a:schemeClr val="tx2"/>
                </a:solidFill>
              </a:rPr>
            </a:br>
            <a:r>
              <a:rPr lang="de-DE" sz="2000" b="1" i="1" dirty="0" err="1" smtClean="0">
                <a:solidFill>
                  <a:schemeClr val="tx2"/>
                </a:solidFill>
              </a:rPr>
              <a:t>exercise</a:t>
            </a:r>
            <a:r>
              <a:rPr lang="de-DE" sz="2000" b="1" i="1" dirty="0" smtClean="0">
                <a:solidFill>
                  <a:schemeClr val="tx2"/>
                </a:solidFill>
              </a:rPr>
              <a:t> in </a:t>
            </a:r>
            <a:r>
              <a:rPr lang="de-DE" sz="2000" b="1" i="1" dirty="0" err="1" smtClean="0">
                <a:solidFill>
                  <a:schemeClr val="tx2"/>
                </a:solidFill>
              </a:rPr>
              <a:t>the</a:t>
            </a:r>
            <a:r>
              <a:rPr lang="de-DE" sz="2000" b="1" i="1" dirty="0" smtClean="0">
                <a:solidFill>
                  <a:schemeClr val="tx2"/>
                </a:solidFill>
              </a:rPr>
              <a:t> EU </a:t>
            </a:r>
            <a:endParaRPr lang="de-DE" sz="2000" i="1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de-DE" sz="2000" dirty="0" smtClean="0"/>
              <a:t>ACR+ initiative</a:t>
            </a:r>
          </a:p>
          <a:p>
            <a:pPr marL="0" indent="0" algn="just">
              <a:buFont typeface="Arial" pitchFamily="34" charset="0"/>
              <a:buNone/>
            </a:pPr>
            <a:endParaRPr lang="de-DE" sz="2000" dirty="0" smtClean="0"/>
          </a:p>
          <a:p>
            <a:pPr marL="0" indent="0" algn="just">
              <a:buFont typeface="Arial" pitchFamily="34" charset="0"/>
              <a:buNone/>
            </a:pPr>
            <a:endParaRPr lang="de-DE" sz="2000" dirty="0" smtClean="0"/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de-DE" sz="2000" dirty="0" smtClean="0"/>
              <a:t>= </a:t>
            </a:r>
            <a:r>
              <a:rPr lang="de-DE" sz="2000" dirty="0" err="1" smtClean="0"/>
              <a:t>theoretical</a:t>
            </a:r>
            <a:r>
              <a:rPr lang="de-DE" sz="2000" dirty="0" smtClean="0"/>
              <a:t> potential</a:t>
            </a:r>
          </a:p>
          <a:p>
            <a:pPr marL="0" indent="0" algn="just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3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6552728" cy="4914546"/>
          </a:xfrm>
          <a:prstGeom prst="rect">
            <a:avLst/>
          </a:prstGeom>
        </p:spPr>
      </p:pic>
      <p:sp>
        <p:nvSpPr>
          <p:cNvPr id="3" name="Untertitel 2"/>
          <p:cNvSpPr txBox="1">
            <a:spLocks/>
          </p:cNvSpPr>
          <p:nvPr/>
        </p:nvSpPr>
        <p:spPr>
          <a:xfrm>
            <a:off x="198992" y="629840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The central MSW landfill</a:t>
            </a:r>
            <a:r>
              <a:rPr lang="en-US" sz="2000" dirty="0" smtClean="0">
                <a:solidFill>
                  <a:schemeClr val="tx2"/>
                </a:solidFill>
              </a:rPr>
              <a:t>, Island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err="1">
                <a:solidFill>
                  <a:schemeClr val="tx2"/>
                </a:solidFill>
              </a:rPr>
              <a:t>Krk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Republic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smtClean="0">
                <a:solidFill>
                  <a:schemeClr val="tx2"/>
                </a:solidFill>
              </a:rPr>
              <a:t>Croatia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4"/>
            <a:ext cx="3240360" cy="24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Curbside collection settings</a:t>
            </a:r>
            <a:r>
              <a:rPr lang="en-US" sz="2000" dirty="0" smtClean="0">
                <a:solidFill>
                  <a:schemeClr val="tx2"/>
                </a:solidFill>
              </a:rPr>
              <a:t>, Island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err="1">
                <a:solidFill>
                  <a:schemeClr val="tx2"/>
                </a:solidFill>
              </a:rPr>
              <a:t>Krk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Republic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smtClean="0">
                <a:solidFill>
                  <a:schemeClr val="tx2"/>
                </a:solidFill>
              </a:rPr>
              <a:t>Croatia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336704" cy="47525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49" y="4151364"/>
            <a:ext cx="6428581" cy="208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2" y="5176018"/>
            <a:ext cx="21842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4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9000"/>
            <a:ext cx="4082784" cy="30620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48" y="3645024"/>
            <a:ext cx="3568320" cy="2676240"/>
          </a:xfrm>
          <a:prstGeom prst="rect">
            <a:avLst/>
          </a:prstGeom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Main collected fractions</a:t>
            </a:r>
            <a:r>
              <a:rPr lang="en-US" sz="2000" dirty="0" smtClean="0">
                <a:solidFill>
                  <a:schemeClr val="tx2"/>
                </a:solidFill>
              </a:rPr>
              <a:t>, Island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err="1">
                <a:solidFill>
                  <a:schemeClr val="tx2"/>
                </a:solidFill>
              </a:rPr>
              <a:t>Krk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Republic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smtClean="0">
                <a:solidFill>
                  <a:schemeClr val="tx2"/>
                </a:solidFill>
              </a:rPr>
              <a:t>Croatia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876870" y="2905512"/>
            <a:ext cx="21290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Paper &amp; board fraction</a:t>
            </a:r>
            <a:endParaRPr lang="de-DE" sz="1600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827584" y="1097248"/>
            <a:ext cx="1872208" cy="89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Plastic &amp; metal </a:t>
            </a:r>
            <a:br>
              <a:rPr lang="en-US" sz="2000" dirty="0" smtClean="0"/>
            </a:br>
            <a:r>
              <a:rPr lang="en-US" sz="2000" dirty="0" smtClean="0"/>
              <a:t>fraction</a:t>
            </a:r>
            <a:endParaRPr lang="de-DE" sz="16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568320" cy="2676240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3707904" y="5517232"/>
            <a:ext cx="16950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Biodegradable fraction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61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9440"/>
            <a:ext cx="4627984" cy="34709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96344"/>
            <a:ext cx="4283968" cy="3212976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Material recovery and recycling</a:t>
            </a:r>
            <a:r>
              <a:rPr lang="en-US" sz="2000" dirty="0" smtClean="0">
                <a:solidFill>
                  <a:schemeClr val="tx2"/>
                </a:solidFill>
              </a:rPr>
              <a:t>, Island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err="1">
                <a:solidFill>
                  <a:schemeClr val="tx2"/>
                </a:solidFill>
              </a:rPr>
              <a:t>Krk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Republic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dirty="0" smtClean="0">
                <a:solidFill>
                  <a:schemeClr val="tx2"/>
                </a:solidFill>
              </a:rPr>
              <a:t>Croatia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51520" y="4702832"/>
            <a:ext cx="2376264" cy="44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Material re-sorting</a:t>
            </a:r>
            <a:endParaRPr lang="de-DE" sz="160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00192" y="2578652"/>
            <a:ext cx="2448272" cy="44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Biowaste</a:t>
            </a:r>
            <a:r>
              <a:rPr lang="en-US" sz="2000" dirty="0" smtClean="0"/>
              <a:t> composting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679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9906" y="1742471"/>
            <a:ext cx="5088564" cy="3816424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Supporting national measures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1520" y="1097248"/>
            <a:ext cx="4176464" cy="175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Extended producer responsibility (EPR)</a:t>
            </a:r>
          </a:p>
          <a:p>
            <a:pPr marL="0" indent="0">
              <a:buNone/>
            </a:pPr>
            <a:r>
              <a:rPr lang="en-US" sz="2000" i="1" dirty="0"/>
              <a:t>e</a:t>
            </a:r>
            <a:r>
              <a:rPr lang="en-US" sz="2000" i="1" dirty="0" smtClean="0"/>
              <a:t>xample: Plastic bottle refund system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5745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The facts so far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1520" y="1097248"/>
            <a:ext cx="8697678" cy="485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Costs to establish the (new features of the) system</a:t>
            </a:r>
            <a:r>
              <a:rPr lang="en-US" sz="2000" dirty="0"/>
              <a:t>: </a:t>
            </a:r>
            <a:r>
              <a:rPr lang="en-US" sz="2000" dirty="0" smtClean="0"/>
              <a:t>6.5 </a:t>
            </a:r>
            <a:r>
              <a:rPr lang="en-US" sz="2000" dirty="0"/>
              <a:t>million </a:t>
            </a:r>
            <a:r>
              <a:rPr lang="en-US" sz="2000" dirty="0" smtClean="0"/>
              <a:t>EUR, </a:t>
            </a:r>
            <a:br>
              <a:rPr lang="en-US" sz="2000" dirty="0" smtClean="0"/>
            </a:br>
            <a:r>
              <a:rPr lang="en-US" sz="2000" dirty="0" smtClean="0"/>
              <a:t>(contributors: 40% State/EU; 40% Municipalities; 20% the Utility company)</a:t>
            </a:r>
          </a:p>
          <a:p>
            <a:pPr marL="0" indent="0">
              <a:buNone/>
            </a:pPr>
            <a:r>
              <a:rPr lang="en-US" sz="2000" dirty="0" smtClean="0"/>
              <a:t>Investments covered:	- rehabilitation </a:t>
            </a:r>
            <a:r>
              <a:rPr lang="en-US" sz="2000" dirty="0"/>
              <a:t>and modernization of the landfill </a:t>
            </a:r>
            <a:r>
              <a:rPr lang="en-US" sz="2000" dirty="0" smtClean="0"/>
              <a:t>area				- acquisition </a:t>
            </a:r>
            <a:r>
              <a:rPr lang="en-US" sz="2000" dirty="0"/>
              <a:t>and distribution of 7,000 </a:t>
            </a:r>
            <a:r>
              <a:rPr lang="en-US" sz="2000" dirty="0" smtClean="0"/>
              <a:t>waste containers 			  in </a:t>
            </a:r>
            <a:r>
              <a:rPr lang="en-US" sz="2000" dirty="0"/>
              <a:t>1,400 </a:t>
            </a:r>
            <a:r>
              <a:rPr lang="en-US" sz="2000" dirty="0" smtClean="0"/>
              <a:t>spots across the island</a:t>
            </a:r>
            <a:br>
              <a:rPr lang="en-US" sz="2000" dirty="0" smtClean="0"/>
            </a:br>
            <a:r>
              <a:rPr lang="en-US" sz="2000" dirty="0" smtClean="0"/>
              <a:t>			- establishment of recycling </a:t>
            </a:r>
            <a:r>
              <a:rPr lang="en-US" sz="2000" dirty="0" err="1" smtClean="0"/>
              <a:t>centre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- new transportation equipment (</a:t>
            </a:r>
            <a:r>
              <a:rPr lang="en-US" sz="2000" u="sng" dirty="0" smtClean="0"/>
              <a:t>as a very last step!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Cost recovery is realized thru a household waste fee which by now </a:t>
            </a:r>
            <a:r>
              <a:rPr lang="en-US" sz="2000" u="sng" dirty="0" smtClean="0"/>
              <a:t>also includes </a:t>
            </a:r>
            <a:r>
              <a:rPr lang="en-US" sz="2000" dirty="0" smtClean="0"/>
              <a:t>the (only temporarily </a:t>
            </a:r>
            <a:r>
              <a:rPr lang="en-US" sz="2000" dirty="0" err="1" smtClean="0"/>
              <a:t>occuppied</a:t>
            </a:r>
            <a:r>
              <a:rPr lang="en-US" sz="2000" dirty="0" smtClean="0"/>
              <a:t>) tourist </a:t>
            </a:r>
            <a:r>
              <a:rPr lang="en-US" sz="2000" dirty="0" err="1" smtClean="0"/>
              <a:t>appartments</a:t>
            </a:r>
            <a:r>
              <a:rPr lang="en-US" sz="2000" dirty="0" smtClean="0"/>
              <a:t> and weekend homes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249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198992" y="548680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The achievements so far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961868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431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Rene Boesten</cp:lastModifiedBy>
  <cp:revision>125</cp:revision>
  <dcterms:created xsi:type="dcterms:W3CDTF">2015-09-30T12:26:19Z</dcterms:created>
  <dcterms:modified xsi:type="dcterms:W3CDTF">2016-11-08T08:30:50Z</dcterms:modified>
</cp:coreProperties>
</file>