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67" r:id="rId4"/>
    <p:sldId id="270" r:id="rId5"/>
    <p:sldId id="258" r:id="rId6"/>
    <p:sldId id="259" r:id="rId7"/>
    <p:sldId id="260" r:id="rId8"/>
    <p:sldId id="261" r:id="rId9"/>
    <p:sldId id="262" r:id="rId10"/>
    <p:sldId id="277" r:id="rId11"/>
    <p:sldId id="263" r:id="rId12"/>
    <p:sldId id="264" r:id="rId13"/>
    <p:sldId id="265" r:id="rId14"/>
    <p:sldId id="272" r:id="rId15"/>
    <p:sldId id="273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45" autoAdjust="0"/>
    <p:restoredTop sz="94650"/>
  </p:normalViewPr>
  <p:slideViewPr>
    <p:cSldViewPr>
      <p:cViewPr varScale="1">
        <p:scale>
          <a:sx n="172" d="100"/>
          <a:sy n="172" d="100"/>
        </p:scale>
        <p:origin x="60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F4C93A-A979-094D-8E0D-3290FFC177F7}" type="doc">
      <dgm:prSet loTypeId="urn:microsoft.com/office/officeart/2005/8/layout/hProcess1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F82666-9A63-8C4E-88FA-47C0F3D10D8D}">
      <dgm:prSet phldrT="[Text]" custT="1"/>
      <dgm:spPr/>
      <dgm:t>
        <a:bodyPr/>
        <a:lstStyle/>
        <a:p>
          <a:r>
            <a:rPr lang="en-US" sz="1400" b="1" dirty="0" smtClean="0"/>
            <a:t>Monitor and review: collect facts and data and write them down:</a:t>
          </a:r>
        </a:p>
        <a:p>
          <a:r>
            <a:rPr lang="en-US" sz="1400" dirty="0" smtClean="0"/>
            <a:t>- What did you do?</a:t>
          </a:r>
        </a:p>
        <a:p>
          <a:r>
            <a:rPr lang="en-US" sz="1400" dirty="0" smtClean="0"/>
            <a:t>- How did you do it?</a:t>
          </a:r>
          <a:endParaRPr lang="en-US" sz="1400" dirty="0"/>
        </a:p>
      </dgm:t>
    </dgm:pt>
    <dgm:pt modelId="{2FE73205-5CB5-0040-AA91-D26A453A708E}" type="parTrans" cxnId="{2840D505-14A3-F74F-B42A-184BA0AB1EEC}">
      <dgm:prSet/>
      <dgm:spPr/>
      <dgm:t>
        <a:bodyPr/>
        <a:lstStyle/>
        <a:p>
          <a:endParaRPr lang="en-US"/>
        </a:p>
      </dgm:t>
    </dgm:pt>
    <dgm:pt modelId="{FFF3DE67-65B5-1341-84FA-332DB2D31DA1}" type="sibTrans" cxnId="{2840D505-14A3-F74F-B42A-184BA0AB1EEC}">
      <dgm:prSet/>
      <dgm:spPr/>
      <dgm:t>
        <a:bodyPr/>
        <a:lstStyle/>
        <a:p>
          <a:endParaRPr lang="en-US"/>
        </a:p>
      </dgm:t>
    </dgm:pt>
    <dgm:pt modelId="{55B8F656-503C-DE41-A284-F184D748D3DB}">
      <dgm:prSet phldrT="[Text]" custT="1"/>
      <dgm:spPr/>
      <dgm:t>
        <a:bodyPr/>
        <a:lstStyle/>
        <a:p>
          <a:pPr algn="ctr"/>
          <a:r>
            <a:rPr lang="en-US" sz="1400" b="1" dirty="0" err="1" smtClean="0"/>
            <a:t>Analyse</a:t>
          </a:r>
          <a:r>
            <a:rPr lang="en-US" sz="1400" b="1" dirty="0" smtClean="0"/>
            <a:t> the information:</a:t>
          </a:r>
          <a:r>
            <a:rPr lang="en-US" sz="1400" dirty="0" smtClean="0"/>
            <a:t> </a:t>
          </a:r>
        </a:p>
        <a:p>
          <a:pPr algn="ctr"/>
          <a:r>
            <a:rPr lang="en-US" sz="1400" dirty="0" smtClean="0"/>
            <a:t>- Why did you do it? </a:t>
          </a:r>
          <a:br>
            <a:rPr lang="en-US" sz="1400" dirty="0" smtClean="0"/>
          </a:br>
          <a:r>
            <a:rPr lang="en-US" sz="1400" dirty="0" smtClean="0"/>
            <a:t>-What did you achieve with it?</a:t>
          </a:r>
        </a:p>
        <a:p>
          <a:pPr algn="ctr"/>
          <a:r>
            <a:rPr lang="en-US" sz="1400" dirty="0" smtClean="0"/>
            <a:t>- Could you have achieved it differently?</a:t>
          </a:r>
          <a:endParaRPr lang="en-US" sz="1400" dirty="0"/>
        </a:p>
      </dgm:t>
    </dgm:pt>
    <dgm:pt modelId="{CD4FB463-473C-A24C-BA83-A93A4E060708}" type="parTrans" cxnId="{50C6A8ED-1D21-0C42-94AC-1FFBA73AF083}">
      <dgm:prSet/>
      <dgm:spPr/>
      <dgm:t>
        <a:bodyPr/>
        <a:lstStyle/>
        <a:p>
          <a:endParaRPr lang="en-US"/>
        </a:p>
      </dgm:t>
    </dgm:pt>
    <dgm:pt modelId="{2E34B5A2-ED76-114A-A329-247B3159FEEE}" type="sibTrans" cxnId="{50C6A8ED-1D21-0C42-94AC-1FFBA73AF083}">
      <dgm:prSet/>
      <dgm:spPr/>
      <dgm:t>
        <a:bodyPr/>
        <a:lstStyle/>
        <a:p>
          <a:endParaRPr lang="en-US"/>
        </a:p>
      </dgm:t>
    </dgm:pt>
    <dgm:pt modelId="{496534F4-95AD-254C-9A4A-4F1B9C7D3152}">
      <dgm:prSet phldrT="[Text]" custT="1"/>
      <dgm:spPr/>
      <dgm:t>
        <a:bodyPr/>
        <a:lstStyle/>
        <a:p>
          <a:r>
            <a:rPr lang="en-US" sz="1400" b="1" dirty="0" smtClean="0"/>
            <a:t>Resume and conclude - start planning: </a:t>
          </a:r>
        </a:p>
        <a:p>
          <a:r>
            <a:rPr lang="en-US" sz="1400" dirty="0" smtClean="0"/>
            <a:t>- Think about future steps</a:t>
          </a:r>
        </a:p>
        <a:p>
          <a:r>
            <a:rPr lang="en-US" sz="1400" dirty="0" smtClean="0"/>
            <a:t> - Define and conclude what you need</a:t>
          </a:r>
        </a:p>
        <a:p>
          <a:r>
            <a:rPr lang="en-US" sz="1400" dirty="0" smtClean="0"/>
            <a:t>- Decide how to proceed for achieving  what you need </a:t>
          </a:r>
          <a:endParaRPr lang="en-US" sz="1400" dirty="0"/>
        </a:p>
      </dgm:t>
    </dgm:pt>
    <dgm:pt modelId="{DABB1481-23A8-174E-A089-A75185EFE218}" type="parTrans" cxnId="{7F8C483D-0C3D-F043-9735-E1B7728D1A87}">
      <dgm:prSet/>
      <dgm:spPr/>
      <dgm:t>
        <a:bodyPr/>
        <a:lstStyle/>
        <a:p>
          <a:endParaRPr lang="en-US"/>
        </a:p>
      </dgm:t>
    </dgm:pt>
    <dgm:pt modelId="{5E0B313B-3865-D243-9BBF-6F5AAE60C3FB}" type="sibTrans" cxnId="{7F8C483D-0C3D-F043-9735-E1B7728D1A87}">
      <dgm:prSet/>
      <dgm:spPr/>
      <dgm:t>
        <a:bodyPr/>
        <a:lstStyle/>
        <a:p>
          <a:endParaRPr lang="en-US"/>
        </a:p>
      </dgm:t>
    </dgm:pt>
    <dgm:pt modelId="{3116989E-5A16-DB45-B1AE-98344026E111}" type="pres">
      <dgm:prSet presAssocID="{49F4C93A-A979-094D-8E0D-3290FFC177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593C7D-3DE7-0F48-A9AE-7BB8DD8B9538}" type="pres">
      <dgm:prSet presAssocID="{49F4C93A-A979-094D-8E0D-3290FFC177F7}" presName="arrow" presStyleLbl="bgShp" presStyleIdx="0" presStyleCnt="1" custScaleY="88331" custLinFactNeighborY="9406"/>
      <dgm:spPr/>
      <dgm:t>
        <a:bodyPr/>
        <a:lstStyle/>
        <a:p>
          <a:endParaRPr lang="en-US"/>
        </a:p>
      </dgm:t>
    </dgm:pt>
    <dgm:pt modelId="{12AD0C9E-BDA1-884B-A8B1-63C46216FFFA}" type="pres">
      <dgm:prSet presAssocID="{49F4C93A-A979-094D-8E0D-3290FFC177F7}" presName="points" presStyleCnt="0"/>
      <dgm:spPr/>
    </dgm:pt>
    <dgm:pt modelId="{DB20B38C-7F56-4D4B-B9B2-804329423DA2}" type="pres">
      <dgm:prSet presAssocID="{58F82666-9A63-8C4E-88FA-47C0F3D10D8D}" presName="compositeA" presStyleCnt="0"/>
      <dgm:spPr/>
    </dgm:pt>
    <dgm:pt modelId="{0F0830E5-4BD3-7E48-BC0A-4E8F47B6F115}" type="pres">
      <dgm:prSet presAssocID="{58F82666-9A63-8C4E-88FA-47C0F3D10D8D}" presName="textA" presStyleLbl="revTx" presStyleIdx="0" presStyleCnt="3" custScaleX="178844" custScaleY="93750" custLinFactNeighborY="-4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02443-0B2E-8947-A272-1EE4DA1C7DED}" type="pres">
      <dgm:prSet presAssocID="{58F82666-9A63-8C4E-88FA-47C0F3D10D8D}" presName="circleA" presStyleLbl="node1" presStyleIdx="0" presStyleCnt="3" custLinFactNeighborY="37741"/>
      <dgm:spPr/>
    </dgm:pt>
    <dgm:pt modelId="{E5F88A9C-6721-5040-A5EC-F2879303F5FE}" type="pres">
      <dgm:prSet presAssocID="{58F82666-9A63-8C4E-88FA-47C0F3D10D8D}" presName="spaceA" presStyleCnt="0"/>
      <dgm:spPr/>
    </dgm:pt>
    <dgm:pt modelId="{7BE576AB-B1B9-5246-83D7-A889538A8803}" type="pres">
      <dgm:prSet presAssocID="{FFF3DE67-65B5-1341-84FA-332DB2D31DA1}" presName="space" presStyleCnt="0"/>
      <dgm:spPr/>
    </dgm:pt>
    <dgm:pt modelId="{9B9BC607-C1B2-F14E-9F7D-A2E14C1C242B}" type="pres">
      <dgm:prSet presAssocID="{55B8F656-503C-DE41-A284-F184D748D3DB}" presName="compositeB" presStyleCnt="0"/>
      <dgm:spPr/>
    </dgm:pt>
    <dgm:pt modelId="{E4BDAFF5-1D10-5C42-AA7A-94678F1F58C8}" type="pres">
      <dgm:prSet presAssocID="{55B8F656-503C-DE41-A284-F184D748D3DB}" presName="textB" presStyleLbl="revTx" presStyleIdx="1" presStyleCnt="3" custScaleX="268842" custScaleY="82143" custLinFactY="-58928" custLinFactNeighborX="-1700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BAD95-56F5-A247-B33A-14104E35B7C4}" type="pres">
      <dgm:prSet presAssocID="{55B8F656-503C-DE41-A284-F184D748D3DB}" presName="circleB" presStyleLbl="node1" presStyleIdx="1" presStyleCnt="3" custLinFactNeighborX="-60331" custLinFactNeighborY="16313"/>
      <dgm:spPr/>
    </dgm:pt>
    <dgm:pt modelId="{7FABAA43-EAE4-D040-A45F-3664B2414B47}" type="pres">
      <dgm:prSet presAssocID="{55B8F656-503C-DE41-A284-F184D748D3DB}" presName="spaceB" presStyleCnt="0"/>
      <dgm:spPr/>
    </dgm:pt>
    <dgm:pt modelId="{94E32B08-7266-A944-B31E-DCC8A4C0D614}" type="pres">
      <dgm:prSet presAssocID="{2E34B5A2-ED76-114A-A329-247B3159FEEE}" presName="space" presStyleCnt="0"/>
      <dgm:spPr/>
    </dgm:pt>
    <dgm:pt modelId="{B8920FD4-D1B0-0B4B-B167-35F6580A5347}" type="pres">
      <dgm:prSet presAssocID="{496534F4-95AD-254C-9A4A-4F1B9C7D3152}" presName="compositeA" presStyleCnt="0"/>
      <dgm:spPr/>
    </dgm:pt>
    <dgm:pt modelId="{A22F5E8E-06E1-D24F-8E5B-ECBE6F4AE04A}" type="pres">
      <dgm:prSet presAssocID="{496534F4-95AD-254C-9A4A-4F1B9C7D3152}" presName="textA" presStyleLbl="revTx" presStyleIdx="2" presStyleCnt="3" custScaleX="240587" custLinFactNeighborX="-37761" custLinFactNeighborY="89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A0C90-7BBF-C340-A904-6F3CB816A398}" type="pres">
      <dgm:prSet presAssocID="{496534F4-95AD-254C-9A4A-4F1B9C7D3152}" presName="circleA" presStyleLbl="node1" presStyleIdx="2" presStyleCnt="3" custLinFactX="-936" custLinFactNeighborX="-100000" custLinFactNeighborY="39725"/>
      <dgm:spPr/>
    </dgm:pt>
    <dgm:pt modelId="{E616DFC4-E762-3244-B432-79B4AEEF80CB}" type="pres">
      <dgm:prSet presAssocID="{496534F4-95AD-254C-9A4A-4F1B9C7D3152}" presName="spaceA" presStyleCnt="0"/>
      <dgm:spPr/>
    </dgm:pt>
  </dgm:ptLst>
  <dgm:cxnLst>
    <dgm:cxn modelId="{AF6A57F8-099C-A74E-8216-07862BBF2086}" type="presOf" srcId="{49F4C93A-A979-094D-8E0D-3290FFC177F7}" destId="{3116989E-5A16-DB45-B1AE-98344026E111}" srcOrd="0" destOrd="0" presId="urn:microsoft.com/office/officeart/2005/8/layout/hProcess11"/>
    <dgm:cxn modelId="{E4DACA20-D478-EF4E-A1BD-5FAE85EB6BA7}" type="presOf" srcId="{496534F4-95AD-254C-9A4A-4F1B9C7D3152}" destId="{A22F5E8E-06E1-D24F-8E5B-ECBE6F4AE04A}" srcOrd="0" destOrd="0" presId="urn:microsoft.com/office/officeart/2005/8/layout/hProcess11"/>
    <dgm:cxn modelId="{50C6A8ED-1D21-0C42-94AC-1FFBA73AF083}" srcId="{49F4C93A-A979-094D-8E0D-3290FFC177F7}" destId="{55B8F656-503C-DE41-A284-F184D748D3DB}" srcOrd="1" destOrd="0" parTransId="{CD4FB463-473C-A24C-BA83-A93A4E060708}" sibTransId="{2E34B5A2-ED76-114A-A329-247B3159FEEE}"/>
    <dgm:cxn modelId="{7F8C483D-0C3D-F043-9735-E1B7728D1A87}" srcId="{49F4C93A-A979-094D-8E0D-3290FFC177F7}" destId="{496534F4-95AD-254C-9A4A-4F1B9C7D3152}" srcOrd="2" destOrd="0" parTransId="{DABB1481-23A8-174E-A089-A75185EFE218}" sibTransId="{5E0B313B-3865-D243-9BBF-6F5AAE60C3FB}"/>
    <dgm:cxn modelId="{84664AB3-13F8-3D4F-A8A2-5FCD4675E2A8}" type="presOf" srcId="{58F82666-9A63-8C4E-88FA-47C0F3D10D8D}" destId="{0F0830E5-4BD3-7E48-BC0A-4E8F47B6F115}" srcOrd="0" destOrd="0" presId="urn:microsoft.com/office/officeart/2005/8/layout/hProcess11"/>
    <dgm:cxn modelId="{2840D505-14A3-F74F-B42A-184BA0AB1EEC}" srcId="{49F4C93A-A979-094D-8E0D-3290FFC177F7}" destId="{58F82666-9A63-8C4E-88FA-47C0F3D10D8D}" srcOrd="0" destOrd="0" parTransId="{2FE73205-5CB5-0040-AA91-D26A453A708E}" sibTransId="{FFF3DE67-65B5-1341-84FA-332DB2D31DA1}"/>
    <dgm:cxn modelId="{A65CB26B-1FCE-6040-A94E-F70512C5B7FF}" type="presOf" srcId="{55B8F656-503C-DE41-A284-F184D748D3DB}" destId="{E4BDAFF5-1D10-5C42-AA7A-94678F1F58C8}" srcOrd="0" destOrd="0" presId="urn:microsoft.com/office/officeart/2005/8/layout/hProcess11"/>
    <dgm:cxn modelId="{4F3ECE3A-DA2E-9347-BCA3-302730840F9D}" type="presParOf" srcId="{3116989E-5A16-DB45-B1AE-98344026E111}" destId="{A9593C7D-3DE7-0F48-A9AE-7BB8DD8B9538}" srcOrd="0" destOrd="0" presId="urn:microsoft.com/office/officeart/2005/8/layout/hProcess11"/>
    <dgm:cxn modelId="{FF190CCA-AC27-E744-8542-A408D659BA47}" type="presParOf" srcId="{3116989E-5A16-DB45-B1AE-98344026E111}" destId="{12AD0C9E-BDA1-884B-A8B1-63C46216FFFA}" srcOrd="1" destOrd="0" presId="urn:microsoft.com/office/officeart/2005/8/layout/hProcess11"/>
    <dgm:cxn modelId="{85ED49BB-A10A-8643-B3E5-266C080BD187}" type="presParOf" srcId="{12AD0C9E-BDA1-884B-A8B1-63C46216FFFA}" destId="{DB20B38C-7F56-4D4B-B9B2-804329423DA2}" srcOrd="0" destOrd="0" presId="urn:microsoft.com/office/officeart/2005/8/layout/hProcess11"/>
    <dgm:cxn modelId="{ACCB5DFD-9D8E-B447-9441-6A612D83C8F2}" type="presParOf" srcId="{DB20B38C-7F56-4D4B-B9B2-804329423DA2}" destId="{0F0830E5-4BD3-7E48-BC0A-4E8F47B6F115}" srcOrd="0" destOrd="0" presId="urn:microsoft.com/office/officeart/2005/8/layout/hProcess11"/>
    <dgm:cxn modelId="{14792B9C-D966-504A-9908-70E308996195}" type="presParOf" srcId="{DB20B38C-7F56-4D4B-B9B2-804329423DA2}" destId="{FD102443-0B2E-8947-A272-1EE4DA1C7DED}" srcOrd="1" destOrd="0" presId="urn:microsoft.com/office/officeart/2005/8/layout/hProcess11"/>
    <dgm:cxn modelId="{18AC451A-266F-D74F-A430-E59ADA8A585B}" type="presParOf" srcId="{DB20B38C-7F56-4D4B-B9B2-804329423DA2}" destId="{E5F88A9C-6721-5040-A5EC-F2879303F5FE}" srcOrd="2" destOrd="0" presId="urn:microsoft.com/office/officeart/2005/8/layout/hProcess11"/>
    <dgm:cxn modelId="{556A20DA-0B26-1E43-BB21-7D583120EE79}" type="presParOf" srcId="{12AD0C9E-BDA1-884B-A8B1-63C46216FFFA}" destId="{7BE576AB-B1B9-5246-83D7-A889538A8803}" srcOrd="1" destOrd="0" presId="urn:microsoft.com/office/officeart/2005/8/layout/hProcess11"/>
    <dgm:cxn modelId="{C92057A4-8ED5-F845-A1DA-B34A14A5F1DB}" type="presParOf" srcId="{12AD0C9E-BDA1-884B-A8B1-63C46216FFFA}" destId="{9B9BC607-C1B2-F14E-9F7D-A2E14C1C242B}" srcOrd="2" destOrd="0" presId="urn:microsoft.com/office/officeart/2005/8/layout/hProcess11"/>
    <dgm:cxn modelId="{DC1FBE26-6D31-2347-ACCA-09CB10357585}" type="presParOf" srcId="{9B9BC607-C1B2-F14E-9F7D-A2E14C1C242B}" destId="{E4BDAFF5-1D10-5C42-AA7A-94678F1F58C8}" srcOrd="0" destOrd="0" presId="urn:microsoft.com/office/officeart/2005/8/layout/hProcess11"/>
    <dgm:cxn modelId="{A1130209-9F50-204C-81E3-38DE0A4D23FD}" type="presParOf" srcId="{9B9BC607-C1B2-F14E-9F7D-A2E14C1C242B}" destId="{418BAD95-56F5-A247-B33A-14104E35B7C4}" srcOrd="1" destOrd="0" presId="urn:microsoft.com/office/officeart/2005/8/layout/hProcess11"/>
    <dgm:cxn modelId="{B77F99E9-54C4-8C41-A7C9-F8B79C277022}" type="presParOf" srcId="{9B9BC607-C1B2-F14E-9F7D-A2E14C1C242B}" destId="{7FABAA43-EAE4-D040-A45F-3664B2414B47}" srcOrd="2" destOrd="0" presId="urn:microsoft.com/office/officeart/2005/8/layout/hProcess11"/>
    <dgm:cxn modelId="{37B71612-E071-1143-AA5F-8B1CBA6A471B}" type="presParOf" srcId="{12AD0C9E-BDA1-884B-A8B1-63C46216FFFA}" destId="{94E32B08-7266-A944-B31E-DCC8A4C0D614}" srcOrd="3" destOrd="0" presId="urn:microsoft.com/office/officeart/2005/8/layout/hProcess11"/>
    <dgm:cxn modelId="{5B0D39B8-4908-E242-B50D-484D0D5A1918}" type="presParOf" srcId="{12AD0C9E-BDA1-884B-A8B1-63C46216FFFA}" destId="{B8920FD4-D1B0-0B4B-B167-35F6580A5347}" srcOrd="4" destOrd="0" presId="urn:microsoft.com/office/officeart/2005/8/layout/hProcess11"/>
    <dgm:cxn modelId="{B8ED7FDA-FAEB-F249-8B6F-97F7CCDDF4DC}" type="presParOf" srcId="{B8920FD4-D1B0-0B4B-B167-35F6580A5347}" destId="{A22F5E8E-06E1-D24F-8E5B-ECBE6F4AE04A}" srcOrd="0" destOrd="0" presId="urn:microsoft.com/office/officeart/2005/8/layout/hProcess11"/>
    <dgm:cxn modelId="{AAFBA63D-2380-994A-9903-67250F90C984}" type="presParOf" srcId="{B8920FD4-D1B0-0B4B-B167-35F6580A5347}" destId="{B0AA0C90-7BBF-C340-A904-6F3CB816A398}" srcOrd="1" destOrd="0" presId="urn:microsoft.com/office/officeart/2005/8/layout/hProcess11"/>
    <dgm:cxn modelId="{434525CE-1CD1-8A4E-BA5A-205DC0950D80}" type="presParOf" srcId="{B8920FD4-D1B0-0B4B-B167-35F6580A5347}" destId="{E616DFC4-E762-3244-B432-79B4AEEF80C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93C7D-3DE7-0F48-A9AE-7BB8DD8B9538}">
      <dsp:nvSpPr>
        <dsp:cNvPr id="0" name=""/>
        <dsp:cNvSpPr/>
      </dsp:nvSpPr>
      <dsp:spPr>
        <a:xfrm>
          <a:off x="0" y="1540297"/>
          <a:ext cx="7848600" cy="150770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0830E5-4BD3-7E48-BC0A-4E8F47B6F115}">
      <dsp:nvSpPr>
        <dsp:cNvPr id="0" name=""/>
        <dsp:cNvSpPr/>
      </dsp:nvSpPr>
      <dsp:spPr>
        <a:xfrm>
          <a:off x="3552" y="0"/>
          <a:ext cx="1807368" cy="160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Monitor and review: collect facts and data and write them down: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What did you do?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How did you do it?</a:t>
          </a:r>
          <a:endParaRPr lang="en-US" sz="1400" kern="1200" dirty="0"/>
        </a:p>
      </dsp:txBody>
      <dsp:txXfrm>
        <a:off x="3552" y="0"/>
        <a:ext cx="1807368" cy="1600200"/>
      </dsp:txXfrm>
    </dsp:sp>
    <dsp:sp modelId="{FD102443-0B2E-8947-A272-1EE4DA1C7DED}">
      <dsp:nvSpPr>
        <dsp:cNvPr id="0" name=""/>
        <dsp:cNvSpPr/>
      </dsp:nvSpPr>
      <dsp:spPr>
        <a:xfrm>
          <a:off x="693877" y="2054618"/>
          <a:ext cx="426720" cy="4267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BDAFF5-1D10-5C42-AA7A-94678F1F58C8}">
      <dsp:nvSpPr>
        <dsp:cNvPr id="0" name=""/>
        <dsp:cNvSpPr/>
      </dsp:nvSpPr>
      <dsp:spPr>
        <a:xfrm>
          <a:off x="1689560" y="76207"/>
          <a:ext cx="2716873" cy="1402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Analyse</a:t>
          </a:r>
          <a:r>
            <a:rPr lang="en-US" sz="1400" b="1" kern="1200" dirty="0" smtClean="0"/>
            <a:t> the information:</a:t>
          </a:r>
          <a:r>
            <a:rPr lang="en-US" sz="14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Why did you do it? </a:t>
          </a:r>
          <a:br>
            <a:rPr lang="en-US" sz="1400" kern="1200" dirty="0" smtClean="0"/>
          </a:br>
          <a:r>
            <a:rPr lang="en-US" sz="1400" kern="1200" dirty="0" smtClean="0"/>
            <a:t>-What did you achieve with it?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Could you have achieved it differently?</a:t>
          </a:r>
          <a:endParaRPr lang="en-US" sz="1400" kern="1200" dirty="0"/>
        </a:p>
      </dsp:txBody>
      <dsp:txXfrm>
        <a:off x="1689560" y="76207"/>
        <a:ext cx="2716873" cy="1402082"/>
      </dsp:txXfrm>
    </dsp:sp>
    <dsp:sp modelId="{418BAD95-56F5-A247-B33A-14104E35B7C4}">
      <dsp:nvSpPr>
        <dsp:cNvPr id="0" name=""/>
        <dsp:cNvSpPr/>
      </dsp:nvSpPr>
      <dsp:spPr>
        <a:xfrm>
          <a:off x="2749083" y="2066050"/>
          <a:ext cx="426720" cy="4267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2F5E8E-06E1-D24F-8E5B-ECBE6F4AE04A}">
      <dsp:nvSpPr>
        <dsp:cNvPr id="0" name=""/>
        <dsp:cNvSpPr/>
      </dsp:nvSpPr>
      <dsp:spPr>
        <a:xfrm>
          <a:off x="4247247" y="152407"/>
          <a:ext cx="2431333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Resume and conclude - start planning: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Think about future steps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- Define and conclude what you need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Decide how to proceed for achieving  what you need </a:t>
          </a:r>
          <a:endParaRPr lang="en-US" sz="1400" kern="1200" dirty="0"/>
        </a:p>
      </dsp:txBody>
      <dsp:txXfrm>
        <a:off x="4247247" y="152407"/>
        <a:ext cx="2431333" cy="1706880"/>
      </dsp:txXfrm>
    </dsp:sp>
    <dsp:sp modelId="{B0AA0C90-7BBF-C340-A904-6F3CB816A398}">
      <dsp:nvSpPr>
        <dsp:cNvPr id="0" name=""/>
        <dsp:cNvSpPr/>
      </dsp:nvSpPr>
      <dsp:spPr>
        <a:xfrm>
          <a:off x="5200446" y="2089754"/>
          <a:ext cx="426720" cy="4267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A1523-67C3-4241-9166-308D4B44E549}" type="datetimeFigureOut">
              <a:rPr lang="en-US" smtClean="0"/>
              <a:t>6/13/17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8522-8167-B24E-827B-4253C2D2B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8522-8167-B24E-827B-4253C2D2B2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55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7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9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7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9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9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6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1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4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t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000" t="2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33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5C7B7-07F7-40DB-B33E-E95769AE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427163"/>
            <a:ext cx="8382000" cy="2001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smtClean="0">
                <a:solidFill>
                  <a:schemeClr val="tx2"/>
                </a:solidFill>
              </a:rPr>
              <a:t>Principles and guidelines </a:t>
            </a:r>
            <a:r>
              <a:rPr lang="en-GB" sz="3600" b="1" smtClean="0">
                <a:solidFill>
                  <a:schemeClr val="tx2"/>
                </a:solidFill>
              </a:rPr>
              <a:t>for elaborating a PR </a:t>
            </a:r>
            <a:r>
              <a:rPr lang="en-GB" sz="3600" b="1" dirty="0" smtClean="0">
                <a:solidFill>
                  <a:schemeClr val="tx2"/>
                </a:solidFill>
              </a:rPr>
              <a:t>and Communication Plan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14761" y="38306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 and Communication</a:t>
            </a:r>
          </a:p>
          <a:p>
            <a:r>
              <a:rPr lang="en-US" dirty="0" smtClean="0"/>
              <a:t>June 2017</a:t>
            </a:r>
          </a:p>
        </p:txBody>
      </p:sp>
    </p:spTree>
    <p:extLst>
      <p:ext uri="{BB962C8B-B14F-4D97-AF65-F5344CB8AC3E}">
        <p14:creationId xmlns:p14="http://schemas.microsoft.com/office/powerpoint/2010/main" val="190837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362"/>
            <a:ext cx="8229600" cy="350838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Tools and activities </a:t>
            </a:r>
            <a:br>
              <a:rPr lang="en-US" sz="3100" dirty="0">
                <a:solidFill>
                  <a:schemeClr val="tx2"/>
                </a:solidFill>
              </a:rPr>
            </a:br>
            <a:r>
              <a:rPr lang="en-US" sz="3100" dirty="0">
                <a:solidFill>
                  <a:schemeClr val="tx2"/>
                </a:solidFill>
              </a:rPr>
              <a:t>Practical advice: Create an overview table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86201"/>
            <a:ext cx="8229600" cy="990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This </a:t>
            </a:r>
            <a:r>
              <a:rPr lang="en-US" sz="2200" smtClean="0"/>
              <a:t>table can be </a:t>
            </a:r>
            <a:r>
              <a:rPr lang="en-US" sz="2200" dirty="0" smtClean="0"/>
              <a:t>the base for planning budget, for the time schedule and for planning </a:t>
            </a:r>
            <a:r>
              <a:rPr lang="en-US" sz="2200" smtClean="0"/>
              <a:t>human resources</a:t>
            </a:r>
            <a:endParaRPr lang="en-US" sz="22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41080"/>
              </p:ext>
            </p:extLst>
          </p:nvPr>
        </p:nvGraphicFramePr>
        <p:xfrm>
          <a:off x="1066800" y="1955459"/>
          <a:ext cx="6565900" cy="1501140"/>
        </p:xfrm>
        <a:graphic>
          <a:graphicData uri="http://schemas.openxmlformats.org/drawingml/2006/table">
            <a:tbl>
              <a:tblPr firstRow="1" firstCol="1" bandRow="1"/>
              <a:tblGrid>
                <a:gridCol w="2184400"/>
                <a:gridCol w="2781300"/>
                <a:gridCol w="1600200"/>
              </a:tblGrid>
              <a:tr h="15811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Product/Activity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Technical Specifications/Description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Production / Implementation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Project leaflet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Brief information about the project (A4, printed front / back, full color, folded 2 times)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AMC Project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Project poster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Brief information about the project (A3 and / or A2)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AMC Project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RollUp banner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Brief information about the project (Standard RollUp Banner) about project for press events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AMC Project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SWMCG and Project website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 section on SWMCG website about the project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AMC Project with support of SWMCG</a:t>
                      </a:r>
                      <a:endParaRPr lang="en-US" sz="18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68580" marR="68580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1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427038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Human Resources / Skills and Capacities – How are we going to do the job?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In many cases there is just one PR officer. With just one person only the minimum necessary of PR activities can be covered.</a:t>
            </a:r>
          </a:p>
          <a:p>
            <a:r>
              <a:rPr lang="en-US" sz="2200" dirty="0" smtClean="0"/>
              <a:t>Several municipalities have more staff. There it is important to agree on and write down clear job profiles. Who is responsible for what?</a:t>
            </a:r>
          </a:p>
          <a:p>
            <a:r>
              <a:rPr lang="en-US" sz="2200" dirty="0"/>
              <a:t>Avoid ‘everybody is doing everything’ – this results in an overall medium performance and not top performance</a:t>
            </a:r>
          </a:p>
          <a:p>
            <a:r>
              <a:rPr lang="en-US" sz="2200" dirty="0" smtClean="0"/>
              <a:t>Observe carefully who is working and performing well in certain areas (photos, online communication (</a:t>
            </a:r>
            <a:r>
              <a:rPr lang="en-US" sz="2200" dirty="0" err="1" smtClean="0"/>
              <a:t>facebook</a:t>
            </a:r>
            <a:r>
              <a:rPr lang="en-US" sz="2200" dirty="0" smtClean="0"/>
              <a:t>), writing articles, </a:t>
            </a:r>
            <a:r>
              <a:rPr lang="en-US" sz="2200" dirty="0" err="1" smtClean="0"/>
              <a:t>organising</a:t>
            </a:r>
            <a:r>
              <a:rPr lang="en-US" sz="2200" dirty="0" smtClean="0"/>
              <a:t> events and interacting with people…)</a:t>
            </a:r>
          </a:p>
          <a:p>
            <a:r>
              <a:rPr lang="en-US" sz="2200" dirty="0" smtClean="0"/>
              <a:t>We are all performing best when we enjoy what we do!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3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Budget – How are we going to finance it? 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start thinking about the budget by saying ‘there is no budget’</a:t>
            </a:r>
          </a:p>
          <a:p>
            <a:r>
              <a:rPr lang="en-US" dirty="0" smtClean="0"/>
              <a:t>Make a detailed list of all activities and products you plan</a:t>
            </a:r>
          </a:p>
          <a:p>
            <a:r>
              <a:rPr lang="en-US" dirty="0" smtClean="0"/>
              <a:t>Get price quotes from service providers. Provide all necessary information. Here an example for a leaflet:</a:t>
            </a:r>
          </a:p>
          <a:p>
            <a:pPr lvl="1"/>
            <a:r>
              <a:rPr lang="en-US" dirty="0"/>
              <a:t>the technical specifications for each product (ex. Leaflet, A4, printed on 2 sides, full color, folded two times, paper 120 g/m)</a:t>
            </a:r>
          </a:p>
          <a:p>
            <a:pPr lvl="1"/>
            <a:r>
              <a:rPr lang="en-US" dirty="0"/>
              <a:t>The number of copies</a:t>
            </a:r>
          </a:p>
          <a:p>
            <a:pPr lvl="1"/>
            <a:r>
              <a:rPr lang="en-US" dirty="0"/>
              <a:t>The price per copy</a:t>
            </a:r>
          </a:p>
          <a:p>
            <a:pPr lvl="1"/>
            <a:r>
              <a:rPr lang="en-US" dirty="0"/>
              <a:t>The overall </a:t>
            </a:r>
            <a:r>
              <a:rPr lang="en-US" dirty="0" smtClean="0"/>
              <a:t>price</a:t>
            </a:r>
          </a:p>
          <a:p>
            <a:r>
              <a:rPr lang="en-US" dirty="0"/>
              <a:t>Create a MS Excel file and </a:t>
            </a:r>
            <a:r>
              <a:rPr lang="en-US" dirty="0" smtClean="0"/>
              <a:t>calculate the overall budget. Simulate several variants if necessary</a:t>
            </a:r>
          </a:p>
          <a:p>
            <a:r>
              <a:rPr lang="en-US" dirty="0" smtClean="0"/>
              <a:t>With a well done calculation you  can discuss with the administrative unit / head of </a:t>
            </a:r>
            <a:r>
              <a:rPr lang="en-US" dirty="0" err="1" smtClean="0"/>
              <a:t>Gamgeoba</a:t>
            </a:r>
            <a:r>
              <a:rPr lang="en-US" dirty="0" smtClean="0"/>
              <a:t> – everybody knows then what the discussion is about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762"/>
            <a:ext cx="8229600" cy="73183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Time plan for implementing the activities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114801"/>
            <a:ext cx="8229600" cy="1828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Create a table in MS Word and highlight the month(s) in which you will implement each activity</a:t>
            </a:r>
          </a:p>
          <a:p>
            <a:r>
              <a:rPr lang="en-US" dirty="0" smtClean="0"/>
              <a:t>Think through very well all activities </a:t>
            </a:r>
            <a:r>
              <a:rPr lang="en-US" dirty="0"/>
              <a:t>in order to roll out your communication plan. The activities might be one-time, periodic or ongoing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Consider the order in which </a:t>
            </a:r>
            <a:r>
              <a:rPr lang="en-US" dirty="0" smtClean="0"/>
              <a:t>different target groups </a:t>
            </a:r>
            <a:r>
              <a:rPr lang="en-US" dirty="0"/>
              <a:t>will need to know information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717685"/>
              </p:ext>
            </p:extLst>
          </p:nvPr>
        </p:nvGraphicFramePr>
        <p:xfrm>
          <a:off x="533400" y="1676400"/>
          <a:ext cx="8229601" cy="1895626"/>
        </p:xfrm>
        <a:graphic>
          <a:graphicData uri="http://schemas.openxmlformats.org/drawingml/2006/table">
            <a:tbl>
              <a:tblPr firstRow="1" firstCol="1" bandRow="1"/>
              <a:tblGrid>
                <a:gridCol w="2781481"/>
                <a:gridCol w="204145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191386"/>
                <a:gridCol w="89313"/>
                <a:gridCol w="191386"/>
                <a:gridCol w="191386"/>
                <a:gridCol w="191386"/>
                <a:gridCol w="89313"/>
                <a:gridCol w="89313"/>
              </a:tblGrid>
              <a:tr h="164846"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Product/Activity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2017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2018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2019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680" marR="12680" marT="126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Jan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Feb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Apr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May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Jun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Jul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Aug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Sep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Oct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5977" marR="15977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5977" marR="15977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Dec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5977" marR="15977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Jan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Feb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Apr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May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Jun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Jul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Aug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Sep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Oct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5977" marR="15977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Nov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5977" marR="15977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Dec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5977" marR="15977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Jan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Feb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Apr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6611" marR="1661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Project website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Several press releases annually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Annual press conference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</a:t>
                      </a:r>
                      <a:r>
                        <a:rPr lang="en-US" sz="8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workshop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86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Regional information</a:t>
                      </a:r>
                      <a:r>
                        <a:rPr lang="en-US" sz="8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meetings / public hearings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Strategy</a:t>
                      </a:r>
                      <a:r>
                        <a:rPr lang="en-US" sz="8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review / annual Communicatio Plan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Thematic Conferences (2 annually)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PR Activities / Articles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Events 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(one 2018 / one 2019) </a:t>
                      </a:r>
                      <a:endParaRPr lang="en-US" sz="18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61881" marR="61881" marT="126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3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458200" cy="73183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Monitor, review, </a:t>
            </a:r>
            <a:r>
              <a:rPr lang="en-US" sz="2800" dirty="0" err="1">
                <a:solidFill>
                  <a:schemeClr val="tx2"/>
                </a:solidFill>
              </a:rPr>
              <a:t>analyse</a:t>
            </a:r>
            <a:r>
              <a:rPr lang="en-US" sz="2800" dirty="0">
                <a:solidFill>
                  <a:schemeClr val="tx2"/>
                </a:solidFill>
              </a:rPr>
              <a:t> and conclude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67103835"/>
              </p:ext>
            </p:extLst>
          </p:nvPr>
        </p:nvGraphicFramePr>
        <p:xfrm>
          <a:off x="609600" y="1447800"/>
          <a:ext cx="7848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04800" y="4800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6200" b="1" dirty="0">
                <a:latin typeface="+mn-lt"/>
                <a:ea typeface="+mn-ea"/>
                <a:cs typeface="+mn-cs"/>
              </a:rPr>
              <a:t>Accountability:</a:t>
            </a:r>
            <a:r>
              <a:rPr lang="en-US" sz="6200" dirty="0">
                <a:latin typeface="+mn-lt"/>
                <a:ea typeface="+mn-ea"/>
                <a:cs typeface="+mn-cs"/>
              </a:rPr>
              <a:t> Explain and prove what you have achieved. Justify your expenditure of time, energy and funds.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6100" b="1" dirty="0">
                <a:latin typeface="+mn-lt"/>
                <a:ea typeface="+mn-ea"/>
                <a:cs typeface="+mn-cs"/>
              </a:rPr>
              <a:t>Improvement:</a:t>
            </a:r>
            <a:r>
              <a:rPr lang="en-US" sz="6100" dirty="0">
                <a:latin typeface="+mn-lt"/>
                <a:ea typeface="+mn-ea"/>
                <a:cs typeface="+mn-cs"/>
              </a:rPr>
              <a:t> Find out what worked and what did not. Find mistakes and improve your </a:t>
            </a:r>
            <a:r>
              <a:rPr lang="en-US" sz="6100" dirty="0" smtClean="0">
                <a:latin typeface="+mn-lt"/>
                <a:ea typeface="+mn-ea"/>
                <a:cs typeface="+mn-cs"/>
              </a:rPr>
              <a:t>communication </a:t>
            </a:r>
            <a:r>
              <a:rPr lang="en-US" sz="6100" dirty="0">
                <a:latin typeface="+mn-lt"/>
                <a:ea typeface="+mn-ea"/>
                <a:cs typeface="+mn-cs"/>
              </a:rPr>
              <a:t>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9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Discussion topics for working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2895599"/>
          </a:xfrm>
        </p:spPr>
        <p:txBody>
          <a:bodyPr>
            <a:noAutofit/>
          </a:bodyPr>
          <a:lstStyle/>
          <a:p>
            <a:r>
              <a:rPr lang="en-GB" sz="2200" dirty="0" smtClean="0"/>
              <a:t>Have we formulated clear communication objectives?</a:t>
            </a:r>
            <a:endParaRPr lang="en-GB" sz="2200" dirty="0"/>
          </a:p>
          <a:p>
            <a:r>
              <a:rPr lang="en-GB" sz="2200" dirty="0" smtClean="0"/>
              <a:t>Do we know our target groups?</a:t>
            </a:r>
          </a:p>
          <a:p>
            <a:r>
              <a:rPr lang="en-GB" sz="2200" dirty="0" smtClean="0"/>
              <a:t>Have we formulated clear messages for the different target groups?</a:t>
            </a:r>
            <a:endParaRPr lang="en-GB" sz="2200" dirty="0"/>
          </a:p>
          <a:p>
            <a:r>
              <a:rPr lang="en-GB" sz="2200" dirty="0" smtClean="0"/>
              <a:t>Which communication tools and channels do we / can we use? Are they adequate?</a:t>
            </a:r>
          </a:p>
          <a:p>
            <a:r>
              <a:rPr lang="en-GB" sz="2200" dirty="0" smtClean="0"/>
              <a:t>Do we have the necessary staff and skills?</a:t>
            </a:r>
          </a:p>
          <a:p>
            <a:r>
              <a:rPr lang="en-GB" sz="2200" dirty="0" smtClean="0"/>
              <a:t>Do we have enough budget? Can we mobilise external sources?</a:t>
            </a:r>
            <a:endParaRPr lang="en-GB" sz="2200" dirty="0"/>
          </a:p>
          <a:p>
            <a:endParaRPr lang="en-GB" sz="2200" dirty="0" smtClean="0"/>
          </a:p>
          <a:p>
            <a:r>
              <a:rPr lang="en-GB" sz="2200" dirty="0" smtClean="0">
                <a:sym typeface="Wingdings"/>
              </a:rPr>
              <a:t> Think about: You can collaborate with neighbouring municipalities. You can elaborate together leaflets and information brochures that you can be used in several municipalities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/ 15 June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73349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Communication Matrix – Group work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101910"/>
              </p:ext>
            </p:extLst>
          </p:nvPr>
        </p:nvGraphicFramePr>
        <p:xfrm>
          <a:off x="380998" y="1273538"/>
          <a:ext cx="8077202" cy="329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1"/>
                <a:gridCol w="1913077"/>
                <a:gridCol w="2129562"/>
                <a:gridCol w="2129562"/>
              </a:tblGrid>
              <a:tr h="34389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Review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Analyse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Resume</a:t>
                      </a:r>
                      <a:endParaRPr lang="en-GB" sz="1600" dirty="0"/>
                    </a:p>
                  </a:txBody>
                  <a:tcPr/>
                </a:tc>
              </a:tr>
              <a:tr h="42965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1. Objectives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  <a:tr h="42965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 Target Groups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  <a:tr h="479893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 Messages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  <a:tr h="49569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4. Tools / activities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/>
                    </a:p>
                  </a:txBody>
                  <a:tcPr/>
                </a:tc>
              </a:tr>
              <a:tr h="61378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5. Human resources</a:t>
                      </a:r>
                      <a:r>
                        <a:rPr lang="en-GB" sz="1600" baseline="0" dirty="0" smtClean="0"/>
                        <a:t> </a:t>
                      </a:r>
                    </a:p>
                    <a:p>
                      <a:r>
                        <a:rPr lang="en-GB" sz="1600" dirty="0" smtClean="0"/>
                        <a:t>Staff</a:t>
                      </a:r>
                      <a:r>
                        <a:rPr lang="en-GB" sz="1600" baseline="0" dirty="0" smtClean="0"/>
                        <a:t> / </a:t>
                      </a:r>
                      <a:r>
                        <a:rPr lang="en-GB" sz="1600" dirty="0" smtClean="0"/>
                        <a:t>Skills 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  <a:tr h="484027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6. Budget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/ 15 June 2017</a:t>
            </a: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47244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Ø"/>
            </a:pPr>
            <a:r>
              <a:rPr lang="en-GB" sz="2000" dirty="0" smtClean="0"/>
              <a:t>Each working group should choose </a:t>
            </a:r>
            <a:r>
              <a:rPr lang="en-GB" sz="2000" b="1" dirty="0" smtClean="0"/>
              <a:t>one out of the six topics </a:t>
            </a:r>
            <a:r>
              <a:rPr lang="en-GB" sz="2000" dirty="0" smtClean="0"/>
              <a:t>and start doing a review, a short analysis and resume and conclude your insights </a:t>
            </a:r>
            <a:endParaRPr lang="en-GB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54864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Ø"/>
            </a:pPr>
            <a:r>
              <a:rPr lang="en-GB" sz="2000" dirty="0" smtClean="0"/>
              <a:t>Use a flip chart paper and present your results in 3 columns (’Review’, ‘Analysis’, ‘Resume’) in bullet points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022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new waste management system and the waste management code bring in new topics and challenges for municipalities and for the PR work </a:t>
            </a:r>
          </a:p>
          <a:p>
            <a:r>
              <a:rPr lang="en-US" sz="2200" dirty="0" smtClean="0"/>
              <a:t>One of the resulting obligations is to include in the Municipal Waste Management Plans a chapter on PR and communication:</a:t>
            </a:r>
          </a:p>
          <a:p>
            <a:pPr lvl="1"/>
            <a:r>
              <a:rPr lang="en-US" sz="2200" dirty="0"/>
              <a:t>Waste management </a:t>
            </a:r>
            <a:r>
              <a:rPr lang="en-US" sz="2200" dirty="0" smtClean="0"/>
              <a:t>code, </a:t>
            </a:r>
            <a:r>
              <a:rPr lang="en-US" sz="2200" dirty="0"/>
              <a:t>Article 13, paragraph </a:t>
            </a:r>
            <a:r>
              <a:rPr lang="en-US" sz="2200" dirty="0" smtClean="0"/>
              <a:t>4:</a:t>
            </a:r>
          </a:p>
          <a:p>
            <a:pPr marL="800100" lvl="2" indent="0">
              <a:buNone/>
            </a:pPr>
            <a:r>
              <a:rPr lang="en-US" sz="2200" i="1" dirty="0" smtClean="0"/>
              <a:t>“ 4</a:t>
            </a:r>
            <a:r>
              <a:rPr lang="en-US" sz="2200" i="1" dirty="0"/>
              <a:t>. A municipal waste management plan shall include</a:t>
            </a:r>
            <a:r>
              <a:rPr lang="en-US" sz="2200" i="1" dirty="0" smtClean="0"/>
              <a:t>:</a:t>
            </a:r>
            <a:br>
              <a:rPr lang="en-US" sz="2200" i="1" dirty="0" smtClean="0"/>
            </a:br>
            <a:r>
              <a:rPr lang="en-US" sz="2200" i="1" dirty="0" smtClean="0"/>
              <a:t>….</a:t>
            </a:r>
            <a:endParaRPr lang="en-US" sz="2200" i="1" dirty="0"/>
          </a:p>
          <a:p>
            <a:pPr marL="800100" lvl="2" indent="0">
              <a:buNone/>
            </a:pPr>
            <a:r>
              <a:rPr lang="en-US" sz="2200" i="1" dirty="0"/>
              <a:t>f</a:t>
            </a:r>
            <a:r>
              <a:rPr lang="en-US" sz="2200" i="1" dirty="0" smtClean="0"/>
              <a:t>) </a:t>
            </a:r>
            <a:r>
              <a:rPr lang="en-US" sz="2200" i="1" dirty="0" err="1"/>
              <a:t>programmes</a:t>
            </a:r>
            <a:r>
              <a:rPr lang="en-US" sz="2200" i="1" dirty="0"/>
              <a:t> to raise awareness of society on waste management issues</a:t>
            </a:r>
            <a:r>
              <a:rPr lang="en-US" sz="2200" i="1" dirty="0" smtClean="0"/>
              <a:t>;”</a:t>
            </a:r>
            <a:endParaRPr lang="en-US" sz="2200" i="1" dirty="0"/>
          </a:p>
          <a:p>
            <a:endParaRPr lang="en-US" sz="2200" dirty="0" smtClean="0"/>
          </a:p>
          <a:p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096962"/>
            <a:ext cx="8229600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2"/>
                </a:solidFill>
              </a:rPr>
              <a:t> PR, communication and awareness on waste management issues – legal requirements</a:t>
            </a:r>
            <a:r>
              <a:rPr lang="en-US" sz="2800" b="1" dirty="0" smtClean="0">
                <a:solidFill>
                  <a:schemeClr val="tx2"/>
                </a:solidFill>
              </a:rPr>
              <a:t/>
            </a:r>
            <a:br>
              <a:rPr lang="en-US" sz="2800" b="1" dirty="0" smtClean="0">
                <a:solidFill>
                  <a:schemeClr val="tx2"/>
                </a:solidFill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5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PR departments have to cover a wide range of topics:</a:t>
            </a:r>
          </a:p>
          <a:p>
            <a:pPr lvl="1"/>
            <a:r>
              <a:rPr lang="en-US" sz="2000" dirty="0" smtClean="0"/>
              <a:t>Social issues</a:t>
            </a:r>
          </a:p>
          <a:p>
            <a:pPr lvl="1"/>
            <a:r>
              <a:rPr lang="en-US" sz="2000" dirty="0" smtClean="0"/>
              <a:t>Infrastructure, roads 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pPr lvl="1"/>
            <a:r>
              <a:rPr lang="en-US" sz="2000" dirty="0" smtClean="0"/>
              <a:t>Cultural work and activities with children and youth</a:t>
            </a:r>
          </a:p>
          <a:p>
            <a:pPr lvl="1"/>
            <a:r>
              <a:rPr lang="en-US" sz="2000" dirty="0" smtClean="0"/>
              <a:t>Economic situation / jobs / unemployed / new investments and business </a:t>
            </a:r>
          </a:p>
          <a:p>
            <a:pPr lvl="1"/>
            <a:r>
              <a:rPr lang="en-US" sz="2000" dirty="0" smtClean="0"/>
              <a:t>Environmental protection / environmental problems</a:t>
            </a:r>
          </a:p>
          <a:p>
            <a:pPr lvl="1"/>
            <a:r>
              <a:rPr lang="en-US" sz="2000" dirty="0" smtClean="0"/>
              <a:t>Waste / waste collection / waste recycling</a:t>
            </a:r>
          </a:p>
          <a:p>
            <a:endParaRPr lang="en-US" sz="2400" dirty="0"/>
          </a:p>
          <a:p>
            <a:r>
              <a:rPr lang="en-US" sz="2400" dirty="0" smtClean="0"/>
              <a:t>Waste, waste collection and waste recycling is just one out of many topics 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>
                <a:sym typeface="Wingdings"/>
              </a:rPr>
              <a:t>Therefore:  Waste management issues should be integrated into an overall plan!!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990600"/>
            <a:ext cx="8229600" cy="427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2"/>
                </a:solidFill>
              </a:rPr>
              <a:t> </a:t>
            </a:r>
            <a:r>
              <a:rPr lang="en-GB" sz="2800" b="1" dirty="0">
                <a:solidFill>
                  <a:schemeClr val="tx2"/>
                </a:solidFill>
              </a:rPr>
              <a:t>PR and communication work in municipalities</a:t>
            </a:r>
            <a:r>
              <a:rPr lang="en-US" sz="2800" b="1" dirty="0">
                <a:solidFill>
                  <a:schemeClr val="tx2"/>
                </a:solidFill>
              </a:rPr>
              <a:t/>
            </a:r>
            <a:br>
              <a:rPr lang="en-US" sz="2800" b="1" dirty="0">
                <a:solidFill>
                  <a:schemeClr val="tx2"/>
                </a:solidFill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8362"/>
            <a:ext cx="8229600" cy="73183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Why should you develop a </a:t>
            </a:r>
            <a:r>
              <a:rPr lang="en-US" sz="2800" dirty="0" err="1">
                <a:solidFill>
                  <a:schemeClr val="tx2"/>
                </a:solidFill>
              </a:rPr>
              <a:t>Communiction</a:t>
            </a:r>
            <a:r>
              <a:rPr lang="en-US" sz="2800" dirty="0">
                <a:solidFill>
                  <a:schemeClr val="tx2"/>
                </a:solidFill>
              </a:rPr>
              <a:t> Plan? 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A </a:t>
            </a:r>
            <a:r>
              <a:rPr lang="en-US" sz="2400" dirty="0"/>
              <a:t>plan will make it possible to </a:t>
            </a:r>
            <a:r>
              <a:rPr lang="en-US" sz="2400" dirty="0">
                <a:solidFill>
                  <a:srgbClr val="FF0000"/>
                </a:solidFill>
              </a:rPr>
              <a:t>target your communication </a:t>
            </a:r>
            <a:r>
              <a:rPr lang="en-US" sz="2400" dirty="0"/>
              <a:t>accurately. It gives you a structure to </a:t>
            </a:r>
            <a:r>
              <a:rPr lang="en-US" sz="2400" dirty="0" smtClean="0"/>
              <a:t>determine: </a:t>
            </a:r>
          </a:p>
          <a:p>
            <a:pPr lvl="1"/>
            <a:r>
              <a:rPr lang="en-US" sz="2000" dirty="0" smtClean="0"/>
              <a:t>Whom you need to reach</a:t>
            </a:r>
          </a:p>
          <a:p>
            <a:pPr lvl="1"/>
            <a:r>
              <a:rPr lang="en-US" sz="2000" dirty="0" smtClean="0"/>
              <a:t>What to tell to your target groups</a:t>
            </a:r>
          </a:p>
          <a:p>
            <a:pPr lvl="1"/>
            <a:r>
              <a:rPr lang="en-US" sz="2000" dirty="0" smtClean="0"/>
              <a:t>How to reach your target groups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plan will make </a:t>
            </a:r>
            <a:r>
              <a:rPr lang="en-US" sz="2400" dirty="0" smtClean="0"/>
              <a:t>it possible to decide better about necessary </a:t>
            </a:r>
            <a:r>
              <a:rPr lang="en-US" sz="2400" dirty="0" smtClean="0">
                <a:solidFill>
                  <a:srgbClr val="FF0000"/>
                </a:solidFill>
              </a:rPr>
              <a:t>staff, budget and timing</a:t>
            </a:r>
          </a:p>
          <a:p>
            <a:r>
              <a:rPr lang="en-US" sz="2400" dirty="0" smtClean="0"/>
              <a:t>A plan will make it easier to </a:t>
            </a:r>
            <a:r>
              <a:rPr lang="en-US" sz="2400" dirty="0" smtClean="0">
                <a:solidFill>
                  <a:srgbClr val="FF0000"/>
                </a:solidFill>
              </a:rPr>
              <a:t>coordinate with all other departments </a:t>
            </a:r>
            <a:r>
              <a:rPr lang="en-US" sz="2400" dirty="0" smtClean="0"/>
              <a:t>of the municipality</a:t>
            </a:r>
          </a:p>
          <a:p>
            <a:r>
              <a:rPr lang="en-US" sz="2400" dirty="0" smtClean="0"/>
              <a:t>A plan will be an instrument to </a:t>
            </a:r>
            <a:r>
              <a:rPr lang="en-US" sz="2400" dirty="0" smtClean="0">
                <a:solidFill>
                  <a:srgbClr val="FF0000"/>
                </a:solidFill>
              </a:rPr>
              <a:t>coordinate communication with stakeholders</a:t>
            </a:r>
            <a:r>
              <a:rPr lang="en-US" sz="2400" dirty="0" smtClean="0"/>
              <a:t> and possibly help to </a:t>
            </a:r>
            <a:r>
              <a:rPr lang="en-US" sz="2400" dirty="0" err="1" smtClean="0"/>
              <a:t>mobilise</a:t>
            </a:r>
            <a:r>
              <a:rPr lang="en-US" sz="2400" dirty="0" smtClean="0"/>
              <a:t> external sources for financing and implementing communication activities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2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err="1" smtClean="0"/>
              <a:t>Analyse</a:t>
            </a:r>
            <a:r>
              <a:rPr lang="en-US" sz="2400" dirty="0" smtClean="0"/>
              <a:t> your past and present communication approach and activities for each of the following topics (chapters of a communication plan):</a:t>
            </a:r>
            <a:endParaRPr lang="en-US" sz="2400" dirty="0"/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Objectives</a:t>
            </a:r>
            <a:r>
              <a:rPr lang="en-US" sz="2000" dirty="0" smtClean="0"/>
              <a:t> - Identify </a:t>
            </a:r>
            <a:r>
              <a:rPr lang="en-US" sz="2000" dirty="0"/>
              <a:t>your </a:t>
            </a:r>
            <a:r>
              <a:rPr lang="en-US" sz="2000" dirty="0" smtClean="0"/>
              <a:t>objectives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Target Groups</a:t>
            </a:r>
            <a:r>
              <a:rPr lang="en-US" sz="2000" dirty="0" smtClean="0"/>
              <a:t> - Choose </a:t>
            </a:r>
            <a:r>
              <a:rPr lang="en-US" sz="2000" dirty="0"/>
              <a:t>your target </a:t>
            </a:r>
            <a:r>
              <a:rPr lang="en-US" sz="2000" dirty="0" smtClean="0"/>
              <a:t>groups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Messages</a:t>
            </a:r>
            <a:r>
              <a:rPr lang="en-US" sz="2000" dirty="0" smtClean="0"/>
              <a:t> – Formulate your </a:t>
            </a:r>
            <a:r>
              <a:rPr lang="en-US" sz="2000" dirty="0"/>
              <a:t>key </a:t>
            </a:r>
            <a:r>
              <a:rPr lang="en-US" sz="2000" dirty="0" smtClean="0"/>
              <a:t>messages for each target group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Tools</a:t>
            </a:r>
            <a:r>
              <a:rPr lang="en-US" sz="2000" dirty="0" smtClean="0"/>
              <a:t> - select </a:t>
            </a:r>
            <a:r>
              <a:rPr lang="en-US" sz="2000" dirty="0"/>
              <a:t>your </a:t>
            </a:r>
            <a:r>
              <a:rPr lang="en-US" sz="2000" dirty="0" smtClean="0"/>
              <a:t>communication tools, products, channels and methods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Human </a:t>
            </a:r>
            <a:r>
              <a:rPr lang="en-US" sz="2000" b="1" dirty="0"/>
              <a:t>resources / skills and capacities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Financial budget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Timing</a:t>
            </a:r>
            <a:r>
              <a:rPr lang="en-US" sz="2000" dirty="0" smtClean="0"/>
              <a:t> - Establish </a:t>
            </a:r>
            <a:r>
              <a:rPr lang="en-US" sz="2000" dirty="0"/>
              <a:t>your time </a:t>
            </a:r>
            <a:r>
              <a:rPr lang="en-US" sz="2000" dirty="0" smtClean="0"/>
              <a:t>frame and implement the plan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Monitoring</a:t>
            </a:r>
            <a:r>
              <a:rPr lang="en-US" sz="2000" dirty="0" smtClean="0"/>
              <a:t> – review and </a:t>
            </a:r>
            <a:r>
              <a:rPr lang="en-US" sz="2000" dirty="0" err="1" smtClean="0"/>
              <a:t>analyse</a:t>
            </a:r>
            <a:r>
              <a:rPr lang="en-US" sz="2000" dirty="0" smtClean="0"/>
              <a:t> </a:t>
            </a:r>
            <a:r>
              <a:rPr lang="en-US" sz="2000" dirty="0"/>
              <a:t>the results and look for ways to </a:t>
            </a:r>
            <a:r>
              <a:rPr lang="en-US" sz="2000" dirty="0" smtClean="0"/>
              <a:t>improve </a:t>
            </a:r>
            <a:r>
              <a:rPr lang="en-US" sz="2000" dirty="0" err="1" smtClean="0"/>
              <a:t>regulary</a:t>
            </a:r>
            <a:r>
              <a:rPr lang="en-US" sz="2000" dirty="0" smtClean="0"/>
              <a:t> on annual base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3183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How do you develop a Communication Plan?</a:t>
            </a:r>
          </a:p>
        </p:txBody>
      </p:sp>
    </p:spTree>
    <p:extLst>
      <p:ext uri="{BB962C8B-B14F-4D97-AF65-F5344CB8AC3E}">
        <p14:creationId xmlns:p14="http://schemas.microsoft.com/office/powerpoint/2010/main" val="136352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Objectives – What do we want to achieve?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743200"/>
          </a:xfrm>
        </p:spPr>
        <p:txBody>
          <a:bodyPr>
            <a:normAutofit/>
          </a:bodyPr>
          <a:lstStyle/>
          <a:p>
            <a:r>
              <a:rPr lang="en-GB" sz="1800" b="1" dirty="0"/>
              <a:t>Objective 1 – </a:t>
            </a:r>
            <a:r>
              <a:rPr lang="en-GB" sz="1800" dirty="0"/>
              <a:t>Contribute to and facilitate the implementation of the integrated solid waste management system for </a:t>
            </a:r>
            <a:r>
              <a:rPr lang="en-GB" sz="1800" dirty="0" err="1"/>
              <a:t>Imereti</a:t>
            </a:r>
            <a:r>
              <a:rPr lang="en-GB" sz="1800" dirty="0"/>
              <a:t> and </a:t>
            </a:r>
            <a:r>
              <a:rPr lang="en-GB" sz="1800" dirty="0" err="1"/>
              <a:t>Racha-Lechkhumi</a:t>
            </a:r>
            <a:r>
              <a:rPr lang="en-GB" sz="1800" dirty="0"/>
              <a:t> and </a:t>
            </a:r>
            <a:r>
              <a:rPr lang="en-GB" sz="1800" dirty="0" err="1"/>
              <a:t>Kvemo</a:t>
            </a:r>
            <a:r>
              <a:rPr lang="en-GB" sz="1800" dirty="0"/>
              <a:t> </a:t>
            </a:r>
            <a:r>
              <a:rPr lang="en-GB" sz="1800" dirty="0" err="1" smtClean="0"/>
              <a:t>Svaneti</a:t>
            </a:r>
            <a:endParaRPr lang="en-GB" sz="1800" dirty="0" smtClean="0"/>
          </a:p>
          <a:p>
            <a:r>
              <a:rPr lang="en-GB" sz="1800" b="1" dirty="0"/>
              <a:t>Objective 2 – </a:t>
            </a:r>
            <a:r>
              <a:rPr lang="en-GB" sz="1800" dirty="0" smtClean="0"/>
              <a:t>Increase awareness of citizens for the need of and the costs of proper waste disposal</a:t>
            </a:r>
          </a:p>
          <a:p>
            <a:r>
              <a:rPr lang="en-GB" sz="1800" b="1" dirty="0" smtClean="0"/>
              <a:t>Objective 3 – </a:t>
            </a:r>
            <a:r>
              <a:rPr lang="en-GB" sz="1800" dirty="0" smtClean="0"/>
              <a:t>Encourage citizens to avoid waste, compost organic waste, separate waste and support recycling</a:t>
            </a:r>
          </a:p>
          <a:p>
            <a:r>
              <a:rPr lang="en-GB" sz="1800" b="1" dirty="0" smtClean="0"/>
              <a:t>Objective </a:t>
            </a:r>
            <a:r>
              <a:rPr lang="en-GB" sz="1800" b="1" dirty="0"/>
              <a:t>4 - </a:t>
            </a:r>
            <a:r>
              <a:rPr lang="en-GB" sz="1800" dirty="0"/>
              <a:t>Ensure that the beneficiary population is aware of the roles of the involved partners and of the EU in the overall project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4478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Example for objectives – Project “Integrated Solid Waste Management Kutaisi"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5177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572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Target Groups – Whom are we talking to? 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666"/>
            <a:ext cx="8229600" cy="777134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 smtClean="0"/>
              <a:t>Starting point for defining target groups is the ‘general public’.</a:t>
            </a:r>
          </a:p>
          <a:p>
            <a:r>
              <a:rPr lang="en-US" sz="2000" dirty="0" smtClean="0"/>
              <a:t>General information for all citizens</a:t>
            </a:r>
          </a:p>
          <a:p>
            <a:r>
              <a:rPr lang="en-US" sz="2000" dirty="0" smtClean="0"/>
              <a:t>Specific information and activities for special target groups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66800" y="2514600"/>
            <a:ext cx="6705600" cy="26094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371600" y="3429000"/>
            <a:ext cx="1219200" cy="8382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NGOs, community groups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62573" y="3581400"/>
            <a:ext cx="1676400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Private sector, business, industry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4352329"/>
            <a:ext cx="2819400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Education, schools, professional schools, </a:t>
            </a:r>
            <a:r>
              <a:rPr lang="en-US" sz="1600" dirty="0" err="1" smtClean="0">
                <a:solidFill>
                  <a:schemeClr val="bg1"/>
                </a:solidFill>
              </a:rPr>
              <a:t>kindergarden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3822412"/>
            <a:ext cx="1371600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Youth, young generation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800" y="3276600"/>
            <a:ext cx="16764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Rural population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67000" y="2819400"/>
            <a:ext cx="1185746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City – huge buildings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62400" y="2819400"/>
            <a:ext cx="19050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City – </a:t>
            </a:r>
            <a:r>
              <a:rPr lang="en-US" sz="1600" smtClean="0">
                <a:solidFill>
                  <a:schemeClr val="bg1"/>
                </a:solidFill>
              </a:rPr>
              <a:t>private houses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5351621"/>
            <a:ext cx="8229600" cy="777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Make clear profiles of each target group (how many people, general attitude, special problems, media use, how to reach them best…)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8200" y="3776246"/>
            <a:ext cx="931253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Media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79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508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800" dirty="0">
                <a:solidFill>
                  <a:schemeClr val="tx2"/>
                </a:solidFill>
              </a:rPr>
              <a:t>Messages – What are we going to tell them?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458200" cy="2666999"/>
          </a:xfrm>
        </p:spPr>
        <p:txBody>
          <a:bodyPr>
            <a:noAutofit/>
          </a:bodyPr>
          <a:lstStyle/>
          <a:p>
            <a:r>
              <a:rPr lang="en-US" sz="1800" b="1" dirty="0"/>
              <a:t>Why </a:t>
            </a:r>
            <a:r>
              <a:rPr lang="en-US" sz="1800" b="1" dirty="0" smtClean="0"/>
              <a:t>are ‘Key Messages’ important</a:t>
            </a:r>
            <a:r>
              <a:rPr lang="en-US" sz="1800" b="1" dirty="0"/>
              <a:t>?</a:t>
            </a:r>
            <a:br>
              <a:rPr lang="en-US" sz="1800" b="1" dirty="0"/>
            </a:br>
            <a:r>
              <a:rPr lang="en-US" sz="1800" dirty="0"/>
              <a:t>Key messages are important because they help everyone focus on exactly what is being communicated. All representatives of the municipality are </a:t>
            </a:r>
            <a:r>
              <a:rPr lang="en-US" sz="1800" b="1" dirty="0"/>
              <a:t>speaking with ‘one voice’ </a:t>
            </a:r>
            <a:r>
              <a:rPr lang="en-US" sz="1800" dirty="0"/>
              <a:t>to the public</a:t>
            </a:r>
          </a:p>
          <a:p>
            <a:r>
              <a:rPr lang="en-US" sz="1800" b="1" dirty="0" smtClean="0"/>
              <a:t>How should messages be developed and designed?</a:t>
            </a:r>
            <a:br>
              <a:rPr lang="en-US" sz="1800" b="1" dirty="0" smtClean="0"/>
            </a:br>
            <a:r>
              <a:rPr lang="en-US" sz="1800" dirty="0" smtClean="0"/>
              <a:t>Messages should </a:t>
            </a:r>
            <a:r>
              <a:rPr lang="en-US" sz="1800" dirty="0"/>
              <a:t>be </a:t>
            </a:r>
            <a:r>
              <a:rPr lang="en-US" sz="1800" b="1" dirty="0" smtClean="0"/>
              <a:t>clear </a:t>
            </a:r>
            <a:r>
              <a:rPr lang="en-US" sz="1800" b="1" dirty="0"/>
              <a:t>and written in </a:t>
            </a:r>
            <a:r>
              <a:rPr lang="en-US" sz="1800" b="1" dirty="0" smtClean="0"/>
              <a:t>simple language</a:t>
            </a:r>
            <a:r>
              <a:rPr lang="en-US" sz="1800" dirty="0" smtClean="0"/>
              <a:t> </a:t>
            </a:r>
            <a:r>
              <a:rPr lang="en-US" sz="1800" dirty="0"/>
              <a:t>that </a:t>
            </a:r>
            <a:r>
              <a:rPr lang="en-US" sz="1800" dirty="0" smtClean="0"/>
              <a:t>your target </a:t>
            </a:r>
            <a:r>
              <a:rPr lang="en-US" sz="1800" dirty="0"/>
              <a:t>audiences can understand and relate </a:t>
            </a:r>
            <a:r>
              <a:rPr lang="en-US" sz="1800" dirty="0" smtClean="0"/>
              <a:t>to</a:t>
            </a:r>
            <a:endParaRPr lang="en-US" sz="1800" dirty="0"/>
          </a:p>
          <a:p>
            <a:r>
              <a:rPr lang="en-US" sz="1800" b="1" dirty="0" smtClean="0"/>
              <a:t>How should messages be used?</a:t>
            </a:r>
            <a:br>
              <a:rPr lang="en-US" sz="1800" b="1" dirty="0" smtClean="0"/>
            </a:br>
            <a:r>
              <a:rPr lang="en-US" sz="1800" dirty="0" smtClean="0"/>
              <a:t>Once you have developed the key messages for a subject, the messages should be used in all communication products, during all events and in all communication channels you are using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2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6962"/>
            <a:ext cx="8229600" cy="35083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Tools and activities – How do we reach them? </a:t>
            </a: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297363"/>
          </a:xfrm>
        </p:spPr>
        <p:txBody>
          <a:bodyPr>
            <a:noAutofit/>
          </a:bodyPr>
          <a:lstStyle/>
          <a:p>
            <a:r>
              <a:rPr lang="en-US" sz="2000" dirty="0"/>
              <a:t>Use </a:t>
            </a:r>
            <a:r>
              <a:rPr lang="en-US" sz="2000" dirty="0" smtClean="0"/>
              <a:t>diverse </a:t>
            </a:r>
            <a:r>
              <a:rPr lang="en-US" sz="2000" dirty="0"/>
              <a:t>communication channels and tools, taking into account particular target groups/ audiences and possible impact/ an outreach </a:t>
            </a:r>
            <a:r>
              <a:rPr lang="en-US" sz="2000" dirty="0" smtClean="0"/>
              <a:t>result</a:t>
            </a:r>
          </a:p>
          <a:p>
            <a:r>
              <a:rPr lang="en-US" sz="2000" b="1" dirty="0" smtClean="0"/>
              <a:t>Print</a:t>
            </a:r>
            <a:r>
              <a:rPr lang="en-US" sz="2000" dirty="0"/>
              <a:t> </a:t>
            </a:r>
            <a:r>
              <a:rPr lang="en-US" sz="2000" dirty="0" smtClean="0"/>
              <a:t>- Posters; Fliers </a:t>
            </a:r>
            <a:r>
              <a:rPr lang="en-US" sz="2000" dirty="0"/>
              <a:t>and </a:t>
            </a:r>
            <a:r>
              <a:rPr lang="en-US" sz="2000" dirty="0" smtClean="0"/>
              <a:t>brochures; Newsletters; Promotional materials; Reading matter; </a:t>
            </a:r>
          </a:p>
          <a:p>
            <a:r>
              <a:rPr lang="en-US" sz="2000" b="1" dirty="0" smtClean="0"/>
              <a:t>Online - </a:t>
            </a:r>
            <a:r>
              <a:rPr lang="en-US" sz="2000" dirty="0" smtClean="0"/>
              <a:t>website; Facebook; YouTube; news on online news agencies;</a:t>
            </a:r>
          </a:p>
          <a:p>
            <a:r>
              <a:rPr lang="en-US" sz="2000" b="1" dirty="0" smtClean="0"/>
              <a:t>Media relations </a:t>
            </a:r>
            <a:r>
              <a:rPr lang="en-US" sz="2000" dirty="0" smtClean="0"/>
              <a:t>- Press </a:t>
            </a:r>
            <a:r>
              <a:rPr lang="en-US" sz="2000" dirty="0"/>
              <a:t>releases and press </a:t>
            </a:r>
            <a:r>
              <a:rPr lang="en-US" sz="2000" dirty="0" smtClean="0"/>
              <a:t>conferences; </a:t>
            </a:r>
            <a:r>
              <a:rPr lang="en-US" sz="2000" dirty="0" err="1" smtClean="0"/>
              <a:t>Gamgeoba</a:t>
            </a:r>
            <a:r>
              <a:rPr lang="en-US" sz="2000" dirty="0" smtClean="0"/>
              <a:t> newspaper; agreements and collaboration with TV stations; radio</a:t>
            </a:r>
          </a:p>
          <a:p>
            <a:r>
              <a:rPr lang="en-US" sz="2000" b="1" dirty="0" smtClean="0"/>
              <a:t>Events / direct communication - </a:t>
            </a:r>
            <a:r>
              <a:rPr lang="en-US" sz="2000" dirty="0" smtClean="0"/>
              <a:t>Presentations at </a:t>
            </a:r>
            <a:r>
              <a:rPr lang="en-US" sz="2000" dirty="0"/>
              <a:t>local </a:t>
            </a:r>
            <a:r>
              <a:rPr lang="en-US" sz="2000" dirty="0" smtClean="0"/>
              <a:t>events; local </a:t>
            </a:r>
            <a:r>
              <a:rPr lang="en-US" sz="2000" dirty="0"/>
              <a:t>and national conferences, fairs, and other </a:t>
            </a:r>
            <a:r>
              <a:rPr lang="en-US" sz="2000" dirty="0" smtClean="0"/>
              <a:t>gatherings; Community meetings; Word </a:t>
            </a:r>
            <a:r>
              <a:rPr lang="en-US" sz="2000" dirty="0"/>
              <a:t>of </a:t>
            </a:r>
            <a:r>
              <a:rPr lang="en-US" sz="2000" dirty="0" smtClean="0"/>
              <a:t>mouth;</a:t>
            </a:r>
            <a:r>
              <a:rPr lang="en-US" sz="2000" b="1" dirty="0"/>
              <a:t> </a:t>
            </a:r>
            <a:r>
              <a:rPr lang="en-US" sz="2000" dirty="0" smtClean="0"/>
              <a:t>exhibitions; </a:t>
            </a:r>
          </a:p>
          <a:p>
            <a:r>
              <a:rPr lang="en-US" sz="2000" dirty="0" smtClean="0"/>
              <a:t>Ensure </a:t>
            </a:r>
            <a:r>
              <a:rPr lang="en-US" sz="2000" dirty="0"/>
              <a:t>that you tailor your tools and activities to the level of time and human and financial resources available.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and 15 June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4421</TotalTime>
  <Words>1603</Words>
  <Application>Microsoft Macintosh PowerPoint</Application>
  <PresentationFormat>On-screen Show (4:3)</PresentationFormat>
  <Paragraphs>455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Times New Roman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Why should you develop a Communiction Plan?  </vt:lpstr>
      <vt:lpstr>How do you develop a Communication Plan?</vt:lpstr>
      <vt:lpstr>Objectives – What do we want to achieve?</vt:lpstr>
      <vt:lpstr>Target Groups – Whom are we talking to?  </vt:lpstr>
      <vt:lpstr> Messages – What are we going to tell them? </vt:lpstr>
      <vt:lpstr>Tools and activities – How do we reach them?  </vt:lpstr>
      <vt:lpstr>Tools and activities  Practical advice: Create an overview table  </vt:lpstr>
      <vt:lpstr>Human Resources / Skills and Capacities – How are we going to do the job? </vt:lpstr>
      <vt:lpstr>Budget – How are we going to finance it?  </vt:lpstr>
      <vt:lpstr>Time plan for implementing the activities</vt:lpstr>
      <vt:lpstr>Monitor, review, analyse and conclude</vt:lpstr>
      <vt:lpstr>Discussion topics for working groups</vt:lpstr>
      <vt:lpstr>Communication Matrix – Group work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Ulrich Roth</cp:lastModifiedBy>
  <cp:revision>92</cp:revision>
  <dcterms:created xsi:type="dcterms:W3CDTF">2017-05-28T12:54:30Z</dcterms:created>
  <dcterms:modified xsi:type="dcterms:W3CDTF">2017-06-13T13:29:13Z</dcterms:modified>
</cp:coreProperties>
</file>