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2" r:id="rId4"/>
    <p:sldId id="298" r:id="rId5"/>
    <p:sldId id="291" r:id="rId6"/>
    <p:sldId id="309" r:id="rId7"/>
    <p:sldId id="293" r:id="rId8"/>
    <p:sldId id="297" r:id="rId9"/>
    <p:sldId id="296" r:id="rId10"/>
    <p:sldId id="294" r:id="rId11"/>
    <p:sldId id="300" r:id="rId12"/>
    <p:sldId id="301" r:id="rId13"/>
    <p:sldId id="299" r:id="rId14"/>
    <p:sldId id="295" r:id="rId15"/>
    <p:sldId id="302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03.02.2017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03.02.2017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03.02.2017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5940152" y="6492875"/>
            <a:ext cx="252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WMP plan</a:t>
            </a:r>
            <a:endParaRPr lang="de-DE" dirty="0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2123728" y="6492875"/>
            <a:ext cx="3744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WMP </a:t>
            </a:r>
            <a:r>
              <a:rPr lang="de-DE" dirty="0" err="1" smtClean="0"/>
              <a:t>training</a:t>
            </a:r>
            <a:r>
              <a:rPr lang="de-DE" dirty="0" smtClean="0"/>
              <a:t>       2nd Training,</a:t>
            </a:r>
            <a:r>
              <a:rPr lang="de-DE" baseline="0" dirty="0" smtClean="0"/>
              <a:t> </a:t>
            </a:r>
            <a:r>
              <a:rPr lang="de-DE" dirty="0" err="1" smtClean="0"/>
              <a:t>December</a:t>
            </a:r>
            <a:r>
              <a:rPr lang="de-DE" dirty="0" smtClean="0"/>
              <a:t> 14./15., 2016</a:t>
            </a:r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8244408" y="650875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EB9734-B79C-491F-8812-A84B475DD43D}" type="slidenum">
              <a:rPr lang="de-DE" smtClean="0"/>
              <a:pPr algn="r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03.02.2017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03.02.2017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03.02.2017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03.02.2017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03.02.2017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03.02.2017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03.02.2017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389874"/>
            <a:ext cx="9144000" cy="4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00076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6C8E-7907-4CAF-A03A-B57D08265DFE}" type="datetimeFigureOut">
              <a:rPr lang="de-DE" smtClean="0"/>
              <a:pPr/>
              <a:t>03.02.2017</a:t>
            </a:fld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15338" y="6421461"/>
            <a:ext cx="714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3F10-7006-48E2-ADD3-BBC8A3D774E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32" y="11334"/>
            <a:ext cx="9144000" cy="56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el 1"/>
          <p:cNvSpPr txBox="1">
            <a:spLocks/>
          </p:cNvSpPr>
          <p:nvPr userDrawn="1"/>
        </p:nvSpPr>
        <p:spPr>
          <a:xfrm>
            <a:off x="3859200" y="100800"/>
            <a:ext cx="3643338" cy="285752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/>
          <a:lstStyle>
            <a:lvl1pPr algn="l"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 </a:t>
            </a:r>
            <a:r>
              <a:rPr kumimoji="0" lang="de-DE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Accompanying</a:t>
            </a: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Measures</a:t>
            </a: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/  Technical Trainings</a:t>
            </a:r>
          </a:p>
        </p:txBody>
      </p:sp>
      <p:pic>
        <p:nvPicPr>
          <p:cNvPr id="8" name="Picture 1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6" y="109749"/>
            <a:ext cx="360040" cy="2581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9" name="Picture 2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142346"/>
            <a:ext cx="648072" cy="202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79512" y="764704"/>
            <a:ext cx="8856984" cy="52366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de-DE" sz="2400" b="1" dirty="0" smtClean="0">
                <a:solidFill>
                  <a:schemeClr val="tx2"/>
                </a:solidFill>
              </a:rPr>
              <a:t>Integrated Solid </a:t>
            </a:r>
            <a:r>
              <a:rPr lang="de-DE" sz="2400" b="1" dirty="0" err="1" smtClean="0">
                <a:solidFill>
                  <a:schemeClr val="tx2"/>
                </a:solidFill>
              </a:rPr>
              <a:t>Waste</a:t>
            </a:r>
            <a:r>
              <a:rPr lang="de-DE" sz="2400" b="1" dirty="0" smtClean="0">
                <a:solidFill>
                  <a:schemeClr val="tx2"/>
                </a:solidFill>
              </a:rPr>
              <a:t> Management </a:t>
            </a:r>
            <a:r>
              <a:rPr lang="de-DE" sz="2400" b="1" dirty="0" err="1" smtClean="0">
                <a:solidFill>
                  <a:schemeClr val="tx2"/>
                </a:solidFill>
              </a:rPr>
              <a:t>Kutaisi</a:t>
            </a:r>
            <a:endParaRPr lang="de-DE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2400" dirty="0">
                <a:solidFill>
                  <a:srgbClr val="1F497D"/>
                </a:solidFill>
              </a:rPr>
              <a:t>– </a:t>
            </a:r>
            <a:r>
              <a:rPr lang="de-DE" sz="2400" dirty="0" err="1" smtClean="0">
                <a:solidFill>
                  <a:schemeClr val="tx2"/>
                </a:solidFill>
              </a:rPr>
              <a:t>Accompanying</a:t>
            </a:r>
            <a:r>
              <a:rPr lang="de-DE" sz="2400" dirty="0" smtClean="0">
                <a:solidFill>
                  <a:schemeClr val="tx2"/>
                </a:solidFill>
              </a:rPr>
              <a:t> Technical Training –</a:t>
            </a:r>
          </a:p>
          <a:p>
            <a:pPr algn="ctr">
              <a:buFont typeface="Wingdings" pitchFamily="2" charset="2"/>
              <a:buChar char="Ø"/>
            </a:pPr>
            <a:endParaRPr lang="de-DE" sz="2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4000" dirty="0" smtClean="0">
                <a:solidFill>
                  <a:schemeClr val="tx2"/>
                </a:solidFill>
              </a:rPr>
              <a:t>3rd </a:t>
            </a:r>
            <a:r>
              <a:rPr lang="de-DE" sz="4000" dirty="0" smtClean="0">
                <a:solidFill>
                  <a:schemeClr val="tx2"/>
                </a:solidFill>
              </a:rPr>
              <a:t>Training </a:t>
            </a:r>
          </a:p>
          <a:p>
            <a:pPr marL="0" indent="0" algn="ctr">
              <a:buNone/>
            </a:pPr>
            <a:r>
              <a:rPr lang="de-DE" sz="2800" b="1" dirty="0">
                <a:solidFill>
                  <a:srgbClr val="1F497D"/>
                </a:solidFill>
              </a:rPr>
              <a:t>“</a:t>
            </a:r>
            <a:r>
              <a:rPr lang="de-DE" sz="2800" b="1" dirty="0" err="1">
                <a:solidFill>
                  <a:srgbClr val="1F497D"/>
                </a:solidFill>
              </a:rPr>
              <a:t>Municipal</a:t>
            </a:r>
            <a:r>
              <a:rPr lang="de-DE" sz="2800" b="1" dirty="0">
                <a:solidFill>
                  <a:srgbClr val="1F497D"/>
                </a:solidFill>
              </a:rPr>
              <a:t> </a:t>
            </a:r>
            <a:r>
              <a:rPr lang="de-DE" sz="2800" b="1" dirty="0" err="1">
                <a:solidFill>
                  <a:srgbClr val="1F497D"/>
                </a:solidFill>
              </a:rPr>
              <a:t>Waste</a:t>
            </a:r>
            <a:r>
              <a:rPr lang="de-DE" sz="2800" b="1" dirty="0">
                <a:solidFill>
                  <a:srgbClr val="1F497D"/>
                </a:solidFill>
              </a:rPr>
              <a:t> Management </a:t>
            </a:r>
            <a:r>
              <a:rPr lang="de-DE" sz="2800" b="1" dirty="0" err="1">
                <a:solidFill>
                  <a:srgbClr val="1F497D"/>
                </a:solidFill>
              </a:rPr>
              <a:t>Planning</a:t>
            </a:r>
            <a:r>
              <a:rPr lang="de-DE" sz="2800" b="1" dirty="0">
                <a:solidFill>
                  <a:srgbClr val="1F497D"/>
                </a:solidFill>
              </a:rPr>
              <a:t>“</a:t>
            </a:r>
            <a:r>
              <a:rPr lang="de-DE" sz="2400" b="1" dirty="0" smtClean="0">
                <a:solidFill>
                  <a:schemeClr val="tx2"/>
                </a:solidFill>
              </a:rPr>
              <a:t/>
            </a:r>
            <a:br>
              <a:rPr lang="de-DE" sz="2400" b="1" dirty="0" smtClean="0">
                <a:solidFill>
                  <a:schemeClr val="tx2"/>
                </a:solidFill>
              </a:rPr>
            </a:br>
            <a:endParaRPr lang="de-DE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4800" b="1" dirty="0" err="1" smtClean="0"/>
              <a:t>Objectives</a:t>
            </a:r>
            <a:r>
              <a:rPr lang="de-DE" sz="4800" b="1" dirty="0" smtClean="0"/>
              <a:t> in WM plan(</a:t>
            </a:r>
            <a:r>
              <a:rPr lang="de-DE" sz="4800" b="1" dirty="0" err="1" smtClean="0"/>
              <a:t>ning</a:t>
            </a:r>
            <a:r>
              <a:rPr lang="de-DE" sz="4800" b="1" dirty="0" smtClean="0"/>
              <a:t>)</a:t>
            </a:r>
            <a:br>
              <a:rPr lang="de-DE" sz="4800" b="1" dirty="0" smtClean="0"/>
            </a:br>
            <a:r>
              <a:rPr lang="de-DE" sz="4800" b="1" dirty="0" err="1" smtClean="0"/>
              <a:t>and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format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it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may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take</a:t>
            </a:r>
            <a:endParaRPr lang="de-DE" sz="4800" b="1" dirty="0" smtClean="0"/>
          </a:p>
          <a:p>
            <a:pPr marL="0" indent="0" algn="ctr">
              <a:buNone/>
            </a:pPr>
            <a:endParaRPr lang="de-DE" sz="1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1800" dirty="0" err="1" smtClean="0">
                <a:solidFill>
                  <a:schemeClr val="tx2"/>
                </a:solidFill>
              </a:rPr>
              <a:t>provided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by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b="1" dirty="0" smtClean="0">
                <a:solidFill>
                  <a:schemeClr val="tx2"/>
                </a:solidFill>
              </a:rPr>
              <a:t>Jan Reichenbach, </a:t>
            </a:r>
            <a:r>
              <a:rPr lang="de-DE" sz="1800" dirty="0" smtClean="0">
                <a:solidFill>
                  <a:schemeClr val="tx2"/>
                </a:solidFill>
              </a:rPr>
              <a:t>International Expert </a:t>
            </a:r>
            <a:r>
              <a:rPr lang="de-DE" sz="1800" dirty="0" err="1" smtClean="0">
                <a:solidFill>
                  <a:schemeClr val="tx2"/>
                </a:solidFill>
              </a:rPr>
              <a:t>for</a:t>
            </a:r>
            <a:r>
              <a:rPr lang="de-DE" sz="1800" dirty="0" smtClean="0">
                <a:solidFill>
                  <a:schemeClr val="tx2"/>
                </a:solidFill>
              </a:rPr>
              <a:t> Solid </a:t>
            </a:r>
            <a:r>
              <a:rPr lang="de-DE" sz="1800" dirty="0" err="1" smtClean="0">
                <a:solidFill>
                  <a:schemeClr val="tx2"/>
                </a:solidFill>
              </a:rPr>
              <a:t>Waste</a:t>
            </a:r>
            <a:r>
              <a:rPr lang="de-DE" sz="1800" dirty="0" smtClean="0">
                <a:solidFill>
                  <a:schemeClr val="tx2"/>
                </a:solidFill>
              </a:rPr>
              <a:t> Management </a:t>
            </a:r>
            <a:br>
              <a:rPr lang="de-DE" sz="1800" dirty="0" smtClean="0">
                <a:solidFill>
                  <a:schemeClr val="tx2"/>
                </a:solidFill>
              </a:rPr>
            </a:br>
            <a:endParaRPr lang="de-DE" sz="1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de-DE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72816"/>
            <a:ext cx="83439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251520" y="1988840"/>
            <a:ext cx="5940660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00050" y="3212976"/>
            <a:ext cx="5396086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00050" y="3581024"/>
            <a:ext cx="7916366" cy="352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200" b="1" dirty="0">
                <a:solidFill>
                  <a:schemeClr val="tx2"/>
                </a:solidFill>
              </a:rPr>
              <a:t>Setting municipal solid waste </a:t>
            </a:r>
            <a:r>
              <a:rPr lang="en-US" sz="2200" b="1" dirty="0" smtClean="0">
                <a:solidFill>
                  <a:schemeClr val="tx2"/>
                </a:solidFill>
              </a:rPr>
              <a:t>management objectives (in </a:t>
            </a:r>
            <a:r>
              <a:rPr lang="en-US" sz="2200" b="1" dirty="0">
                <a:solidFill>
                  <a:schemeClr val="tx2"/>
                </a:solidFill>
              </a:rPr>
              <a:t>the WM </a:t>
            </a:r>
            <a:r>
              <a:rPr lang="en-US" sz="2200" b="1" dirty="0" smtClean="0">
                <a:solidFill>
                  <a:schemeClr val="tx2"/>
                </a:solidFill>
              </a:rPr>
              <a:t>plan)</a:t>
            </a: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179512" y="1124744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solidFill>
                  <a:schemeClr val="tx2"/>
                </a:solidFill>
              </a:rPr>
              <a:t>Example: The Municipal Waste Management Plan of Stockholm 2013 - 2016</a:t>
            </a:r>
            <a:endParaRPr lang="de-DE" sz="1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43" y="620688"/>
            <a:ext cx="2247105" cy="578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ntertitel 2"/>
          <p:cNvSpPr txBox="1">
            <a:spLocks/>
          </p:cNvSpPr>
          <p:nvPr/>
        </p:nvSpPr>
        <p:spPr>
          <a:xfrm>
            <a:off x="179512" y="908720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solidFill>
                  <a:schemeClr val="tx2"/>
                </a:solidFill>
              </a:rPr>
              <a:t>Example: The Municipal Waste Management Plan of Stockholm</a:t>
            </a:r>
            <a:endParaRPr lang="de-DE" sz="1600" b="1" i="1" dirty="0">
              <a:solidFill>
                <a:schemeClr val="tx2"/>
              </a:solidFill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200" b="1" dirty="0" smtClean="0">
                <a:solidFill>
                  <a:schemeClr val="tx2"/>
                </a:solidFill>
              </a:rPr>
              <a:t>The </a:t>
            </a:r>
            <a:r>
              <a:rPr lang="de-DE" sz="2200" b="1" dirty="0" err="1" smtClean="0">
                <a:solidFill>
                  <a:schemeClr val="tx2"/>
                </a:solidFill>
              </a:rPr>
              <a:t>format</a:t>
            </a:r>
            <a:r>
              <a:rPr lang="de-DE" sz="2200" b="1" dirty="0" smtClean="0">
                <a:solidFill>
                  <a:schemeClr val="tx2"/>
                </a:solidFill>
              </a:rPr>
              <a:t> a WM plan(</a:t>
            </a:r>
            <a:r>
              <a:rPr lang="de-DE" sz="2200" b="1" dirty="0" err="1" smtClean="0">
                <a:solidFill>
                  <a:schemeClr val="tx2"/>
                </a:solidFill>
              </a:rPr>
              <a:t>ning</a:t>
            </a:r>
            <a:r>
              <a:rPr lang="de-DE" sz="2200" b="1" dirty="0" smtClean="0">
                <a:solidFill>
                  <a:schemeClr val="tx2"/>
                </a:solidFill>
              </a:rPr>
              <a:t>) </a:t>
            </a:r>
            <a:r>
              <a:rPr lang="de-DE" sz="2200" b="1" dirty="0" err="1" smtClean="0">
                <a:solidFill>
                  <a:schemeClr val="tx2"/>
                </a:solidFill>
              </a:rPr>
              <a:t>may</a:t>
            </a:r>
            <a:r>
              <a:rPr lang="de-DE" sz="2200" b="1" dirty="0" smtClean="0">
                <a:solidFill>
                  <a:schemeClr val="tx2"/>
                </a:solidFill>
              </a:rPr>
              <a:t> </a:t>
            </a:r>
            <a:r>
              <a:rPr lang="de-DE" sz="2200" b="1" dirty="0" err="1" smtClean="0">
                <a:solidFill>
                  <a:schemeClr val="tx2"/>
                </a:solidFill>
              </a:rPr>
              <a:t>take</a:t>
            </a:r>
            <a:endParaRPr lang="de-DE" sz="2200" dirty="0">
              <a:solidFill>
                <a:schemeClr val="tx2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2699792" y="790733"/>
            <a:ext cx="3657551" cy="170216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3851920" y="1032786"/>
            <a:ext cx="2505423" cy="174814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2919232" y="2060848"/>
            <a:ext cx="3438111" cy="158417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ntertitel 2"/>
          <p:cNvSpPr txBox="1">
            <a:spLocks/>
          </p:cNvSpPr>
          <p:nvPr/>
        </p:nvSpPr>
        <p:spPr>
          <a:xfrm>
            <a:off x="179512" y="1412776"/>
            <a:ext cx="554461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2000" dirty="0" smtClean="0"/>
              <a:t>General structure: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2000" b="1" dirty="0" smtClean="0"/>
              <a:t>Principal objective(s)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2000" b="1" dirty="0" smtClean="0"/>
              <a:t>Sub-objective(s)</a:t>
            </a:r>
          </a:p>
          <a:p>
            <a:pPr marL="447675" indent="-182563">
              <a:lnSpc>
                <a:spcPct val="114000"/>
              </a:lnSpc>
            </a:pPr>
            <a:r>
              <a:rPr lang="en-US" sz="2000" b="1" dirty="0" smtClean="0"/>
              <a:t>Description of status, goals and application</a:t>
            </a:r>
            <a:br>
              <a:rPr lang="en-US" sz="2000" b="1" dirty="0" smtClean="0"/>
            </a:br>
            <a:r>
              <a:rPr lang="en-US" sz="2000" b="1" dirty="0" smtClean="0"/>
              <a:t>area</a:t>
            </a:r>
          </a:p>
          <a:p>
            <a:pPr marL="447675" indent="-182563">
              <a:lnSpc>
                <a:spcPct val="114000"/>
              </a:lnSpc>
            </a:pPr>
            <a:r>
              <a:rPr lang="en-US" sz="2000" b="1" dirty="0" smtClean="0"/>
              <a:t>Identified actions</a:t>
            </a:r>
          </a:p>
          <a:p>
            <a:pPr marL="447675" indent="-182563">
              <a:lnSpc>
                <a:spcPct val="114000"/>
              </a:lnSpc>
            </a:pPr>
            <a:r>
              <a:rPr lang="en-US" sz="2000" b="1" dirty="0" smtClean="0"/>
              <a:t>Identified actors</a:t>
            </a:r>
          </a:p>
          <a:p>
            <a:pPr marL="447675" indent="-182563">
              <a:lnSpc>
                <a:spcPct val="114000"/>
              </a:lnSpc>
            </a:pPr>
            <a:r>
              <a:rPr lang="en-US" sz="2000" b="1" dirty="0" smtClean="0"/>
              <a:t>Monitoring / control tools</a:t>
            </a:r>
          </a:p>
          <a:p>
            <a:pPr marL="447675" indent="-182563">
              <a:lnSpc>
                <a:spcPct val="114000"/>
              </a:lnSpc>
            </a:pPr>
            <a:r>
              <a:rPr lang="en-US" sz="2000" b="1" dirty="0" smtClean="0"/>
              <a:t>Measureable indicators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2909516" y="4005064"/>
            <a:ext cx="3447827" cy="720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3563888" y="4509120"/>
            <a:ext cx="2793455" cy="2880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3383868" y="4869160"/>
            <a:ext cx="2973475" cy="36004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107504" y="1196752"/>
            <a:ext cx="882221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Here: </a:t>
            </a:r>
            <a:br>
              <a:rPr lang="en-US" sz="2000" dirty="0" smtClean="0"/>
            </a:br>
            <a:r>
              <a:rPr lang="en-US" sz="2000" dirty="0" smtClean="0"/>
              <a:t>A tangible example for the project municipalities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de-DE" sz="16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46" y="611568"/>
            <a:ext cx="3612958" cy="572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bgerundete rechteckige Legende 5"/>
          <p:cNvSpPr/>
          <p:nvPr/>
        </p:nvSpPr>
        <p:spPr>
          <a:xfrm>
            <a:off x="971600" y="1993432"/>
            <a:ext cx="3816424" cy="2152232"/>
          </a:xfrm>
          <a:prstGeom prst="wedgeRoundRectCallout">
            <a:avLst>
              <a:gd name="adj1" fmla="val 67772"/>
              <a:gd name="adj2" fmla="val -56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details</a:t>
            </a:r>
            <a:r>
              <a:rPr lang="de-DE" dirty="0" smtClean="0"/>
              <a:t>, e.g.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dirty="0" err="1" smtClean="0"/>
              <a:t>Municip</a:t>
            </a:r>
            <a:r>
              <a:rPr lang="de-DE" sz="1600" i="1" dirty="0" smtClean="0"/>
              <a:t>. </a:t>
            </a:r>
            <a:r>
              <a:rPr lang="de-DE" sz="1600" i="1" dirty="0" err="1" smtClean="0"/>
              <a:t>participated</a:t>
            </a:r>
            <a:r>
              <a:rPr lang="de-DE" sz="1600" i="1" dirty="0" smtClean="0"/>
              <a:t> in </a:t>
            </a:r>
            <a:r>
              <a:rPr lang="de-DE" sz="1600" i="1" dirty="0" err="1" smtClean="0"/>
              <a:t>campaign</a:t>
            </a:r>
            <a:r>
              <a:rPr lang="de-DE" sz="1600" i="1" dirty="0" smtClean="0"/>
              <a:t> “Clean </a:t>
            </a:r>
            <a:r>
              <a:rPr lang="de-DE" sz="1600" i="1" dirty="0" err="1" smtClean="0"/>
              <a:t>up</a:t>
            </a:r>
            <a:r>
              <a:rPr lang="de-DE" sz="1600" i="1" dirty="0" smtClean="0"/>
              <a:t> Georgia“ in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years</a:t>
            </a:r>
            <a:r>
              <a:rPr lang="de-DE" sz="1600" i="1" dirty="0" smtClean="0"/>
              <a:t> ..</a:t>
            </a:r>
            <a:r>
              <a:rPr lang="de-DE" sz="1600" i="1" dirty="0" err="1" smtClean="0"/>
              <a:t>xy</a:t>
            </a:r>
            <a:r>
              <a:rPr lang="de-DE" sz="1600" i="1" dirty="0" smtClean="0"/>
              <a:t>.., </a:t>
            </a:r>
            <a:r>
              <a:rPr lang="de-DE" sz="1600" i="1" dirty="0" err="1" smtClean="0"/>
              <a:t>with</a:t>
            </a:r>
            <a:r>
              <a:rPr lang="de-DE" sz="1600" i="1" dirty="0" smtClean="0"/>
              <a:t> ..</a:t>
            </a:r>
            <a:r>
              <a:rPr lang="de-DE" sz="1600" i="1" dirty="0" err="1" smtClean="0"/>
              <a:t>xy</a:t>
            </a:r>
            <a:r>
              <a:rPr lang="de-DE" sz="1600" i="1" dirty="0" smtClean="0"/>
              <a:t>.. </a:t>
            </a:r>
            <a:r>
              <a:rPr lang="de-DE" sz="1600" i="1" dirty="0" err="1" smtClean="0"/>
              <a:t>participants</a:t>
            </a:r>
            <a:r>
              <a:rPr lang="de-DE" sz="1600" i="1" dirty="0" smtClean="0"/>
              <a:t>, </a:t>
            </a:r>
            <a:r>
              <a:rPr lang="de-DE" sz="1600" i="1" dirty="0" err="1" smtClean="0"/>
              <a:t>freed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forest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from</a:t>
            </a:r>
            <a:r>
              <a:rPr lang="de-DE" sz="1600" i="1" dirty="0" smtClean="0"/>
              <a:t> ..</a:t>
            </a:r>
            <a:r>
              <a:rPr lang="de-DE" sz="1600" i="1" dirty="0" err="1" smtClean="0"/>
              <a:t>xy</a:t>
            </a:r>
            <a:r>
              <a:rPr lang="de-DE" sz="1600" i="1" dirty="0" smtClean="0"/>
              <a:t>.. kg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litter</a:t>
            </a:r>
            <a:r>
              <a:rPr lang="de-DE" sz="1600" i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dirty="0" err="1" smtClean="0"/>
              <a:t>Municip</a:t>
            </a:r>
            <a:r>
              <a:rPr lang="de-DE" sz="1600" i="1" dirty="0" smtClean="0"/>
              <a:t>. </a:t>
            </a:r>
            <a:r>
              <a:rPr lang="de-DE" sz="1600" i="1" dirty="0" err="1" smtClean="0"/>
              <a:t>installed</a:t>
            </a:r>
            <a:r>
              <a:rPr lang="de-DE" sz="1600" i="1" dirty="0" smtClean="0"/>
              <a:t>  a </a:t>
            </a:r>
            <a:r>
              <a:rPr lang="de-DE" sz="1600" i="1" dirty="0" err="1" smtClean="0"/>
              <a:t>number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..</a:t>
            </a:r>
            <a:r>
              <a:rPr lang="de-DE" sz="1600" i="1" dirty="0" err="1" smtClean="0"/>
              <a:t>xy</a:t>
            </a:r>
            <a:r>
              <a:rPr lang="de-DE" sz="1600" i="1" dirty="0" smtClean="0"/>
              <a:t>... additional </a:t>
            </a:r>
            <a:r>
              <a:rPr lang="de-DE" sz="1600" i="1" dirty="0" err="1" smtClean="0"/>
              <a:t>waste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baskets</a:t>
            </a:r>
            <a:r>
              <a:rPr lang="de-DE" sz="1600" i="1" dirty="0" smtClean="0"/>
              <a:t> in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area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....</a:t>
            </a:r>
            <a:endParaRPr lang="de-DE" sz="1600" i="1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1691680" y="4359376"/>
            <a:ext cx="3096344" cy="1761352"/>
          </a:xfrm>
          <a:prstGeom prst="wedgeRoundRectCallout">
            <a:avLst>
              <a:gd name="adj1" fmla="val 72217"/>
              <a:gd name="adj2" fmla="val -588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must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dirty="0" err="1" smtClean="0"/>
              <a:t>concrete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measures</a:t>
            </a:r>
            <a:r>
              <a:rPr lang="de-DE" sz="1600" i="1" dirty="0" smtClean="0"/>
              <a:t>,</a:t>
            </a:r>
            <a:endParaRPr lang="de-DE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dirty="0" err="1" smtClean="0"/>
              <a:t>their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estimated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costs</a:t>
            </a:r>
            <a:r>
              <a:rPr lang="de-DE" sz="1600" i="1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dirty="0" err="1" smtClean="0"/>
              <a:t>the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schedule</a:t>
            </a:r>
            <a:r>
              <a:rPr lang="de-DE" sz="1600" i="1" dirty="0" smtClean="0"/>
              <a:t>, </a:t>
            </a:r>
            <a:r>
              <a:rPr lang="de-DE" sz="1600" i="1" dirty="0" err="1" smtClean="0"/>
              <a:t>and</a:t>
            </a:r>
            <a:endParaRPr lang="de-DE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dirty="0" err="1" smtClean="0"/>
              <a:t>responsibilities</a:t>
            </a:r>
            <a:endParaRPr lang="de-DE" sz="1600" i="1" dirty="0" smtClean="0"/>
          </a:p>
          <a:p>
            <a:pPr algn="r">
              <a:tabLst>
                <a:tab pos="1619250" algn="l"/>
              </a:tabLst>
            </a:pPr>
            <a:r>
              <a:rPr lang="de-DE" dirty="0" smtClean="0"/>
              <a:t>	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. 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07504" y="908720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solidFill>
                  <a:schemeClr val="tx2"/>
                </a:solidFill>
              </a:rPr>
              <a:t>Example: The Municipal Waste Management Plan of Stockholm</a:t>
            </a:r>
            <a:endParaRPr lang="de-DE" sz="1600" b="1" i="1" dirty="0">
              <a:solidFill>
                <a:schemeClr val="tx2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07504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200" b="1" dirty="0" smtClean="0">
                <a:solidFill>
                  <a:schemeClr val="tx2"/>
                </a:solidFill>
              </a:rPr>
              <a:t>The </a:t>
            </a:r>
            <a:r>
              <a:rPr lang="de-DE" sz="2200" b="1" dirty="0" err="1" smtClean="0">
                <a:solidFill>
                  <a:schemeClr val="tx2"/>
                </a:solidFill>
              </a:rPr>
              <a:t>format</a:t>
            </a:r>
            <a:r>
              <a:rPr lang="de-DE" sz="2200" b="1" dirty="0" smtClean="0">
                <a:solidFill>
                  <a:schemeClr val="tx2"/>
                </a:solidFill>
              </a:rPr>
              <a:t> a WM plan(</a:t>
            </a:r>
            <a:r>
              <a:rPr lang="de-DE" sz="2200" b="1" dirty="0" err="1" smtClean="0">
                <a:solidFill>
                  <a:schemeClr val="tx2"/>
                </a:solidFill>
              </a:rPr>
              <a:t>ning</a:t>
            </a:r>
            <a:r>
              <a:rPr lang="de-DE" sz="2200" b="1" dirty="0" smtClean="0">
                <a:solidFill>
                  <a:schemeClr val="tx2"/>
                </a:solidFill>
              </a:rPr>
              <a:t>) </a:t>
            </a:r>
            <a:r>
              <a:rPr lang="de-DE" sz="2200" b="1" dirty="0" err="1" smtClean="0">
                <a:solidFill>
                  <a:schemeClr val="tx2"/>
                </a:solidFill>
              </a:rPr>
              <a:t>may</a:t>
            </a:r>
            <a:r>
              <a:rPr lang="de-DE" sz="2200" b="1" dirty="0" smtClean="0">
                <a:solidFill>
                  <a:schemeClr val="tx2"/>
                </a:solidFill>
              </a:rPr>
              <a:t> </a:t>
            </a:r>
            <a:r>
              <a:rPr lang="de-DE" sz="2200" b="1" dirty="0" err="1" smtClean="0">
                <a:solidFill>
                  <a:schemeClr val="tx2"/>
                </a:solidFill>
              </a:rPr>
              <a:t>take</a:t>
            </a:r>
            <a:endParaRPr lang="de-DE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79" y="1240454"/>
            <a:ext cx="7805117" cy="484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1151620" y="4293096"/>
            <a:ext cx="3564396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483768" y="4725144"/>
            <a:ext cx="2160240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971600" y="5589239"/>
            <a:ext cx="3744416" cy="49247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1043608" y="2708920"/>
            <a:ext cx="3024336" cy="38633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Other planning components, e.g. Review and Responsibilities </a:t>
            </a: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179512" y="908720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solidFill>
                  <a:schemeClr val="tx2"/>
                </a:solidFill>
              </a:rPr>
              <a:t>Example: The Municipal Waste Management Plan of Stockholm 2013 - 2016</a:t>
            </a:r>
            <a:endParaRPr lang="de-DE" sz="1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179512" y="980728"/>
            <a:ext cx="878497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It is, among others, important to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set the links to legislation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make sure everybody understands the plan and each other!</a:t>
            </a:r>
            <a:endParaRPr lang="de-DE" sz="1600" b="1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75109"/>
            <a:ext cx="6729611" cy="383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79512" y="2132856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solidFill>
                  <a:schemeClr val="tx2"/>
                </a:solidFill>
              </a:rPr>
              <a:t>Example: The Municipal Waste Management Plan of Stockholm</a:t>
            </a:r>
            <a:endParaRPr lang="de-DE" sz="1600" b="1" i="1" dirty="0">
              <a:solidFill>
                <a:schemeClr val="tx2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07504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200" b="1" dirty="0" smtClean="0">
                <a:solidFill>
                  <a:schemeClr val="tx2"/>
                </a:solidFill>
              </a:rPr>
              <a:t>The </a:t>
            </a:r>
            <a:r>
              <a:rPr lang="de-DE" sz="2200" b="1" dirty="0" err="1" smtClean="0">
                <a:solidFill>
                  <a:schemeClr val="tx2"/>
                </a:solidFill>
              </a:rPr>
              <a:t>format</a:t>
            </a:r>
            <a:r>
              <a:rPr lang="de-DE" sz="2200" b="1" dirty="0" smtClean="0">
                <a:solidFill>
                  <a:schemeClr val="tx2"/>
                </a:solidFill>
              </a:rPr>
              <a:t> a WM plan(</a:t>
            </a:r>
            <a:r>
              <a:rPr lang="de-DE" sz="2200" b="1" dirty="0" err="1" smtClean="0">
                <a:solidFill>
                  <a:schemeClr val="tx2"/>
                </a:solidFill>
              </a:rPr>
              <a:t>ning</a:t>
            </a:r>
            <a:r>
              <a:rPr lang="de-DE" sz="2200" b="1" dirty="0" smtClean="0">
                <a:solidFill>
                  <a:schemeClr val="tx2"/>
                </a:solidFill>
              </a:rPr>
              <a:t>) </a:t>
            </a:r>
            <a:r>
              <a:rPr lang="de-DE" sz="2200" b="1" dirty="0" err="1" smtClean="0">
                <a:solidFill>
                  <a:schemeClr val="tx2"/>
                </a:solidFill>
              </a:rPr>
              <a:t>may</a:t>
            </a:r>
            <a:r>
              <a:rPr lang="de-DE" sz="2200" b="1" dirty="0" smtClean="0">
                <a:solidFill>
                  <a:schemeClr val="tx2"/>
                </a:solidFill>
              </a:rPr>
              <a:t> </a:t>
            </a:r>
            <a:r>
              <a:rPr lang="de-DE" sz="2200" b="1" dirty="0" err="1" smtClean="0">
                <a:solidFill>
                  <a:schemeClr val="tx2"/>
                </a:solidFill>
              </a:rPr>
              <a:t>take</a:t>
            </a:r>
            <a:endParaRPr lang="de-DE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200" b="1" dirty="0" err="1" smtClean="0">
                <a:solidFill>
                  <a:schemeClr val="tx2"/>
                </a:solidFill>
              </a:rPr>
              <a:t>Is</a:t>
            </a:r>
            <a:r>
              <a:rPr lang="de-DE" sz="2200" b="1" dirty="0" smtClean="0">
                <a:solidFill>
                  <a:schemeClr val="tx2"/>
                </a:solidFill>
              </a:rPr>
              <a:t> </a:t>
            </a:r>
            <a:r>
              <a:rPr lang="de-DE" sz="2200" b="1" dirty="0" err="1" smtClean="0">
                <a:solidFill>
                  <a:schemeClr val="tx2"/>
                </a:solidFill>
              </a:rPr>
              <a:t>the</a:t>
            </a:r>
            <a:r>
              <a:rPr lang="de-DE" sz="2200" b="1" dirty="0" smtClean="0">
                <a:solidFill>
                  <a:schemeClr val="tx2"/>
                </a:solidFill>
              </a:rPr>
              <a:t> </a:t>
            </a:r>
            <a:r>
              <a:rPr lang="de-DE" sz="2200" b="1" dirty="0" err="1" smtClean="0">
                <a:solidFill>
                  <a:schemeClr val="tx2"/>
                </a:solidFill>
              </a:rPr>
              <a:t>example</a:t>
            </a:r>
            <a:r>
              <a:rPr lang="de-DE" sz="2200" b="1" dirty="0" smtClean="0">
                <a:solidFill>
                  <a:schemeClr val="tx2"/>
                </a:solidFill>
              </a:rPr>
              <a:t> </a:t>
            </a:r>
            <a:r>
              <a:rPr lang="de-DE" sz="2200" b="1" dirty="0" err="1" smtClean="0">
                <a:solidFill>
                  <a:schemeClr val="tx2"/>
                </a:solidFill>
              </a:rPr>
              <a:t>good</a:t>
            </a:r>
            <a:r>
              <a:rPr lang="de-DE" sz="2200" b="1" dirty="0" smtClean="0">
                <a:solidFill>
                  <a:schemeClr val="tx2"/>
                </a:solidFill>
              </a:rPr>
              <a:t>?   ....</a:t>
            </a:r>
            <a:r>
              <a:rPr lang="de-DE" sz="2200" b="1" dirty="0" err="1" smtClean="0">
                <a:solidFill>
                  <a:schemeClr val="tx2"/>
                </a:solidFill>
              </a:rPr>
              <a:t>at</a:t>
            </a:r>
            <a:r>
              <a:rPr lang="de-DE" sz="2200" b="1" dirty="0" smtClean="0">
                <a:solidFill>
                  <a:schemeClr val="tx2"/>
                </a:solidFill>
              </a:rPr>
              <a:t> least, all </a:t>
            </a:r>
            <a:r>
              <a:rPr lang="de-DE" sz="2200" b="1" dirty="0" err="1" smtClean="0">
                <a:solidFill>
                  <a:schemeClr val="tx2"/>
                </a:solidFill>
              </a:rPr>
              <a:t>components</a:t>
            </a:r>
            <a:r>
              <a:rPr lang="de-DE" sz="2200" b="1" dirty="0" smtClean="0">
                <a:solidFill>
                  <a:schemeClr val="tx2"/>
                </a:solidFill>
              </a:rPr>
              <a:t> </a:t>
            </a:r>
            <a:r>
              <a:rPr lang="de-DE" sz="2200" b="1" dirty="0" err="1" smtClean="0">
                <a:solidFill>
                  <a:schemeClr val="tx2"/>
                </a:solidFill>
              </a:rPr>
              <a:t>are</a:t>
            </a:r>
            <a:r>
              <a:rPr lang="de-DE" sz="2200" b="1" dirty="0" smtClean="0">
                <a:solidFill>
                  <a:schemeClr val="tx2"/>
                </a:solidFill>
              </a:rPr>
              <a:t> </a:t>
            </a:r>
            <a:r>
              <a:rPr lang="de-DE" sz="2200" b="1" dirty="0" err="1" smtClean="0">
                <a:solidFill>
                  <a:schemeClr val="tx2"/>
                </a:solidFill>
              </a:rPr>
              <a:t>there</a:t>
            </a:r>
            <a:r>
              <a:rPr lang="de-DE" sz="2200" b="1" dirty="0" smtClean="0">
                <a:solidFill>
                  <a:schemeClr val="tx2"/>
                </a:solidFill>
              </a:rPr>
              <a:t>!! </a:t>
            </a:r>
            <a:endParaRPr lang="de-DE" sz="2200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8" y="1038224"/>
            <a:ext cx="7465926" cy="512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bgerundete rechteckige Legende 8"/>
          <p:cNvSpPr/>
          <p:nvPr/>
        </p:nvSpPr>
        <p:spPr>
          <a:xfrm>
            <a:off x="5519496" y="2215160"/>
            <a:ext cx="3517000" cy="576064"/>
          </a:xfrm>
          <a:prstGeom prst="wedgeRoundRectCallout">
            <a:avLst>
              <a:gd name="adj1" fmla="val -57668"/>
              <a:gd name="adj2" fmla="val 342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Status (</a:t>
            </a:r>
            <a:r>
              <a:rPr lang="de-DE" dirty="0" err="1" smtClean="0"/>
              <a:t>part</a:t>
            </a:r>
            <a:r>
              <a:rPr lang="de-DE" dirty="0" smtClean="0"/>
              <a:t>)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dirty="0" err="1" smtClean="0"/>
              <a:t>Collection</a:t>
            </a:r>
            <a:r>
              <a:rPr lang="de-DE" sz="1600" i="1" dirty="0" smtClean="0"/>
              <a:t>, Treatment, </a:t>
            </a:r>
            <a:r>
              <a:rPr lang="de-DE" sz="1600" i="1" dirty="0" err="1" smtClean="0"/>
              <a:t>Disposal</a:t>
            </a:r>
            <a:endParaRPr lang="de-DE" sz="1600" i="1" dirty="0" smtClean="0"/>
          </a:p>
        </p:txBody>
      </p:sp>
      <p:sp>
        <p:nvSpPr>
          <p:cNvPr id="10" name="Abgerundete rechteckige Legende 9"/>
          <p:cNvSpPr/>
          <p:nvPr/>
        </p:nvSpPr>
        <p:spPr>
          <a:xfrm>
            <a:off x="5519496" y="2924944"/>
            <a:ext cx="3517000" cy="1440160"/>
          </a:xfrm>
          <a:prstGeom prst="wedgeRoundRectCallout">
            <a:avLst>
              <a:gd name="adj1" fmla="val -56416"/>
              <a:gd name="adj2" fmla="val -38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Status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(</a:t>
            </a:r>
            <a:r>
              <a:rPr lang="de-DE" dirty="0" err="1" smtClean="0"/>
              <a:t>part</a:t>
            </a:r>
            <a:r>
              <a:rPr lang="de-DE" dirty="0" smtClean="0"/>
              <a:t>)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dirty="0" err="1" smtClean="0"/>
              <a:t>Waste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amounts</a:t>
            </a:r>
            <a:r>
              <a:rPr lang="de-DE" sz="1600" i="1" dirty="0" smtClean="0"/>
              <a:t>/</a:t>
            </a:r>
            <a:r>
              <a:rPr lang="de-DE" sz="1600" i="1" dirty="0" err="1" smtClean="0"/>
              <a:t>flows</a:t>
            </a:r>
            <a:endParaRPr lang="de-DE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dirty="0" smtClean="0"/>
              <a:t>Equipment/</a:t>
            </a:r>
            <a:r>
              <a:rPr lang="de-DE" sz="1600" i="1" dirty="0" err="1" smtClean="0"/>
              <a:t>facilities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used</a:t>
            </a:r>
            <a:r>
              <a:rPr lang="de-DE" sz="1600" i="1" dirty="0" smtClean="0"/>
              <a:t> </a:t>
            </a:r>
            <a:r>
              <a:rPr lang="de-DE" sz="1400" i="1" dirty="0" smtClean="0"/>
              <a:t>(</a:t>
            </a:r>
            <a:r>
              <a:rPr lang="de-DE" sz="1400" i="1" dirty="0" err="1" smtClean="0"/>
              <a:t>or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closed</a:t>
            </a:r>
            <a:r>
              <a:rPr lang="de-DE" sz="1400" i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i="1" dirty="0" smtClean="0"/>
              <a:t>SWM </a:t>
            </a:r>
            <a:r>
              <a:rPr lang="de-DE" sz="1600" i="1" dirty="0" err="1" smtClean="0"/>
              <a:t>capacities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available</a:t>
            </a:r>
            <a:endParaRPr lang="de-DE" sz="1600" i="1" dirty="0" smtClean="0"/>
          </a:p>
        </p:txBody>
      </p:sp>
      <p:sp>
        <p:nvSpPr>
          <p:cNvPr id="11" name="Abgerundete rechteckige Legende 10"/>
          <p:cNvSpPr/>
          <p:nvPr/>
        </p:nvSpPr>
        <p:spPr>
          <a:xfrm>
            <a:off x="5519496" y="4653136"/>
            <a:ext cx="3517000" cy="432048"/>
          </a:xfrm>
          <a:prstGeom prst="wedgeRoundRectCallout">
            <a:avLst>
              <a:gd name="adj1" fmla="val -55848"/>
              <a:gd name="adj2" fmla="val -54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Review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proposed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 smtClean="0"/>
          </a:p>
        </p:txBody>
      </p:sp>
      <p:sp>
        <p:nvSpPr>
          <p:cNvPr id="12" name="Abgerundete rechteckige Legende 11"/>
          <p:cNvSpPr/>
          <p:nvPr/>
        </p:nvSpPr>
        <p:spPr>
          <a:xfrm>
            <a:off x="5496608" y="5445224"/>
            <a:ext cx="3517000" cy="288032"/>
          </a:xfrm>
          <a:prstGeom prst="wedgeRoundRectCallout">
            <a:avLst>
              <a:gd name="adj1" fmla="val -55068"/>
              <a:gd name="adj2" fmla="val -498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Options </a:t>
            </a:r>
            <a:r>
              <a:rPr lang="de-DE" dirty="0" err="1" smtClean="0"/>
              <a:t>assessment</a:t>
            </a:r>
            <a:endParaRPr lang="de-DE" dirty="0" smtClean="0"/>
          </a:p>
        </p:txBody>
      </p:sp>
      <p:sp>
        <p:nvSpPr>
          <p:cNvPr id="13" name="Abgerundete rechteckige Legende 12"/>
          <p:cNvSpPr/>
          <p:nvPr/>
        </p:nvSpPr>
        <p:spPr>
          <a:xfrm flipH="1">
            <a:off x="3491880" y="4869160"/>
            <a:ext cx="1296144" cy="288032"/>
          </a:xfrm>
          <a:prstGeom prst="wedgeRoundRectCallout">
            <a:avLst>
              <a:gd name="adj1" fmla="val 63988"/>
              <a:gd name="adj2" fmla="val -37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Framework</a:t>
            </a:r>
          </a:p>
        </p:txBody>
      </p:sp>
      <p:sp>
        <p:nvSpPr>
          <p:cNvPr id="14" name="Abgerundete rechteckige Legende 13"/>
          <p:cNvSpPr/>
          <p:nvPr/>
        </p:nvSpPr>
        <p:spPr>
          <a:xfrm flipH="1">
            <a:off x="3779912" y="5805264"/>
            <a:ext cx="1008112" cy="288032"/>
          </a:xfrm>
          <a:prstGeom prst="wedgeRoundRectCallout">
            <a:avLst>
              <a:gd name="adj1" fmla="val 63988"/>
              <a:gd name="adj2" fmla="val -561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/>
              <a:t>Example</a:t>
            </a:r>
            <a:endParaRPr lang="de-DE" dirty="0" smtClean="0"/>
          </a:p>
        </p:txBody>
      </p:sp>
      <p:sp>
        <p:nvSpPr>
          <p:cNvPr id="15" name="Ellipse 14"/>
          <p:cNvSpPr/>
          <p:nvPr/>
        </p:nvSpPr>
        <p:spPr>
          <a:xfrm>
            <a:off x="5076056" y="1412776"/>
            <a:ext cx="2052228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4344" y="1772816"/>
            <a:ext cx="1008112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 rechteckige Legende 16"/>
          <p:cNvSpPr/>
          <p:nvPr/>
        </p:nvSpPr>
        <p:spPr>
          <a:xfrm flipH="1">
            <a:off x="6997384" y="1124744"/>
            <a:ext cx="2016224" cy="288032"/>
          </a:xfrm>
          <a:prstGeom prst="wedgeRoundRectCallout">
            <a:avLst>
              <a:gd name="adj1" fmla="val 59251"/>
              <a:gd name="adj2" fmla="val 549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Vision &amp; </a:t>
            </a:r>
            <a:r>
              <a:rPr lang="de-DE" dirty="0" err="1" smtClean="0"/>
              <a:t>objectives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347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179512" y="98072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solidFill>
                  <a:schemeClr val="tx2"/>
                </a:solidFill>
              </a:rPr>
              <a:t>Example:</a:t>
            </a:r>
            <a:endParaRPr lang="de-DE" sz="1600" b="1" i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27173"/>
            <a:ext cx="4313659" cy="52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39" y="5438534"/>
            <a:ext cx="3678657" cy="4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200" b="1" dirty="0" smtClean="0">
                <a:solidFill>
                  <a:schemeClr val="tx2"/>
                </a:solidFill>
              </a:rPr>
              <a:t>The </a:t>
            </a:r>
            <a:r>
              <a:rPr lang="de-DE" sz="2200" b="1" dirty="0" err="1" smtClean="0">
                <a:solidFill>
                  <a:schemeClr val="tx2"/>
                </a:solidFill>
              </a:rPr>
              <a:t>format</a:t>
            </a:r>
            <a:r>
              <a:rPr lang="de-DE" sz="2200" b="1" dirty="0" smtClean="0">
                <a:solidFill>
                  <a:schemeClr val="tx2"/>
                </a:solidFill>
              </a:rPr>
              <a:t> a WM plan(</a:t>
            </a:r>
            <a:r>
              <a:rPr lang="de-DE" sz="2200" b="1" dirty="0" err="1" smtClean="0">
                <a:solidFill>
                  <a:schemeClr val="tx2"/>
                </a:solidFill>
              </a:rPr>
              <a:t>ning</a:t>
            </a:r>
            <a:r>
              <a:rPr lang="de-DE" sz="2200" b="1" dirty="0" smtClean="0">
                <a:solidFill>
                  <a:schemeClr val="tx2"/>
                </a:solidFill>
              </a:rPr>
              <a:t>) </a:t>
            </a:r>
            <a:r>
              <a:rPr lang="de-DE" sz="2200" b="1" dirty="0" err="1" smtClean="0">
                <a:solidFill>
                  <a:schemeClr val="tx2"/>
                </a:solidFill>
              </a:rPr>
              <a:t>may</a:t>
            </a:r>
            <a:r>
              <a:rPr lang="de-DE" sz="2200" b="1" dirty="0" smtClean="0">
                <a:solidFill>
                  <a:schemeClr val="tx2"/>
                </a:solidFill>
              </a:rPr>
              <a:t> </a:t>
            </a:r>
            <a:r>
              <a:rPr lang="de-DE" sz="2200" b="1" dirty="0" err="1" smtClean="0">
                <a:solidFill>
                  <a:schemeClr val="tx2"/>
                </a:solidFill>
              </a:rPr>
              <a:t>take</a:t>
            </a:r>
            <a:endParaRPr lang="de-DE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179512" y="1052736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Q</a:t>
            </a:r>
            <a:r>
              <a:rPr lang="en-US" sz="2000" b="1" i="1" dirty="0">
                <a:solidFill>
                  <a:schemeClr val="tx2"/>
                </a:solidFill>
              </a:rPr>
              <a:t>.: </a:t>
            </a:r>
            <a:r>
              <a:rPr lang="en-US" sz="2000" b="1" i="1" dirty="0" smtClean="0">
                <a:solidFill>
                  <a:schemeClr val="tx2"/>
                </a:solidFill>
              </a:rPr>
              <a:t>Do you </a:t>
            </a:r>
            <a:r>
              <a:rPr lang="en-US" sz="2000" b="1" i="1" dirty="0">
                <a:solidFill>
                  <a:schemeClr val="tx2"/>
                </a:solidFill>
              </a:rPr>
              <a:t>note a</a:t>
            </a:r>
            <a:r>
              <a:rPr lang="en-US" sz="2000" b="1" i="1" dirty="0" smtClean="0">
                <a:solidFill>
                  <a:schemeClr val="tx2"/>
                </a:solidFill>
              </a:rPr>
              <a:t>nything special in Stockholm’s WM plan?</a:t>
            </a:r>
            <a:endParaRPr lang="de-DE" sz="1600" b="1" i="1" dirty="0">
              <a:solidFill>
                <a:schemeClr val="tx2"/>
              </a:solidFill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" y="1628800"/>
            <a:ext cx="447410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15" y="2281882"/>
            <a:ext cx="4553890" cy="381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200" b="1" dirty="0" smtClean="0">
                <a:solidFill>
                  <a:schemeClr val="tx2"/>
                </a:solidFill>
              </a:rPr>
              <a:t>The </a:t>
            </a:r>
            <a:r>
              <a:rPr lang="de-DE" sz="2200" b="1" dirty="0" err="1" smtClean="0">
                <a:solidFill>
                  <a:schemeClr val="tx2"/>
                </a:solidFill>
              </a:rPr>
              <a:t>format</a:t>
            </a:r>
            <a:r>
              <a:rPr lang="de-DE" sz="2200" b="1" dirty="0" smtClean="0">
                <a:solidFill>
                  <a:schemeClr val="tx2"/>
                </a:solidFill>
              </a:rPr>
              <a:t> a WM plan(</a:t>
            </a:r>
            <a:r>
              <a:rPr lang="de-DE" sz="2200" b="1" dirty="0" err="1" smtClean="0">
                <a:solidFill>
                  <a:schemeClr val="tx2"/>
                </a:solidFill>
              </a:rPr>
              <a:t>ning</a:t>
            </a:r>
            <a:r>
              <a:rPr lang="de-DE" sz="2200" b="1" dirty="0" smtClean="0">
                <a:solidFill>
                  <a:schemeClr val="tx2"/>
                </a:solidFill>
              </a:rPr>
              <a:t>) </a:t>
            </a:r>
            <a:r>
              <a:rPr lang="de-DE" sz="2200" b="1" dirty="0" err="1" smtClean="0">
                <a:solidFill>
                  <a:schemeClr val="tx2"/>
                </a:solidFill>
              </a:rPr>
              <a:t>may</a:t>
            </a:r>
            <a:r>
              <a:rPr lang="de-DE" sz="2200" b="1" dirty="0" smtClean="0">
                <a:solidFill>
                  <a:schemeClr val="tx2"/>
                </a:solidFill>
              </a:rPr>
              <a:t> </a:t>
            </a:r>
            <a:r>
              <a:rPr lang="de-DE" sz="2200" b="1" dirty="0" err="1" smtClean="0">
                <a:solidFill>
                  <a:schemeClr val="tx2"/>
                </a:solidFill>
              </a:rPr>
              <a:t>take</a:t>
            </a:r>
            <a:endParaRPr lang="de-DE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179512" y="1052736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A.: It is </a:t>
            </a:r>
            <a:r>
              <a:rPr lang="en-US" sz="2000" b="1" u="sng" dirty="0" smtClean="0">
                <a:solidFill>
                  <a:schemeClr val="tx2"/>
                </a:solidFill>
              </a:rPr>
              <a:t>completely objective driven </a:t>
            </a:r>
            <a:r>
              <a:rPr lang="en-US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>
                <a:solidFill>
                  <a:schemeClr val="tx2"/>
                </a:solidFill>
              </a:rPr>
              <a:t>also </a:t>
            </a:r>
            <a:r>
              <a:rPr lang="en-US" sz="2000" b="1" dirty="0" smtClean="0">
                <a:solidFill>
                  <a:schemeClr val="tx2"/>
                </a:solidFill>
              </a:rPr>
              <a:t>reflected by its structure)!</a:t>
            </a:r>
            <a:endParaRPr lang="de-DE" sz="1600" b="1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556792"/>
            <a:ext cx="83724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060848"/>
            <a:ext cx="8334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68960"/>
            <a:ext cx="83534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8372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653136"/>
            <a:ext cx="83439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805264"/>
            <a:ext cx="8343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ntertitel 2"/>
          <p:cNvSpPr txBox="1">
            <a:spLocks/>
          </p:cNvSpPr>
          <p:nvPr/>
        </p:nvSpPr>
        <p:spPr>
          <a:xfrm>
            <a:off x="179512" y="5373216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Not forgetting: the understanding of the plan!</a:t>
            </a:r>
            <a:endParaRPr lang="de-DE" sz="1600" b="1" dirty="0">
              <a:solidFill>
                <a:schemeClr val="tx2"/>
              </a:solidFill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179512" y="62068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Q</a:t>
            </a:r>
            <a:r>
              <a:rPr lang="en-US" sz="2000" b="1" i="1" dirty="0">
                <a:solidFill>
                  <a:schemeClr val="tx2"/>
                </a:solidFill>
              </a:rPr>
              <a:t>.: </a:t>
            </a:r>
            <a:r>
              <a:rPr lang="en-US" sz="2000" b="1" i="1" dirty="0" smtClean="0">
                <a:solidFill>
                  <a:schemeClr val="tx2"/>
                </a:solidFill>
              </a:rPr>
              <a:t>Do you </a:t>
            </a:r>
            <a:r>
              <a:rPr lang="en-US" sz="2000" b="1" i="1" dirty="0">
                <a:solidFill>
                  <a:schemeClr val="tx2"/>
                </a:solidFill>
              </a:rPr>
              <a:t>note a</a:t>
            </a:r>
            <a:r>
              <a:rPr lang="en-US" sz="2000" b="1" i="1" dirty="0" smtClean="0">
                <a:solidFill>
                  <a:schemeClr val="tx2"/>
                </a:solidFill>
              </a:rPr>
              <a:t>nything special in Stockholm’s WM plan?</a:t>
            </a:r>
            <a:endParaRPr lang="de-DE" sz="1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200" b="1" dirty="0" smtClean="0">
                <a:solidFill>
                  <a:schemeClr val="tx2"/>
                </a:solidFill>
              </a:rPr>
              <a:t>The </a:t>
            </a:r>
            <a:r>
              <a:rPr lang="de-DE" sz="2200" b="1" dirty="0" err="1" smtClean="0">
                <a:solidFill>
                  <a:schemeClr val="tx2"/>
                </a:solidFill>
              </a:rPr>
              <a:t>format</a:t>
            </a:r>
            <a:r>
              <a:rPr lang="de-DE" sz="2200" b="1" dirty="0" smtClean="0">
                <a:solidFill>
                  <a:schemeClr val="tx2"/>
                </a:solidFill>
              </a:rPr>
              <a:t> a WM plan(</a:t>
            </a:r>
            <a:r>
              <a:rPr lang="de-DE" sz="2200" b="1" dirty="0" err="1" smtClean="0">
                <a:solidFill>
                  <a:schemeClr val="tx2"/>
                </a:solidFill>
              </a:rPr>
              <a:t>ning</a:t>
            </a:r>
            <a:r>
              <a:rPr lang="de-DE" sz="2200" b="1" dirty="0" smtClean="0">
                <a:solidFill>
                  <a:schemeClr val="tx2"/>
                </a:solidFill>
              </a:rPr>
              <a:t>) </a:t>
            </a:r>
            <a:r>
              <a:rPr lang="de-DE" sz="2200" b="1" dirty="0" err="1" smtClean="0">
                <a:solidFill>
                  <a:schemeClr val="tx2"/>
                </a:solidFill>
              </a:rPr>
              <a:t>may</a:t>
            </a:r>
            <a:r>
              <a:rPr lang="de-DE" sz="2200" b="1" dirty="0" smtClean="0">
                <a:solidFill>
                  <a:schemeClr val="tx2"/>
                </a:solidFill>
              </a:rPr>
              <a:t> </a:t>
            </a:r>
            <a:r>
              <a:rPr lang="de-DE" sz="2200" b="1" dirty="0" err="1" smtClean="0">
                <a:solidFill>
                  <a:schemeClr val="tx2"/>
                </a:solidFill>
              </a:rPr>
              <a:t>take</a:t>
            </a:r>
            <a:endParaRPr lang="de-DE" sz="2200" dirty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4" y="1412776"/>
            <a:ext cx="8280028" cy="486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755576" y="2636912"/>
            <a:ext cx="4320480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91032" y="2924944"/>
            <a:ext cx="5293136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791032" y="3284984"/>
            <a:ext cx="4933096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179512" y="980242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Q</a:t>
            </a:r>
            <a:r>
              <a:rPr lang="en-US" sz="2000" b="1" i="1" dirty="0">
                <a:solidFill>
                  <a:schemeClr val="tx2"/>
                </a:solidFill>
              </a:rPr>
              <a:t>.: </a:t>
            </a:r>
            <a:r>
              <a:rPr lang="en-US" sz="2000" b="1" i="1" dirty="0" smtClean="0">
                <a:solidFill>
                  <a:schemeClr val="tx2"/>
                </a:solidFill>
              </a:rPr>
              <a:t>How about the other parts?  </a:t>
            </a:r>
            <a:r>
              <a:rPr lang="en-US" sz="2000" b="1" dirty="0" smtClean="0">
                <a:solidFill>
                  <a:schemeClr val="tx2"/>
                </a:solidFill>
              </a:rPr>
              <a:t>A.: Yes, they are also there!</a:t>
            </a:r>
            <a:endParaRPr lang="de-DE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200" b="1" dirty="0">
                <a:solidFill>
                  <a:schemeClr val="tx2"/>
                </a:solidFill>
              </a:rPr>
              <a:t>Setting municipal solid waste </a:t>
            </a:r>
            <a:r>
              <a:rPr lang="en-US" sz="2200" b="1" dirty="0" smtClean="0">
                <a:solidFill>
                  <a:schemeClr val="tx2"/>
                </a:solidFill>
              </a:rPr>
              <a:t>management objectives (in </a:t>
            </a:r>
            <a:r>
              <a:rPr lang="en-US" sz="2200" b="1" dirty="0">
                <a:solidFill>
                  <a:schemeClr val="tx2"/>
                </a:solidFill>
              </a:rPr>
              <a:t>the WM </a:t>
            </a:r>
            <a:r>
              <a:rPr lang="en-US" sz="2200" b="1" dirty="0" smtClean="0">
                <a:solidFill>
                  <a:schemeClr val="tx2"/>
                </a:solidFill>
              </a:rPr>
              <a:t>plan)</a:t>
            </a: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3" name="Untertitel 2"/>
          <p:cNvSpPr txBox="1">
            <a:spLocks/>
          </p:cNvSpPr>
          <p:nvPr/>
        </p:nvSpPr>
        <p:spPr>
          <a:xfrm>
            <a:off x="179512" y="980728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solidFill>
                  <a:schemeClr val="tx2"/>
                </a:solidFill>
              </a:rPr>
              <a:t>Example:</a:t>
            </a:r>
            <a:endParaRPr lang="de-DE" sz="1600" b="1" i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27173"/>
            <a:ext cx="4313659" cy="52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 rechteckige Legende 1"/>
          <p:cNvSpPr/>
          <p:nvPr/>
        </p:nvSpPr>
        <p:spPr>
          <a:xfrm>
            <a:off x="5255488" y="2204864"/>
            <a:ext cx="3276952" cy="792088"/>
          </a:xfrm>
          <a:prstGeom prst="wedgeRoundRectCallout">
            <a:avLst>
              <a:gd name="adj1" fmla="val -95999"/>
              <a:gd name="adj2" fmla="val -699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Starts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clearly</a:t>
            </a:r>
            <a:r>
              <a:rPr lang="de-DE" dirty="0" smtClean="0"/>
              <a:t> </a:t>
            </a:r>
            <a:r>
              <a:rPr lang="de-DE" dirty="0" err="1" smtClean="0"/>
              <a:t>formulated</a:t>
            </a:r>
            <a:r>
              <a:rPr lang="de-DE" dirty="0" smtClean="0"/>
              <a:t> </a:t>
            </a:r>
            <a:r>
              <a:rPr lang="de-DE" dirty="0" err="1" smtClean="0"/>
              <a:t>vision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39" y="5438534"/>
            <a:ext cx="3678657" cy="4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3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676400"/>
            <a:ext cx="8324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323528" y="1916832"/>
            <a:ext cx="792088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608004" y="1916832"/>
            <a:ext cx="1404156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195736" y="2132856"/>
            <a:ext cx="4242712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39552" y="3130688"/>
            <a:ext cx="4320480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39552" y="4581128"/>
            <a:ext cx="7043612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39552" y="4910720"/>
            <a:ext cx="4320480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200" b="1" dirty="0">
                <a:solidFill>
                  <a:schemeClr val="tx2"/>
                </a:solidFill>
              </a:rPr>
              <a:t>Setting municipal solid waste </a:t>
            </a:r>
            <a:r>
              <a:rPr lang="en-US" sz="2200" b="1" dirty="0" smtClean="0">
                <a:solidFill>
                  <a:schemeClr val="tx2"/>
                </a:solidFill>
              </a:rPr>
              <a:t>management objectives (in </a:t>
            </a:r>
            <a:r>
              <a:rPr lang="en-US" sz="2200" b="1" dirty="0">
                <a:solidFill>
                  <a:schemeClr val="tx2"/>
                </a:solidFill>
              </a:rPr>
              <a:t>the WM </a:t>
            </a:r>
            <a:r>
              <a:rPr lang="en-US" sz="2200" b="1" dirty="0" smtClean="0">
                <a:solidFill>
                  <a:schemeClr val="tx2"/>
                </a:solidFill>
              </a:rPr>
              <a:t>plan)</a:t>
            </a: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179512" y="1124744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solidFill>
                  <a:schemeClr val="tx2"/>
                </a:solidFill>
              </a:rPr>
              <a:t>Example: The Municipal Waste Management Plan of Stockholm 2013 - 2016</a:t>
            </a:r>
            <a:endParaRPr lang="de-DE" sz="1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00808"/>
            <a:ext cx="83439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251520" y="1916832"/>
            <a:ext cx="7992888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827584" y="2951240"/>
            <a:ext cx="6048672" cy="288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200" b="1" dirty="0">
                <a:solidFill>
                  <a:schemeClr val="tx2"/>
                </a:solidFill>
              </a:rPr>
              <a:t>Setting municipal solid waste </a:t>
            </a:r>
            <a:r>
              <a:rPr lang="en-US" sz="2200" b="1" dirty="0" smtClean="0">
                <a:solidFill>
                  <a:schemeClr val="tx2"/>
                </a:solidFill>
              </a:rPr>
              <a:t>management objectives (in </a:t>
            </a:r>
            <a:r>
              <a:rPr lang="en-US" sz="2200" b="1" dirty="0">
                <a:solidFill>
                  <a:schemeClr val="tx2"/>
                </a:solidFill>
              </a:rPr>
              <a:t>the WM </a:t>
            </a:r>
            <a:r>
              <a:rPr lang="en-US" sz="2200" b="1" dirty="0" smtClean="0">
                <a:solidFill>
                  <a:schemeClr val="tx2"/>
                </a:solidFill>
              </a:rPr>
              <a:t>plan)</a:t>
            </a: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79512" y="1124744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solidFill>
                  <a:schemeClr val="tx2"/>
                </a:solidFill>
              </a:rPr>
              <a:t>Example: The Municipal Waste Management Plan of Stockholm 2013 - 2016</a:t>
            </a:r>
            <a:endParaRPr lang="de-DE" sz="1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700808"/>
            <a:ext cx="83248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401606" y="2564904"/>
            <a:ext cx="5394529" cy="55775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17606" y="3139814"/>
            <a:ext cx="6458649" cy="36119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200" b="1" dirty="0">
                <a:solidFill>
                  <a:schemeClr val="tx2"/>
                </a:solidFill>
              </a:rPr>
              <a:t>Setting municipal solid waste </a:t>
            </a:r>
            <a:r>
              <a:rPr lang="en-US" sz="2200" b="1" dirty="0" smtClean="0">
                <a:solidFill>
                  <a:schemeClr val="tx2"/>
                </a:solidFill>
              </a:rPr>
              <a:t>management objectives (in </a:t>
            </a:r>
            <a:r>
              <a:rPr lang="en-US" sz="2200" b="1" dirty="0">
                <a:solidFill>
                  <a:schemeClr val="tx2"/>
                </a:solidFill>
              </a:rPr>
              <a:t>the WM </a:t>
            </a:r>
            <a:r>
              <a:rPr lang="en-US" sz="2200" b="1" dirty="0" smtClean="0">
                <a:solidFill>
                  <a:schemeClr val="tx2"/>
                </a:solidFill>
              </a:rPr>
              <a:t>plan)</a:t>
            </a: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79512" y="1124744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solidFill>
                  <a:schemeClr val="tx2"/>
                </a:solidFill>
              </a:rPr>
              <a:t>Example: The Municipal Waste Management Plan of Stockholm 2013 - 2016</a:t>
            </a:r>
            <a:endParaRPr lang="de-DE" sz="1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Bildschirmpräsentation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Bla, bla</dc:title>
  <dc:creator>user</dc:creator>
  <cp:lastModifiedBy>Jan Reichenbach</cp:lastModifiedBy>
  <cp:revision>172</cp:revision>
  <dcterms:created xsi:type="dcterms:W3CDTF">2015-09-30T12:26:19Z</dcterms:created>
  <dcterms:modified xsi:type="dcterms:W3CDTF">2017-02-03T17:30:08Z</dcterms:modified>
</cp:coreProperties>
</file>