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302" r:id="rId4"/>
    <p:sldId id="300" r:id="rId5"/>
    <p:sldId id="307" r:id="rId6"/>
    <p:sldId id="305" r:id="rId7"/>
    <p:sldId id="306" r:id="rId8"/>
    <p:sldId id="283" r:id="rId9"/>
    <p:sldId id="309" r:id="rId10"/>
    <p:sldId id="303" r:id="rId11"/>
    <p:sldId id="296" r:id="rId12"/>
    <p:sldId id="304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10.11.2016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5364088" y="6492875"/>
            <a:ext cx="3168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Content and compilation of  a WMP plan</a:t>
            </a:r>
          </a:p>
        </p:txBody>
      </p:sp>
      <p:sp>
        <p:nvSpPr>
          <p:cNvPr id="10" name="Datumsplatzhalter 3"/>
          <p:cNvSpPr txBox="1">
            <a:spLocks/>
          </p:cNvSpPr>
          <p:nvPr userDrawn="1"/>
        </p:nvSpPr>
        <p:spPr>
          <a:xfrm>
            <a:off x="2123728" y="649287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WMP </a:t>
            </a:r>
            <a:r>
              <a:rPr lang="de-DE" dirty="0" err="1" smtClean="0"/>
              <a:t>training</a:t>
            </a:r>
            <a:r>
              <a:rPr lang="de-DE" dirty="0" smtClean="0"/>
              <a:t>       November 17./18., 2016</a:t>
            </a:r>
          </a:p>
        </p:txBody>
      </p:sp>
      <p:sp>
        <p:nvSpPr>
          <p:cNvPr id="11" name="Datumsplatzhalter 3"/>
          <p:cNvSpPr txBox="1">
            <a:spLocks/>
          </p:cNvSpPr>
          <p:nvPr userDrawn="1"/>
        </p:nvSpPr>
        <p:spPr>
          <a:xfrm>
            <a:off x="8244408" y="650875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EB9734-B79C-491F-8812-A84B475DD43D}" type="slidenum">
              <a:rPr lang="de-DE" smtClean="0"/>
              <a:pPr algn="r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10.11.2016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10.11.2016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10.11.2016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10.11.2016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10.11.2016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10.11.2016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389874"/>
            <a:ext cx="9144000" cy="46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600076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6C8E-7907-4CAF-A03A-B57D08265DFE}" type="datetimeFigureOut">
              <a:rPr lang="de-DE" smtClean="0"/>
              <a:pPr/>
              <a:t>10.11.2016</a:t>
            </a:fld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15338" y="6421461"/>
            <a:ext cx="714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3F10-7006-48E2-ADD3-BBC8A3D774ED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32" y="11334"/>
            <a:ext cx="9144000" cy="56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el 1"/>
          <p:cNvSpPr txBox="1">
            <a:spLocks/>
          </p:cNvSpPr>
          <p:nvPr userDrawn="1"/>
        </p:nvSpPr>
        <p:spPr>
          <a:xfrm>
            <a:off x="3859200" y="100800"/>
            <a:ext cx="3643338" cy="285752"/>
          </a:xfrm>
          <a:prstGeom prst="rect">
            <a:avLst/>
          </a:prstGeom>
          <a:solidFill>
            <a:schemeClr val="bg1"/>
          </a:solidFill>
        </p:spPr>
        <p:txBody>
          <a:bodyPr lIns="36000" tIns="36000" rIns="36000" bIns="36000"/>
          <a:lstStyle>
            <a:lvl1pPr algn="l">
              <a:defRPr sz="1400" b="1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 </a:t>
            </a:r>
            <a:r>
              <a:rPr kumimoji="0" lang="de-DE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Accompanying</a:t>
            </a: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Measures</a:t>
            </a: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/  Technical Trainings</a:t>
            </a:r>
          </a:p>
        </p:txBody>
      </p:sp>
      <p:pic>
        <p:nvPicPr>
          <p:cNvPr id="8" name="Picture 1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6456" y="109749"/>
            <a:ext cx="360040" cy="2581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</a:ext>
          </a:extLst>
        </p:spPr>
      </p:pic>
      <p:pic>
        <p:nvPicPr>
          <p:cNvPr id="9" name="Picture 2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142346"/>
            <a:ext cx="648072" cy="20265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179512" y="928670"/>
            <a:ext cx="8856984" cy="523663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sz="2400" b="1" dirty="0" smtClean="0">
                <a:solidFill>
                  <a:schemeClr val="tx2"/>
                </a:solidFill>
              </a:rPr>
              <a:t>Integrated Solid </a:t>
            </a:r>
            <a:r>
              <a:rPr lang="de-DE" sz="2400" b="1" dirty="0" err="1" smtClean="0">
                <a:solidFill>
                  <a:schemeClr val="tx2"/>
                </a:solidFill>
              </a:rPr>
              <a:t>Waste</a:t>
            </a:r>
            <a:r>
              <a:rPr lang="de-DE" sz="2400" b="1" dirty="0" smtClean="0">
                <a:solidFill>
                  <a:schemeClr val="tx2"/>
                </a:solidFill>
              </a:rPr>
              <a:t> Management </a:t>
            </a:r>
            <a:r>
              <a:rPr lang="de-DE" sz="2400" b="1" dirty="0" err="1" smtClean="0">
                <a:solidFill>
                  <a:schemeClr val="tx2"/>
                </a:solidFill>
              </a:rPr>
              <a:t>Kutaisi</a:t>
            </a:r>
            <a:endParaRPr lang="de-DE" sz="2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2400" dirty="0">
                <a:solidFill>
                  <a:srgbClr val="1F497D"/>
                </a:solidFill>
              </a:rPr>
              <a:t>– </a:t>
            </a:r>
            <a:r>
              <a:rPr lang="de-DE" sz="2400" dirty="0" err="1" smtClean="0">
                <a:solidFill>
                  <a:schemeClr val="tx2"/>
                </a:solidFill>
              </a:rPr>
              <a:t>Accompanying</a:t>
            </a:r>
            <a:r>
              <a:rPr lang="de-DE" sz="2400" dirty="0" smtClean="0">
                <a:solidFill>
                  <a:schemeClr val="tx2"/>
                </a:solidFill>
              </a:rPr>
              <a:t> Technical Training –</a:t>
            </a:r>
          </a:p>
          <a:p>
            <a:pPr algn="ctr">
              <a:buFont typeface="Wingdings" pitchFamily="2" charset="2"/>
              <a:buChar char="Ø"/>
            </a:pPr>
            <a:endParaRPr lang="de-DE" sz="2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4000" dirty="0" err="1" smtClean="0">
                <a:solidFill>
                  <a:schemeClr val="tx2"/>
                </a:solidFill>
              </a:rPr>
              <a:t>Introductory</a:t>
            </a:r>
            <a:r>
              <a:rPr lang="de-DE" sz="4000" dirty="0" smtClean="0">
                <a:solidFill>
                  <a:schemeClr val="tx2"/>
                </a:solidFill>
              </a:rPr>
              <a:t> Training </a:t>
            </a:r>
          </a:p>
          <a:p>
            <a:pPr marL="0" indent="0" algn="ctr">
              <a:buNone/>
            </a:pPr>
            <a:r>
              <a:rPr lang="de-DE" sz="2800" b="1" dirty="0">
                <a:solidFill>
                  <a:srgbClr val="1F497D"/>
                </a:solidFill>
              </a:rPr>
              <a:t>“</a:t>
            </a:r>
            <a:r>
              <a:rPr lang="de-DE" sz="2800" b="1" dirty="0" err="1">
                <a:solidFill>
                  <a:srgbClr val="1F497D"/>
                </a:solidFill>
              </a:rPr>
              <a:t>Municipal</a:t>
            </a:r>
            <a:r>
              <a:rPr lang="de-DE" sz="2800" b="1" dirty="0">
                <a:solidFill>
                  <a:srgbClr val="1F497D"/>
                </a:solidFill>
              </a:rPr>
              <a:t> </a:t>
            </a:r>
            <a:r>
              <a:rPr lang="de-DE" sz="2800" b="1" dirty="0" err="1">
                <a:solidFill>
                  <a:srgbClr val="1F497D"/>
                </a:solidFill>
              </a:rPr>
              <a:t>Waste</a:t>
            </a:r>
            <a:r>
              <a:rPr lang="de-DE" sz="2800" b="1" dirty="0">
                <a:solidFill>
                  <a:srgbClr val="1F497D"/>
                </a:solidFill>
              </a:rPr>
              <a:t> Management </a:t>
            </a:r>
            <a:r>
              <a:rPr lang="de-DE" sz="2800" b="1" dirty="0" err="1">
                <a:solidFill>
                  <a:srgbClr val="1F497D"/>
                </a:solidFill>
              </a:rPr>
              <a:t>Planning</a:t>
            </a:r>
            <a:r>
              <a:rPr lang="de-DE" sz="2800" b="1" dirty="0">
                <a:solidFill>
                  <a:srgbClr val="1F497D"/>
                </a:solidFill>
              </a:rPr>
              <a:t>“</a:t>
            </a:r>
            <a:r>
              <a:rPr lang="de-DE" sz="2400" b="1" dirty="0" smtClean="0">
                <a:solidFill>
                  <a:schemeClr val="tx2"/>
                </a:solidFill>
              </a:rPr>
              <a:t/>
            </a:r>
            <a:br>
              <a:rPr lang="de-DE" sz="2400" b="1" dirty="0" smtClean="0">
                <a:solidFill>
                  <a:schemeClr val="tx2"/>
                </a:solidFill>
              </a:rPr>
            </a:br>
            <a:endParaRPr lang="de-DE" sz="2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4800" b="1" dirty="0"/>
              <a:t>Content and </a:t>
            </a:r>
            <a:r>
              <a:rPr lang="en-US" sz="4800" b="1" dirty="0" smtClean="0"/>
              <a:t>compilation of a Municipal WM plan</a:t>
            </a:r>
            <a:endParaRPr lang="en-US" sz="4800" b="1" dirty="0"/>
          </a:p>
          <a:p>
            <a:pPr marL="0" indent="0" algn="ctr">
              <a:buNone/>
            </a:pPr>
            <a:endParaRPr lang="de-DE" sz="1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1800" dirty="0" err="1" smtClean="0">
                <a:solidFill>
                  <a:schemeClr val="tx2"/>
                </a:solidFill>
              </a:rPr>
              <a:t>provided</a:t>
            </a:r>
            <a:r>
              <a:rPr lang="de-DE" sz="1800" dirty="0" smtClean="0">
                <a:solidFill>
                  <a:schemeClr val="tx2"/>
                </a:solidFill>
              </a:rPr>
              <a:t> </a:t>
            </a:r>
            <a:r>
              <a:rPr lang="de-DE" sz="1800" dirty="0" err="1" smtClean="0">
                <a:solidFill>
                  <a:schemeClr val="tx2"/>
                </a:solidFill>
              </a:rPr>
              <a:t>by</a:t>
            </a:r>
            <a:r>
              <a:rPr lang="de-DE" sz="1800" dirty="0" smtClean="0">
                <a:solidFill>
                  <a:schemeClr val="tx2"/>
                </a:solidFill>
              </a:rPr>
              <a:t> </a:t>
            </a:r>
            <a:r>
              <a:rPr lang="de-DE" sz="1800" b="1" dirty="0" smtClean="0">
                <a:solidFill>
                  <a:schemeClr val="tx2"/>
                </a:solidFill>
              </a:rPr>
              <a:t>Jan Reichenbach</a:t>
            </a:r>
            <a:r>
              <a:rPr lang="de-DE" sz="1800" dirty="0" smtClean="0">
                <a:solidFill>
                  <a:schemeClr val="tx2"/>
                </a:solidFill>
              </a:rPr>
              <a:t>, International Solid </a:t>
            </a:r>
            <a:r>
              <a:rPr lang="de-DE" sz="1800" dirty="0" err="1" smtClean="0">
                <a:solidFill>
                  <a:schemeClr val="tx2"/>
                </a:solidFill>
              </a:rPr>
              <a:t>Waste</a:t>
            </a:r>
            <a:r>
              <a:rPr lang="de-DE" sz="1800" dirty="0" smtClean="0">
                <a:solidFill>
                  <a:schemeClr val="tx2"/>
                </a:solidFill>
              </a:rPr>
              <a:t> Management Expert, </a:t>
            </a:r>
            <a:br>
              <a:rPr lang="de-DE" sz="1800" dirty="0" smtClean="0">
                <a:solidFill>
                  <a:schemeClr val="tx2"/>
                </a:solidFill>
              </a:rPr>
            </a:br>
            <a:r>
              <a:rPr lang="de-DE" sz="1800" dirty="0" smtClean="0">
                <a:solidFill>
                  <a:schemeClr val="tx2"/>
                </a:solidFill>
              </a:rPr>
              <a:t>INTECUS GmbH</a:t>
            </a:r>
          </a:p>
          <a:p>
            <a:pPr algn="ctr">
              <a:buNone/>
            </a:pPr>
            <a:endParaRPr lang="de-DE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56092"/>
            <a:ext cx="7101408" cy="5625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Untertitel 2"/>
          <p:cNvSpPr txBox="1">
            <a:spLocks/>
          </p:cNvSpPr>
          <p:nvPr/>
        </p:nvSpPr>
        <p:spPr>
          <a:xfrm>
            <a:off x="179512" y="548680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System overview / material flow (status / planning part) 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86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179512" y="548680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b="1" dirty="0">
                <a:solidFill>
                  <a:schemeClr val="tx2"/>
                </a:solidFill>
              </a:rPr>
              <a:t>“SMART” concept </a:t>
            </a: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179512" y="1196752"/>
            <a:ext cx="8750206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Any identified </a:t>
            </a:r>
            <a:r>
              <a:rPr lang="en-US" sz="2400" dirty="0"/>
              <a:t>targets </a:t>
            </a:r>
            <a:r>
              <a:rPr lang="en-US" sz="2400" dirty="0" smtClean="0"/>
              <a:t>and measures (in order to be) put in a WM plan must be: </a:t>
            </a:r>
          </a:p>
          <a:p>
            <a:pPr marL="457200" indent="-457200">
              <a:buAutoNum type="arabicPeriod"/>
            </a:pPr>
            <a:r>
              <a:rPr lang="en-US" sz="2200" b="1" dirty="0" smtClean="0"/>
              <a:t> </a:t>
            </a:r>
            <a:r>
              <a:rPr lang="en-US" sz="2200" b="1" u="sng" dirty="0" smtClean="0">
                <a:solidFill>
                  <a:schemeClr val="tx2"/>
                </a:solidFill>
              </a:rPr>
              <a:t>S</a:t>
            </a:r>
            <a:r>
              <a:rPr lang="en-US" sz="2200" b="1" dirty="0" smtClean="0"/>
              <a:t>pecific</a:t>
            </a:r>
          </a:p>
          <a:p>
            <a:pPr marL="457200" indent="-457200">
              <a:buAutoNum type="arabicPeriod"/>
            </a:pPr>
            <a:r>
              <a:rPr lang="en-US" sz="2200" b="1" dirty="0" smtClean="0"/>
              <a:t> </a:t>
            </a:r>
            <a:r>
              <a:rPr lang="en-US" sz="2200" b="1" u="sng" dirty="0" smtClean="0">
                <a:solidFill>
                  <a:schemeClr val="tx2"/>
                </a:solidFill>
              </a:rPr>
              <a:t>M</a:t>
            </a:r>
            <a:r>
              <a:rPr lang="en-US" sz="2200" b="1" dirty="0" smtClean="0"/>
              <a:t>easurable</a:t>
            </a:r>
          </a:p>
          <a:p>
            <a:pPr marL="457200" indent="-457200">
              <a:buAutoNum type="arabicPeriod"/>
            </a:pPr>
            <a:r>
              <a:rPr lang="en-US" sz="2200" b="1" dirty="0" smtClean="0"/>
              <a:t> </a:t>
            </a:r>
            <a:r>
              <a:rPr lang="en-US" sz="2200" b="1" u="sng" dirty="0" smtClean="0">
                <a:solidFill>
                  <a:schemeClr val="tx2"/>
                </a:solidFill>
              </a:rPr>
              <a:t>A</a:t>
            </a:r>
            <a:r>
              <a:rPr lang="en-US" sz="2200" b="1" dirty="0" smtClean="0"/>
              <a:t>chievable</a:t>
            </a:r>
          </a:p>
          <a:p>
            <a:pPr marL="457200" indent="-457200">
              <a:buAutoNum type="arabicPeriod"/>
            </a:pPr>
            <a:r>
              <a:rPr lang="en-US" sz="2200" b="1" dirty="0" smtClean="0"/>
              <a:t> </a:t>
            </a:r>
            <a:r>
              <a:rPr lang="en-US" sz="2200" b="1" u="sng" dirty="0" smtClean="0">
                <a:solidFill>
                  <a:schemeClr val="tx2"/>
                </a:solidFill>
              </a:rPr>
              <a:t>R</a:t>
            </a:r>
            <a:r>
              <a:rPr lang="en-US" sz="2200" b="1" dirty="0" smtClean="0"/>
              <a:t>ealistic</a:t>
            </a:r>
          </a:p>
          <a:p>
            <a:pPr marL="457200" indent="-457200">
              <a:buAutoNum type="arabicPeriod"/>
            </a:pPr>
            <a:r>
              <a:rPr lang="en-US" sz="2200" b="1" dirty="0" smtClean="0"/>
              <a:t> </a:t>
            </a:r>
            <a:r>
              <a:rPr lang="en-US" sz="2200" b="1" u="sng" dirty="0" smtClean="0">
                <a:solidFill>
                  <a:schemeClr val="tx2"/>
                </a:solidFill>
              </a:rPr>
              <a:t>T</a:t>
            </a:r>
            <a:r>
              <a:rPr lang="en-US" sz="2200" b="1" dirty="0" smtClean="0"/>
              <a:t>ime </a:t>
            </a:r>
            <a:r>
              <a:rPr lang="en-US" sz="2200" b="1" dirty="0"/>
              <a:t>sensitive</a:t>
            </a:r>
          </a:p>
          <a:p>
            <a:pPr>
              <a:buNone/>
            </a:pPr>
            <a:endParaRPr lang="en-US" sz="2200" b="1" dirty="0" smtClean="0"/>
          </a:p>
          <a:p>
            <a:pPr marL="0" indent="0">
              <a:buFont typeface="Arial" pitchFamily="34" charset="0"/>
              <a:buNone/>
            </a:pPr>
            <a:endParaRPr lang="en-US" sz="2200" b="1" dirty="0" smtClean="0"/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232901" y="4365104"/>
            <a:ext cx="8750206" cy="5436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only then monitoring and revision has a basis and makes sense </a:t>
            </a:r>
            <a:r>
              <a:rPr lang="en-US" sz="2200" b="1" dirty="0" smtClean="0"/>
              <a:t> 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3342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179512" y="548680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Interactive discourse 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9" name="Rechteck 1"/>
          <p:cNvSpPr>
            <a:spLocks noChangeArrowheads="1"/>
          </p:cNvSpPr>
          <p:nvPr/>
        </p:nvSpPr>
        <p:spPr bwMode="auto">
          <a:xfrm>
            <a:off x="192112" y="1084674"/>
            <a:ext cx="834032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de-DE" sz="2400" dirty="0" smtClean="0">
                <a:solidFill>
                  <a:schemeClr val="tx2"/>
                </a:solidFill>
                <a:latin typeface="+mj-lt"/>
                <a:sym typeface="Symbol" pitchFamily="18" charset="2"/>
              </a:rPr>
              <a:t>Let’s go thru the </a:t>
            </a:r>
          </a:p>
          <a:p>
            <a:pPr eaLnBrk="1" hangingPunct="1"/>
            <a:r>
              <a:rPr lang="en-US" altLang="de-DE" sz="2400" dirty="0" smtClean="0">
                <a:solidFill>
                  <a:schemeClr val="tx2"/>
                </a:solidFill>
                <a:latin typeface="+mj-lt"/>
                <a:sym typeface="Symbol" pitchFamily="18" charset="2"/>
              </a:rPr>
              <a:t>Municipal </a:t>
            </a:r>
            <a:r>
              <a:rPr lang="en-US" altLang="de-DE" sz="2400" dirty="0">
                <a:solidFill>
                  <a:schemeClr val="tx2"/>
                </a:solidFill>
                <a:latin typeface="+mj-lt"/>
                <a:sym typeface="Symbol" pitchFamily="18" charset="2"/>
              </a:rPr>
              <a:t>Waste Management Plan Development </a:t>
            </a:r>
            <a:r>
              <a:rPr lang="en-US" altLang="de-DE" sz="2400" dirty="0" smtClean="0">
                <a:solidFill>
                  <a:schemeClr val="tx2"/>
                </a:solidFill>
                <a:latin typeface="+mj-lt"/>
                <a:sym typeface="Symbol" pitchFamily="18" charset="2"/>
              </a:rPr>
              <a:t>Guideline</a:t>
            </a:r>
          </a:p>
          <a:p>
            <a:pPr eaLnBrk="1" hangingPunct="1"/>
            <a:r>
              <a:rPr lang="en-US" altLang="de-DE" sz="2400" i="1" dirty="0">
                <a:solidFill>
                  <a:schemeClr val="tx2"/>
                </a:solidFill>
                <a:latin typeface="+mj-lt"/>
                <a:sym typeface="Symbol" pitchFamily="18" charset="2"/>
              </a:rPr>
              <a:t>p</a:t>
            </a:r>
            <a:r>
              <a:rPr lang="en-US" altLang="de-DE" sz="2400" i="1" dirty="0" smtClean="0">
                <a:solidFill>
                  <a:schemeClr val="tx2"/>
                </a:solidFill>
                <a:latin typeface="+mj-lt"/>
                <a:sym typeface="Symbol" pitchFamily="18" charset="2"/>
              </a:rPr>
              <a:t>. </a:t>
            </a:r>
            <a:r>
              <a:rPr lang="en-US" altLang="de-DE" sz="2400" i="1" dirty="0">
                <a:solidFill>
                  <a:schemeClr val="tx2"/>
                </a:solidFill>
                <a:latin typeface="+mj-lt"/>
                <a:sym typeface="Symbol" pitchFamily="18" charset="2"/>
              </a:rPr>
              <a:t>13/14 (Basis for the MWM Planning)</a:t>
            </a:r>
          </a:p>
        </p:txBody>
      </p:sp>
    </p:spTree>
    <p:extLst>
      <p:ext uri="{BB962C8B-B14F-4D97-AF65-F5344CB8AC3E}">
        <p14:creationId xmlns:p14="http://schemas.microsoft.com/office/powerpoint/2010/main" val="211222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>
          <a:xfrm>
            <a:off x="179512" y="548680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800" b="1" dirty="0" smtClean="0">
                <a:solidFill>
                  <a:schemeClr val="tx2"/>
                </a:solidFill>
              </a:rPr>
              <a:t>WM plan </a:t>
            </a:r>
            <a:r>
              <a:rPr lang="de-DE" sz="2800" b="1" dirty="0" err="1" smtClean="0">
                <a:solidFill>
                  <a:schemeClr val="tx2"/>
                </a:solidFill>
              </a:rPr>
              <a:t>elaboration</a:t>
            </a:r>
            <a:endParaRPr lang="de-DE" sz="2800" dirty="0">
              <a:solidFill>
                <a:schemeClr val="tx2"/>
              </a:solidFill>
            </a:endParaRPr>
          </a:p>
        </p:txBody>
      </p:sp>
      <p:sp>
        <p:nvSpPr>
          <p:cNvPr id="4" name="Rechteck 1"/>
          <p:cNvSpPr>
            <a:spLocks noChangeArrowheads="1"/>
          </p:cNvSpPr>
          <p:nvPr/>
        </p:nvSpPr>
        <p:spPr bwMode="auto">
          <a:xfrm>
            <a:off x="221872" y="1196752"/>
            <a:ext cx="17155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200" i="1" u="sng" dirty="0">
                <a:latin typeface="+mj-lt"/>
                <a:sym typeface="Symbol" pitchFamily="18" charset="2"/>
              </a:rPr>
              <a:t>The </a:t>
            </a:r>
            <a:r>
              <a:rPr lang="de-DE" altLang="de-DE" sz="2200" i="1" u="sng" dirty="0" err="1" smtClean="0">
                <a:latin typeface="+mj-lt"/>
                <a:sym typeface="Symbol" pitchFamily="18" charset="2"/>
              </a:rPr>
              <a:t>process</a:t>
            </a:r>
            <a:endParaRPr lang="de-DE" altLang="de-DE" sz="2200" i="1" u="sng" dirty="0">
              <a:latin typeface="+mj-lt"/>
              <a:sym typeface="Symbol" pitchFamily="18" charset="2"/>
            </a:endParaRPr>
          </a:p>
        </p:txBody>
      </p:sp>
      <p:sp>
        <p:nvSpPr>
          <p:cNvPr id="7" name="Rechteck 1"/>
          <p:cNvSpPr>
            <a:spLocks noChangeArrowheads="1"/>
          </p:cNvSpPr>
          <p:nvPr/>
        </p:nvSpPr>
        <p:spPr bwMode="auto">
          <a:xfrm>
            <a:off x="5004048" y="863867"/>
            <a:ext cx="3600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200" i="1" u="sng" dirty="0" err="1" smtClean="0">
                <a:latin typeface="+mj-lt"/>
                <a:sym typeface="Symbol" pitchFamily="18" charset="2"/>
              </a:rPr>
              <a:t>Principal</a:t>
            </a:r>
            <a:r>
              <a:rPr lang="de-DE" altLang="de-DE" sz="2200" i="1" u="sng" dirty="0" smtClean="0">
                <a:latin typeface="+mj-lt"/>
                <a:sym typeface="Symbol" pitchFamily="18" charset="2"/>
              </a:rPr>
              <a:t> </a:t>
            </a:r>
            <a:r>
              <a:rPr lang="de-DE" altLang="de-DE" sz="2200" i="1" u="sng" dirty="0" err="1" smtClean="0">
                <a:latin typeface="+mj-lt"/>
                <a:sym typeface="Symbol" pitchFamily="18" charset="2"/>
              </a:rPr>
              <a:t>sections</a:t>
            </a:r>
            <a:r>
              <a:rPr lang="de-DE" altLang="de-DE" sz="2200" i="1" u="sng" dirty="0" smtClean="0">
                <a:latin typeface="+mj-lt"/>
                <a:sym typeface="Symbol" pitchFamily="18" charset="2"/>
              </a:rPr>
              <a:t> </a:t>
            </a:r>
            <a:r>
              <a:rPr lang="de-DE" altLang="de-DE" sz="2200" i="1" u="sng" dirty="0" err="1" smtClean="0">
                <a:latin typeface="+mj-lt"/>
                <a:sym typeface="Symbol" pitchFamily="18" charset="2"/>
              </a:rPr>
              <a:t>of</a:t>
            </a:r>
            <a:r>
              <a:rPr lang="de-DE" altLang="de-DE" sz="2200" i="1" u="sng" dirty="0" smtClean="0">
                <a:latin typeface="+mj-lt"/>
                <a:sym typeface="Symbol" pitchFamily="18" charset="2"/>
              </a:rPr>
              <a:t> WM plan </a:t>
            </a:r>
            <a:endParaRPr lang="de-DE" altLang="de-DE" sz="2200" i="1" u="sng" dirty="0">
              <a:latin typeface="+mj-lt"/>
              <a:sym typeface="Symbol" pitchFamily="18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57414"/>
            <a:ext cx="4903713" cy="364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uppieren 11"/>
          <p:cNvGrpSpPr/>
          <p:nvPr/>
        </p:nvGrpSpPr>
        <p:grpSpPr>
          <a:xfrm>
            <a:off x="1559278" y="1334248"/>
            <a:ext cx="7477218" cy="1157487"/>
            <a:chOff x="1559278" y="1334248"/>
            <a:chExt cx="7477218" cy="1157487"/>
          </a:xfrm>
        </p:grpSpPr>
        <p:sp>
          <p:nvSpPr>
            <p:cNvPr id="3" name="Ellipse 2"/>
            <p:cNvSpPr/>
            <p:nvPr/>
          </p:nvSpPr>
          <p:spPr>
            <a:xfrm>
              <a:off x="1559278" y="1657414"/>
              <a:ext cx="1872208" cy="83432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99992" y="1334248"/>
              <a:ext cx="45365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spcBef>
                  <a:spcPts val="600"/>
                </a:spcBef>
                <a:buFont typeface="Wingdings"/>
                <a:buChar char="à"/>
              </a:pPr>
              <a:r>
                <a:rPr lang="en-US" b="1" dirty="0" smtClean="0">
                  <a:solidFill>
                    <a:schemeClr val="accent6"/>
                  </a:solidFill>
                  <a:sym typeface="Wingdings" panose="05000000000000000000" pitchFamily="2" charset="2"/>
                </a:rPr>
                <a:t>Scope, Objectives, Background, Duration, Conditions, </a:t>
              </a:r>
              <a:r>
                <a:rPr lang="en-US" b="1" u="sng" dirty="0" smtClean="0">
                  <a:solidFill>
                    <a:schemeClr val="accent6"/>
                  </a:solidFill>
                  <a:sym typeface="Wingdings" panose="05000000000000000000" pitchFamily="2" charset="2"/>
                </a:rPr>
                <a:t>Limitations</a:t>
              </a:r>
              <a:r>
                <a:rPr lang="en-US" b="1" dirty="0" smtClean="0">
                  <a:solidFill>
                    <a:schemeClr val="accent6"/>
                  </a:solidFill>
                  <a:sym typeface="Wingdings" panose="05000000000000000000" pitchFamily="2" charset="2"/>
                </a:rPr>
                <a:t>, Priorities/Visions </a:t>
              </a:r>
              <a:endParaRPr lang="en-US" b="1" dirty="0">
                <a:sym typeface="Wingdings" panose="05000000000000000000" pitchFamily="2" charset="2"/>
              </a:endParaRP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1559278" y="2060848"/>
            <a:ext cx="7477218" cy="2031325"/>
            <a:chOff x="1559278" y="2060848"/>
            <a:chExt cx="7477218" cy="2031325"/>
          </a:xfrm>
        </p:grpSpPr>
        <p:sp>
          <p:nvSpPr>
            <p:cNvPr id="9" name="Ellipse 8"/>
            <p:cNvSpPr/>
            <p:nvPr/>
          </p:nvSpPr>
          <p:spPr>
            <a:xfrm>
              <a:off x="1559278" y="2708920"/>
              <a:ext cx="1872208" cy="72008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499992" y="2060848"/>
              <a:ext cx="4536504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  <a:tabLst>
                  <a:tab pos="712788" algn="l"/>
                </a:tabLst>
              </a:pPr>
              <a:r>
                <a:rPr lang="en-US" b="1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  <a:t> Starting </a:t>
              </a:r>
              <a:r>
                <a:rPr lang="en-US" b="1" dirty="0">
                  <a:solidFill>
                    <a:schemeClr val="accent2"/>
                  </a:solidFill>
                  <a:sym typeface="Wingdings" panose="05000000000000000000" pitchFamily="2" charset="2"/>
                </a:rPr>
                <a:t>Conditions </a:t>
              </a:r>
              <a:r>
                <a:rPr lang="en-US" b="1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  <a:t>(Status Part)</a:t>
              </a:r>
              <a:br>
                <a:rPr lang="en-US" b="1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</a:br>
              <a:r>
                <a:rPr lang="en-US" b="1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  <a:t>	e.g</a:t>
              </a:r>
              <a:r>
                <a:rPr lang="en-US" b="1" dirty="0">
                  <a:solidFill>
                    <a:schemeClr val="accent2"/>
                  </a:solidFill>
                  <a:sym typeface="Wingdings" panose="05000000000000000000" pitchFamily="2" charset="2"/>
                </a:rPr>
                <a:t>. quantities, quality, </a:t>
              </a:r>
              <a:r>
                <a:rPr lang="en-US" b="1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  <a:t>collection, 	equipment, recycling/disposal, 	</a:t>
              </a:r>
              <a:r>
                <a:rPr lang="en-US" b="1" u="sng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  <a:t>actual(!) costs</a:t>
              </a:r>
              <a:r>
                <a:rPr lang="en-US" b="1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  <a:t>, cost recovery/access 	to funds, administrative/human 	capacities/technical qualifications</a:t>
              </a:r>
              <a:br>
                <a:rPr lang="en-US" b="1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</a:br>
              <a:r>
                <a:rPr lang="en-US" b="1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  <a:t>	</a:t>
              </a:r>
              <a:r>
                <a:rPr lang="en-US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  <a:t>(WC art. 13(4)  a-d, g, h if relevant )</a:t>
              </a:r>
              <a:endParaRPr lang="en-US" b="1" dirty="0" smtClean="0">
                <a:sym typeface="Wingdings" panose="05000000000000000000" pitchFamily="2" charset="2"/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1559278" y="3608063"/>
            <a:ext cx="7463474" cy="1981177"/>
            <a:chOff x="1559278" y="3608063"/>
            <a:chExt cx="7463474" cy="1981177"/>
          </a:xfrm>
        </p:grpSpPr>
        <p:sp>
          <p:nvSpPr>
            <p:cNvPr id="10" name="Ellipse 9"/>
            <p:cNvSpPr/>
            <p:nvPr/>
          </p:nvSpPr>
          <p:spPr>
            <a:xfrm>
              <a:off x="1559278" y="3608063"/>
              <a:ext cx="1872208" cy="757041"/>
            </a:xfrm>
            <a:prstGeom prst="ellips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4486248" y="4111912"/>
              <a:ext cx="4536504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 Planning part</a:t>
              </a:r>
              <a:endParaRPr lang="en-US" b="1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endParaRPr>
            </a:p>
            <a:p>
              <a:pPr>
                <a:tabLst>
                  <a:tab pos="712788" algn="l"/>
                </a:tabLst>
              </a:pPr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	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planned measures, activities, </a:t>
              </a:r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	investments + 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ways </a:t>
              </a:r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and 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time frame, 	responsibilities, </a:t>
              </a:r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estimated costs and 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	financing sources </a:t>
              </a:r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(</a:t>
              </a:r>
              <a:r>
                <a:rPr lang="en-US" dirty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WC art. 13(4)  </a:t>
              </a:r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e-</a:t>
              </a:r>
              <a:r>
                <a:rPr lang="en-US" dirty="0" err="1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i</a:t>
              </a:r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)</a:t>
              </a:r>
              <a:endParaRPr lang="en-US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endParaRP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3644963" y="3212976"/>
            <a:ext cx="5391533" cy="3096344"/>
            <a:chOff x="3644963" y="3212976"/>
            <a:chExt cx="5391533" cy="3096344"/>
          </a:xfrm>
        </p:grpSpPr>
        <p:sp>
          <p:nvSpPr>
            <p:cNvPr id="11" name="Ellipse 10"/>
            <p:cNvSpPr/>
            <p:nvPr/>
          </p:nvSpPr>
          <p:spPr>
            <a:xfrm>
              <a:off x="3644963" y="3212976"/>
              <a:ext cx="1428546" cy="720080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4499992" y="5662989"/>
              <a:ext cx="45365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  <a:tabLst>
                  <a:tab pos="712788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sym typeface="Wingdings" panose="05000000000000000000" pitchFamily="2" charset="2"/>
                </a:rPr>
                <a:t> Procedure </a:t>
              </a:r>
              <a:br>
                <a:rPr lang="en-US" b="1" dirty="0" smtClean="0">
                  <a:solidFill>
                    <a:srgbClr val="7030A0"/>
                  </a:solidFill>
                  <a:sym typeface="Wingdings" panose="05000000000000000000" pitchFamily="2" charset="2"/>
                </a:rPr>
              </a:br>
              <a:r>
                <a:rPr lang="en-US" b="1" dirty="0" smtClean="0">
                  <a:solidFill>
                    <a:srgbClr val="7030A0"/>
                  </a:solidFill>
                  <a:sym typeface="Wingdings" panose="05000000000000000000" pitchFamily="2" charset="2"/>
                </a:rPr>
                <a:t>	(when, how, with whom, what basis)</a:t>
              </a:r>
              <a:endParaRPr lang="de-DE" b="1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160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179512" y="548680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800" b="1" dirty="0" smtClean="0">
                <a:solidFill>
                  <a:schemeClr val="tx2"/>
                </a:solidFill>
              </a:rPr>
              <a:t>References/</a:t>
            </a:r>
            <a:r>
              <a:rPr lang="de-DE" sz="2800" b="1" dirty="0" err="1" smtClean="0">
                <a:solidFill>
                  <a:schemeClr val="tx2"/>
                </a:solidFill>
              </a:rPr>
              <a:t>tools</a:t>
            </a:r>
            <a:r>
              <a:rPr lang="de-DE" sz="2800" b="1" dirty="0" smtClean="0">
                <a:solidFill>
                  <a:schemeClr val="tx2"/>
                </a:solidFill>
              </a:rPr>
              <a:t> </a:t>
            </a:r>
            <a:r>
              <a:rPr lang="de-DE" sz="2800" b="1" dirty="0" err="1" smtClean="0">
                <a:solidFill>
                  <a:schemeClr val="tx2"/>
                </a:solidFill>
              </a:rPr>
              <a:t>available</a:t>
            </a:r>
            <a:endParaRPr lang="de-DE" sz="2800" dirty="0">
              <a:solidFill>
                <a:schemeClr val="tx2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8507288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u="sng" dirty="0" smtClean="0"/>
              <a:t>Guidelines:</a:t>
            </a:r>
          </a:p>
          <a:p>
            <a:pPr lvl="1"/>
            <a:r>
              <a:rPr lang="en-GB" sz="2200" b="1" dirty="0">
                <a:solidFill>
                  <a:schemeClr val="tx2"/>
                </a:solidFill>
              </a:rPr>
              <a:t>Municipal Waste Management Plan Development </a:t>
            </a:r>
            <a:r>
              <a:rPr lang="en-GB" sz="2200" b="1" dirty="0" smtClean="0">
                <a:solidFill>
                  <a:schemeClr val="tx2"/>
                </a:solidFill>
              </a:rPr>
              <a:t>Guideline</a:t>
            </a:r>
            <a:r>
              <a:rPr lang="en-GB" sz="2200" b="1" dirty="0" smtClean="0"/>
              <a:t> </a:t>
            </a:r>
            <a:r>
              <a:rPr lang="en-GB" sz="2200" dirty="0"/>
              <a:t>prepared by ICMA and </a:t>
            </a:r>
            <a:r>
              <a:rPr lang="en-GB" sz="2200" dirty="0" smtClean="0"/>
              <a:t>CENN January </a:t>
            </a:r>
            <a:r>
              <a:rPr lang="en-GB" sz="2200" dirty="0"/>
              <a:t>30, </a:t>
            </a:r>
            <a:r>
              <a:rPr lang="en-GB" sz="2200" dirty="0" smtClean="0"/>
              <a:t>2015;</a:t>
            </a:r>
          </a:p>
          <a:p>
            <a:pPr marL="457200" lvl="1" indent="0">
              <a:buNone/>
            </a:pPr>
            <a:r>
              <a:rPr lang="en-GB" sz="2200" dirty="0" smtClean="0"/>
              <a:t>and its </a:t>
            </a:r>
            <a:r>
              <a:rPr lang="en-GB" sz="2200" b="1" u="sng" dirty="0" smtClean="0">
                <a:solidFill>
                  <a:schemeClr val="tx2"/>
                </a:solidFill>
              </a:rPr>
              <a:t>annexes, especially Annex 1 and 2 </a:t>
            </a:r>
            <a:endParaRPr lang="en-GB" sz="22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400" i="1" u="sng" dirty="0"/>
              <a:t>Recognized tools:</a:t>
            </a:r>
          </a:p>
          <a:p>
            <a:pPr lvl="1"/>
            <a:r>
              <a:rPr lang="en-GB" sz="2200" dirty="0"/>
              <a:t>E.g. waste prognostic methods, etc. </a:t>
            </a:r>
            <a:r>
              <a:rPr lang="en-GB" sz="2200" dirty="0">
                <a:sym typeface="Wingdings" panose="05000000000000000000" pitchFamily="2" charset="2"/>
              </a:rPr>
              <a:t> </a:t>
            </a:r>
            <a:r>
              <a:rPr lang="en-GB" sz="2200" b="1" dirty="0">
                <a:solidFill>
                  <a:schemeClr val="tx2"/>
                </a:solidFill>
                <a:sym typeface="Wingdings" panose="05000000000000000000" pitchFamily="2" charset="2"/>
              </a:rPr>
              <a:t>Specific training sessions!</a:t>
            </a:r>
            <a:endParaRPr lang="en-GB" sz="2200" b="1" dirty="0">
              <a:solidFill>
                <a:schemeClr val="tx2"/>
              </a:solidFill>
            </a:endParaRPr>
          </a:p>
          <a:p>
            <a:pPr marL="457200" lvl="1" indent="-457200">
              <a:spcBef>
                <a:spcPts val="1200"/>
              </a:spcBef>
              <a:buNone/>
            </a:pPr>
            <a:r>
              <a:rPr lang="en-GB" sz="2200" b="1" i="1" dirty="0" smtClean="0"/>
              <a:t>additionally helpful: </a:t>
            </a:r>
            <a:br>
              <a:rPr lang="en-GB" sz="2200" b="1" i="1" dirty="0" smtClean="0"/>
            </a:br>
            <a:r>
              <a:rPr lang="en-GB" sz="2200" b="1" dirty="0" smtClean="0"/>
              <a:t>Preparing </a:t>
            </a:r>
            <a:r>
              <a:rPr lang="en-GB" sz="2200" b="1" dirty="0"/>
              <a:t>a Waste Management Plan, a methodological guidance note</a:t>
            </a:r>
            <a:r>
              <a:rPr lang="en-GB" sz="2200" dirty="0"/>
              <a:t>, 2012, published by the European Commission, DG Environment; etc. see also guidelines of WB, UNEP and UNDP</a:t>
            </a:r>
          </a:p>
          <a:p>
            <a:pPr marL="0" indent="0">
              <a:buNone/>
            </a:pPr>
            <a:r>
              <a:rPr lang="en-GB" sz="2400" i="1" u="sng" dirty="0" smtClean="0"/>
              <a:t>Georgian examples:</a:t>
            </a:r>
          </a:p>
          <a:p>
            <a:pPr lvl="1"/>
            <a:r>
              <a:rPr lang="en-GB" sz="2200" dirty="0" smtClean="0"/>
              <a:t>Waste management action plan Kutaisi, 2015</a:t>
            </a:r>
          </a:p>
        </p:txBody>
      </p:sp>
    </p:spTree>
    <p:extLst>
      <p:ext uri="{BB962C8B-B14F-4D97-AF65-F5344CB8AC3E}">
        <p14:creationId xmlns:p14="http://schemas.microsoft.com/office/powerpoint/2010/main" val="2933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179512" y="476672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800" b="1" dirty="0" err="1" smtClean="0">
                <a:solidFill>
                  <a:schemeClr val="tx2"/>
                </a:solidFill>
              </a:rPr>
              <a:t>Conditions</a:t>
            </a:r>
            <a:endParaRPr lang="de-DE" sz="2800" b="1" dirty="0">
              <a:solidFill>
                <a:schemeClr val="tx2"/>
              </a:solidFill>
            </a:endParaRPr>
          </a:p>
        </p:txBody>
      </p:sp>
      <p:sp>
        <p:nvSpPr>
          <p:cNvPr id="6" name="Rechteck 1"/>
          <p:cNvSpPr>
            <a:spLocks noChangeArrowheads="1"/>
          </p:cNvSpPr>
          <p:nvPr/>
        </p:nvSpPr>
        <p:spPr bwMode="auto">
          <a:xfrm>
            <a:off x="192112" y="980728"/>
            <a:ext cx="884438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Area covered and conditions</a:t>
            </a:r>
            <a:br>
              <a:rPr lang="en-US" altLang="de-DE" sz="2200" b="1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Location, size, elevation, climate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Population 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Number, age classes, social status/employment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also population dynamics/migration, seasonal changes (tourism)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Structures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dwelling/building structures, number/size of villages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relevant infrastructures (road/railroad connections)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local industries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Division of SWM responsibilities</a:t>
            </a:r>
          </a:p>
        </p:txBody>
      </p:sp>
      <p:sp>
        <p:nvSpPr>
          <p:cNvPr id="16" name="Untertitel 2"/>
          <p:cNvSpPr txBox="1">
            <a:spLocks/>
          </p:cNvSpPr>
          <p:nvPr/>
        </p:nvSpPr>
        <p:spPr>
          <a:xfrm>
            <a:off x="179512" y="4430722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800" b="1" dirty="0" err="1" smtClean="0">
                <a:solidFill>
                  <a:schemeClr val="tx2"/>
                </a:solidFill>
              </a:rPr>
              <a:t>Limitations</a:t>
            </a:r>
            <a:endParaRPr lang="de-DE" sz="2800" b="1" dirty="0">
              <a:solidFill>
                <a:schemeClr val="tx2"/>
              </a:solidFill>
            </a:endParaRPr>
          </a:p>
        </p:txBody>
      </p:sp>
      <p:sp>
        <p:nvSpPr>
          <p:cNvPr id="17" name="Rechteck 1"/>
          <p:cNvSpPr>
            <a:spLocks noChangeArrowheads="1"/>
          </p:cNvSpPr>
          <p:nvPr/>
        </p:nvSpPr>
        <p:spPr bwMode="auto">
          <a:xfrm>
            <a:off x="179512" y="4934778"/>
            <a:ext cx="884438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de-DE" sz="2200" i="1" u="sng" dirty="0" smtClean="0">
                <a:latin typeface="+mj-lt"/>
                <a:sym typeface="Symbol" pitchFamily="18" charset="2"/>
              </a:rPr>
              <a:t>Note:</a:t>
            </a:r>
            <a:r>
              <a:rPr lang="en-US" altLang="de-DE" sz="2200" i="1" dirty="0" smtClean="0">
                <a:latin typeface="+mj-lt"/>
                <a:sym typeface="Symbol" pitchFamily="18" charset="2"/>
              </a:rPr>
              <a:t> Legal passage on the recognition of (temporary) limitations applying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dirty="0" smtClean="0">
                <a:latin typeface="+mj-lt"/>
                <a:sym typeface="Symbol" pitchFamily="18" charset="2"/>
              </a:rPr>
              <a:t>e.g. 	lack of weight bridge to obtain waste quantities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	lack of personnel resources/qualification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	lack of equipment </a:t>
            </a:r>
          </a:p>
        </p:txBody>
      </p:sp>
    </p:spTree>
    <p:extLst>
      <p:ext uri="{BB962C8B-B14F-4D97-AF65-F5344CB8AC3E}">
        <p14:creationId xmlns:p14="http://schemas.microsoft.com/office/powerpoint/2010/main" val="22078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179512" y="548680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800" b="1" dirty="0" err="1" smtClean="0">
                <a:solidFill>
                  <a:schemeClr val="tx2"/>
                </a:solidFill>
              </a:rPr>
              <a:t>Quantities</a:t>
            </a:r>
            <a:r>
              <a:rPr lang="de-DE" sz="2800" b="1" dirty="0" smtClean="0">
                <a:solidFill>
                  <a:schemeClr val="tx2"/>
                </a:solidFill>
              </a:rPr>
              <a:t> </a:t>
            </a:r>
            <a:r>
              <a:rPr lang="de-DE" sz="2800" b="1" dirty="0" err="1" smtClean="0">
                <a:solidFill>
                  <a:schemeClr val="tx2"/>
                </a:solidFill>
              </a:rPr>
              <a:t>and</a:t>
            </a:r>
            <a:r>
              <a:rPr lang="de-DE" sz="2800" b="1" dirty="0" smtClean="0">
                <a:solidFill>
                  <a:schemeClr val="tx2"/>
                </a:solidFill>
              </a:rPr>
              <a:t> </a:t>
            </a:r>
            <a:r>
              <a:rPr lang="de-DE" sz="2800" b="1" dirty="0" err="1" smtClean="0">
                <a:solidFill>
                  <a:schemeClr val="tx2"/>
                </a:solidFill>
              </a:rPr>
              <a:t>quality</a:t>
            </a:r>
            <a:endParaRPr lang="de-DE" sz="2800" b="1" dirty="0">
              <a:solidFill>
                <a:schemeClr val="tx2"/>
              </a:solidFill>
            </a:endParaRPr>
          </a:p>
        </p:txBody>
      </p:sp>
      <p:sp>
        <p:nvSpPr>
          <p:cNvPr id="6" name="Rechteck 1"/>
          <p:cNvSpPr>
            <a:spLocks noChangeArrowheads="1"/>
          </p:cNvSpPr>
          <p:nvPr/>
        </p:nvSpPr>
        <p:spPr bwMode="auto">
          <a:xfrm>
            <a:off x="192112" y="1515561"/>
            <a:ext cx="884438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>
                <a:latin typeface="+mj-lt"/>
                <a:sym typeface="Symbol" pitchFamily="18" charset="2"/>
              </a:rPr>
              <a:t>Where </a:t>
            </a:r>
            <a:r>
              <a:rPr lang="en-US" altLang="de-DE" sz="2200" b="1" dirty="0" smtClean="0">
                <a:latin typeface="+mj-lt"/>
                <a:sym typeface="Symbol" pitchFamily="18" charset="2"/>
              </a:rPr>
              <a:t>generated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(Sources of waste generation)</a:t>
            </a:r>
            <a:endParaRPr lang="en-US" altLang="de-DE" sz="2200" dirty="0">
              <a:latin typeface="+mj-lt"/>
              <a:sym typeface="Symbol" pitchFamily="18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How much generated</a:t>
            </a:r>
            <a:r>
              <a:rPr lang="en-US" altLang="de-DE" sz="2200" b="1" dirty="0">
                <a:latin typeface="+mj-lt"/>
                <a:sym typeface="Symbol" pitchFamily="18" charset="2"/>
              </a:rPr>
              <a:t> </a:t>
            </a:r>
            <a:r>
              <a:rPr lang="en-US" altLang="de-DE" sz="2200" b="1" dirty="0" smtClean="0">
                <a:latin typeface="+mj-lt"/>
                <a:sym typeface="Symbol" pitchFamily="18" charset="2"/>
              </a:rPr>
              <a:t>– How much collected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(Not all what is generated is collected!)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Generation largely depends on source, individuals, season, social status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Collection largely depends on behavior, equipment, service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What is collected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(waste types, material content)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How is collected quality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applies in the case of targeted (source separated) material streams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How does quality vary</a:t>
            </a:r>
            <a:br>
              <a:rPr lang="en-US" altLang="de-DE" sz="2200" b="1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(seasonal change)</a:t>
            </a:r>
          </a:p>
        </p:txBody>
      </p:sp>
    </p:spTree>
    <p:extLst>
      <p:ext uri="{BB962C8B-B14F-4D97-AF65-F5344CB8AC3E}">
        <p14:creationId xmlns:p14="http://schemas.microsoft.com/office/powerpoint/2010/main" val="292600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179512" y="548680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800" b="1" dirty="0" err="1" smtClean="0">
                <a:solidFill>
                  <a:schemeClr val="tx2"/>
                </a:solidFill>
              </a:rPr>
              <a:t>Collection</a:t>
            </a:r>
            <a:endParaRPr lang="de-DE" sz="2800" b="1" dirty="0">
              <a:solidFill>
                <a:schemeClr val="tx2"/>
              </a:solidFill>
            </a:endParaRPr>
          </a:p>
        </p:txBody>
      </p:sp>
      <p:sp>
        <p:nvSpPr>
          <p:cNvPr id="5" name="Rechteck 1"/>
          <p:cNvSpPr>
            <a:spLocks noChangeArrowheads="1"/>
          </p:cNvSpPr>
          <p:nvPr/>
        </p:nvSpPr>
        <p:spPr bwMode="auto">
          <a:xfrm>
            <a:off x="192112" y="1515561"/>
            <a:ext cx="8844384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What services are offered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how can citizens dispose of waste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for which materials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What coverage is achieved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(places/population connected/not connected to these services)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Collection </a:t>
            </a:r>
            <a:r>
              <a:rPr lang="en-US" altLang="de-DE" sz="2200" b="1" dirty="0">
                <a:latin typeface="+mj-lt"/>
                <a:sym typeface="Symbol" pitchFamily="18" charset="2"/>
              </a:rPr>
              <a:t>settings</a:t>
            </a:r>
            <a:r>
              <a:rPr lang="en-US" altLang="de-DE" sz="2200" b="1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b="1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(Number/capacities/arrangement of containers)</a:t>
            </a:r>
            <a:endParaRPr lang="en-US" altLang="de-DE" sz="2200" dirty="0">
              <a:latin typeface="+mj-lt"/>
              <a:sym typeface="Symbol" pitchFamily="18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Collection frequency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(How often is collected)</a:t>
            </a:r>
          </a:p>
        </p:txBody>
      </p:sp>
    </p:spTree>
    <p:extLst>
      <p:ext uri="{BB962C8B-B14F-4D97-AF65-F5344CB8AC3E}">
        <p14:creationId xmlns:p14="http://schemas.microsoft.com/office/powerpoint/2010/main" val="10389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179512" y="548680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800" b="1" dirty="0" smtClean="0">
                <a:solidFill>
                  <a:schemeClr val="tx2"/>
                </a:solidFill>
              </a:rPr>
              <a:t>Equipment</a:t>
            </a:r>
            <a:endParaRPr lang="de-DE" sz="2800" b="1" dirty="0">
              <a:solidFill>
                <a:schemeClr val="tx2"/>
              </a:solidFill>
            </a:endParaRPr>
          </a:p>
        </p:txBody>
      </p:sp>
      <p:sp>
        <p:nvSpPr>
          <p:cNvPr id="5" name="Rechteck 1"/>
          <p:cNvSpPr>
            <a:spLocks noChangeArrowheads="1"/>
          </p:cNvSpPr>
          <p:nvPr/>
        </p:nvSpPr>
        <p:spPr bwMode="auto">
          <a:xfrm>
            <a:off x="192112" y="1515561"/>
            <a:ext cx="884438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What devices are available  / are used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for collection (e.g. containers)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for pickup (e.g. lifter trucks)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for transportation (e.g. trucks)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for handling (e.g. bulldozer, crane, press)</a:t>
            </a:r>
            <a:endParaRPr lang="en-US" altLang="de-DE" sz="2200" b="1" dirty="0" smtClean="0">
              <a:latin typeface="+mj-lt"/>
              <a:sym typeface="Symbol" pitchFamily="18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How many of them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Where located/by whom used</a:t>
            </a:r>
            <a:endParaRPr lang="en-US" altLang="de-DE" sz="2200" dirty="0">
              <a:latin typeface="+mj-lt"/>
              <a:sym typeface="Symbol" pitchFamily="18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How is state of equipment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(what is planned usage period/when does it go out of operation)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What is the usable capacity</a:t>
            </a:r>
            <a:endParaRPr lang="en-US" altLang="de-DE" sz="2200" dirty="0" smtClean="0">
              <a:latin typeface="+mj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61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179512" y="548680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800" b="1" dirty="0" err="1" smtClean="0">
                <a:solidFill>
                  <a:schemeClr val="tx2"/>
                </a:solidFill>
              </a:rPr>
              <a:t>Costs</a:t>
            </a:r>
            <a:r>
              <a:rPr lang="de-DE" sz="2800" b="1" dirty="0" smtClean="0">
                <a:solidFill>
                  <a:schemeClr val="tx2"/>
                </a:solidFill>
              </a:rPr>
              <a:t>/</a:t>
            </a:r>
            <a:r>
              <a:rPr lang="de-DE" sz="2800" b="1" dirty="0" err="1" smtClean="0">
                <a:solidFill>
                  <a:schemeClr val="tx2"/>
                </a:solidFill>
              </a:rPr>
              <a:t>financing</a:t>
            </a:r>
            <a:endParaRPr lang="de-DE" sz="2800" dirty="0">
              <a:solidFill>
                <a:schemeClr val="tx2"/>
              </a:solidFill>
            </a:endParaRPr>
          </a:p>
        </p:txBody>
      </p:sp>
      <p:sp>
        <p:nvSpPr>
          <p:cNvPr id="11" name="Rechteck 1"/>
          <p:cNvSpPr>
            <a:spLocks noChangeArrowheads="1"/>
          </p:cNvSpPr>
          <p:nvPr/>
        </p:nvSpPr>
        <p:spPr bwMode="auto">
          <a:xfrm>
            <a:off x="192112" y="1515561"/>
            <a:ext cx="8844384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What are the waste management-related cost positions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collection 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transportation 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disposal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personnel / administration</a:t>
            </a:r>
            <a:endParaRPr lang="en-US" altLang="de-DE" sz="2200" b="1" dirty="0" smtClean="0">
              <a:latin typeface="+mj-lt"/>
              <a:sym typeface="Symbol" pitchFamily="18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Relations with any other duties </a:t>
            </a:r>
            <a:br>
              <a:rPr lang="en-US" altLang="de-DE" sz="2200" b="1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(e.g. water/sewage services, cemeteries)</a:t>
            </a:r>
            <a:endParaRPr lang="en-US" altLang="de-DE" sz="2200" b="1" dirty="0" smtClean="0">
              <a:latin typeface="+mj-lt"/>
              <a:sym typeface="Symbol" pitchFamily="18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Employed cost recovery mechanisms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fees charged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</a:t>
            </a:r>
            <a:r>
              <a:rPr lang="en-US" altLang="de-DE" sz="2200" dirty="0">
                <a:latin typeface="+mj-lt"/>
                <a:sym typeface="Symbol" pitchFamily="18" charset="2"/>
              </a:rPr>
              <a:t>fee enforcement, defaults in payment</a:t>
            </a:r>
            <a:endParaRPr lang="en-US" altLang="de-DE" sz="2200" dirty="0" smtClean="0">
              <a:latin typeface="+mj-lt"/>
              <a:sym typeface="Symbol" pitchFamily="18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Other sources/funds for financing</a:t>
            </a:r>
            <a:endParaRPr lang="en-US" altLang="de-DE" sz="2200" dirty="0" smtClean="0">
              <a:latin typeface="+mj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2337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25745"/>
              </p:ext>
            </p:extLst>
          </p:nvPr>
        </p:nvGraphicFramePr>
        <p:xfrm>
          <a:off x="179512" y="1412776"/>
          <a:ext cx="864096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phased 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WMP training approach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procedure 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of the Georgian WMP </a:t>
                      </a:r>
                      <a:r>
                        <a:rPr lang="en-US" sz="2400" dirty="0" err="1" smtClean="0"/>
                        <a:t>guidline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200" dirty="0" err="1" smtClean="0"/>
                        <a:t>Sensitization</a:t>
                      </a:r>
                      <a:r>
                        <a:rPr lang="de-DE" sz="2200" dirty="0" smtClean="0"/>
                        <a:t> </a:t>
                      </a:r>
                      <a:r>
                        <a:rPr lang="de-DE" sz="2200" dirty="0" err="1" smtClean="0"/>
                        <a:t>phase</a:t>
                      </a:r>
                      <a:endParaRPr lang="de-DE" sz="22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de-DE" sz="2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Preparing to Develop the Plan</a:t>
                      </a:r>
                      <a:endParaRPr lang="de-DE" sz="2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de-DE" sz="2200" dirty="0" err="1" smtClean="0"/>
                        <a:t>Mobilization</a:t>
                      </a:r>
                      <a:endParaRPr lang="de-DE" sz="2200" dirty="0" smtClean="0"/>
                    </a:p>
                    <a:p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err="1" smtClean="0"/>
                        <a:t>Planning</a:t>
                      </a:r>
                      <a:r>
                        <a:rPr lang="de-DE" sz="2200" dirty="0" smtClean="0"/>
                        <a:t> </a:t>
                      </a:r>
                      <a:r>
                        <a:rPr lang="de-DE" sz="2200" dirty="0" err="1" smtClean="0"/>
                        <a:t>Preparation</a:t>
                      </a:r>
                      <a:r>
                        <a:rPr lang="de-DE" sz="2200" dirty="0" smtClean="0"/>
                        <a:t> Phase</a:t>
                      </a:r>
                      <a:endParaRPr lang="de-DE" sz="2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err="1" smtClean="0"/>
                        <a:t>Existing</a:t>
                      </a:r>
                      <a:r>
                        <a:rPr lang="de-DE" sz="2200" dirty="0" smtClean="0"/>
                        <a:t> </a:t>
                      </a:r>
                      <a:r>
                        <a:rPr lang="de-DE" sz="2200" dirty="0" err="1" smtClean="0"/>
                        <a:t>Conditions</a:t>
                      </a:r>
                      <a:r>
                        <a:rPr lang="de-DE" sz="2200" dirty="0" smtClean="0"/>
                        <a:t> Status Phase</a:t>
                      </a:r>
                      <a:endParaRPr lang="de-DE" sz="2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de-DE" sz="2200" dirty="0" err="1" smtClean="0"/>
                        <a:t>Enabeling</a:t>
                      </a:r>
                      <a:endParaRPr lang="de-DE" sz="2200" dirty="0" smtClean="0"/>
                    </a:p>
                    <a:p>
                      <a:endParaRPr lang="de-DE" sz="2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Options Assessment Phase</a:t>
                      </a:r>
                      <a:endParaRPr lang="de-DE" sz="2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Plan Adoption Phase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200" dirty="0" smtClean="0"/>
                        <a:t>follow up </a:t>
                      </a:r>
                      <a:br>
                        <a:rPr lang="en-US" sz="2200" dirty="0" smtClean="0"/>
                      </a:br>
                      <a:r>
                        <a:rPr lang="en-US" sz="2200" dirty="0" smtClean="0"/>
                        <a:t>(= piloting + experience sharing)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Implementation Phase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Monitoring &amp; Review Phase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Untertitel 2"/>
          <p:cNvSpPr txBox="1">
            <a:spLocks/>
          </p:cNvSpPr>
          <p:nvPr/>
        </p:nvSpPr>
        <p:spPr>
          <a:xfrm>
            <a:off x="179512" y="568630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800" b="1" dirty="0" smtClean="0">
                <a:solidFill>
                  <a:schemeClr val="tx2"/>
                </a:solidFill>
              </a:rPr>
              <a:t>Relations </a:t>
            </a:r>
            <a:r>
              <a:rPr lang="de-DE" sz="2800" b="1" dirty="0" err="1" smtClean="0">
                <a:solidFill>
                  <a:schemeClr val="tx2"/>
                </a:solidFill>
              </a:rPr>
              <a:t>with</a:t>
            </a:r>
            <a:r>
              <a:rPr lang="de-DE" sz="2800" b="1" dirty="0" smtClean="0">
                <a:solidFill>
                  <a:schemeClr val="tx2"/>
                </a:solidFill>
              </a:rPr>
              <a:t> WMP </a:t>
            </a:r>
            <a:r>
              <a:rPr lang="de-DE" sz="2800" b="1" dirty="0" err="1" smtClean="0">
                <a:solidFill>
                  <a:schemeClr val="tx2"/>
                </a:solidFill>
              </a:rPr>
              <a:t>training</a:t>
            </a:r>
            <a:r>
              <a:rPr lang="de-DE" sz="2800" b="1" dirty="0" smtClean="0">
                <a:solidFill>
                  <a:schemeClr val="tx2"/>
                </a:solidFill>
              </a:rPr>
              <a:t> </a:t>
            </a:r>
            <a:r>
              <a:rPr lang="de-DE" sz="2800" b="1" dirty="0" err="1" smtClean="0">
                <a:solidFill>
                  <a:schemeClr val="tx2"/>
                </a:solidFill>
              </a:rPr>
              <a:t>concept</a:t>
            </a:r>
            <a:endParaRPr lang="de-DE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9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Bildschirmpräsentation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Bla, bla</dc:title>
  <dc:creator>user</dc:creator>
  <cp:lastModifiedBy>Jan Reichenbach</cp:lastModifiedBy>
  <cp:revision>168</cp:revision>
  <dcterms:created xsi:type="dcterms:W3CDTF">2015-09-30T12:26:19Z</dcterms:created>
  <dcterms:modified xsi:type="dcterms:W3CDTF">2016-11-10T16:27:32Z</dcterms:modified>
</cp:coreProperties>
</file>