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3" r:id="rId2"/>
    <p:sldId id="365" r:id="rId3"/>
    <p:sldId id="367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5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7871A-254F-4541-B418-4FCB2F28A172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828CA-C7BD-4FFF-8EB0-EB6B4E62849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15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940152" y="6492875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5076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		5th Training,</a:t>
            </a:r>
            <a:r>
              <a:rPr lang="de-DE" baseline="0" dirty="0" smtClean="0"/>
              <a:t> </a:t>
            </a:r>
            <a:r>
              <a:rPr lang="de-DE" dirty="0" smtClean="0"/>
              <a:t>April 26./27., 2017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700338" y="669131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26.04.2017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26.04.2017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  <p:pic>
        <p:nvPicPr>
          <p:cNvPr id="8" name="Picture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109749"/>
            <a:ext cx="360040" cy="25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9" name="Picture 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42346"/>
            <a:ext cx="648072" cy="202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144000" cy="5236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400" b="1" dirty="0" smtClean="0">
                <a:solidFill>
                  <a:schemeClr val="tx2"/>
                </a:solidFill>
              </a:rPr>
              <a:t>Integrated Solid </a:t>
            </a:r>
            <a:r>
              <a:rPr lang="de-DE" sz="2400" b="1" dirty="0" err="1" smtClean="0">
                <a:solidFill>
                  <a:schemeClr val="tx2"/>
                </a:solidFill>
              </a:rPr>
              <a:t>Waste</a:t>
            </a:r>
            <a:r>
              <a:rPr lang="de-DE" sz="2400" b="1" dirty="0" smtClean="0">
                <a:solidFill>
                  <a:schemeClr val="tx2"/>
                </a:solidFill>
              </a:rPr>
              <a:t> Management </a:t>
            </a:r>
            <a:r>
              <a:rPr lang="de-DE" sz="2400" b="1" dirty="0" err="1" smtClean="0">
                <a:solidFill>
                  <a:schemeClr val="tx2"/>
                </a:solidFill>
              </a:rPr>
              <a:t>Kutaisi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1F497D"/>
                </a:solidFill>
              </a:rPr>
              <a:t>– </a:t>
            </a:r>
            <a:r>
              <a:rPr lang="de-DE" sz="2400" dirty="0" err="1" smtClean="0">
                <a:solidFill>
                  <a:schemeClr val="tx2"/>
                </a:solidFill>
              </a:rPr>
              <a:t>Accompanying</a:t>
            </a:r>
            <a:r>
              <a:rPr lang="de-DE" sz="2400" dirty="0" smtClean="0">
                <a:solidFill>
                  <a:schemeClr val="tx2"/>
                </a:solidFill>
              </a:rPr>
              <a:t>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000" dirty="0" smtClean="0">
                <a:solidFill>
                  <a:schemeClr val="tx2"/>
                </a:solidFill>
              </a:rPr>
              <a:t>5th Training </a:t>
            </a:r>
          </a:p>
          <a:p>
            <a:pPr marL="0" indent="0" algn="ctr">
              <a:buNone/>
            </a:pP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800" b="1" dirty="0" err="1">
                <a:solidFill>
                  <a:srgbClr val="1F497D"/>
                </a:solidFill>
              </a:rPr>
              <a:t>Municipal</a:t>
            </a:r>
            <a:r>
              <a:rPr lang="de-DE" sz="2800" b="1" dirty="0">
                <a:solidFill>
                  <a:srgbClr val="1F497D"/>
                </a:solidFill>
              </a:rPr>
              <a:t> </a:t>
            </a:r>
            <a:r>
              <a:rPr lang="de-DE" sz="2800" b="1" dirty="0" err="1">
                <a:solidFill>
                  <a:srgbClr val="1F497D"/>
                </a:solidFill>
              </a:rPr>
              <a:t>Waste</a:t>
            </a:r>
            <a:r>
              <a:rPr lang="de-DE" sz="2800" b="1" dirty="0">
                <a:solidFill>
                  <a:srgbClr val="1F497D"/>
                </a:solidFill>
              </a:rPr>
              <a:t> Management </a:t>
            </a:r>
            <a:r>
              <a:rPr lang="de-DE" sz="2800" b="1" dirty="0" err="1">
                <a:solidFill>
                  <a:srgbClr val="1F497D"/>
                </a:solidFill>
              </a:rPr>
              <a:t>Planning</a:t>
            </a: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/>
              <a:t>Collection logistics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/>
              <a:t>Basics and planning </a:t>
            </a:r>
            <a:r>
              <a:rPr lang="en-US" sz="4800" b="1" dirty="0" smtClean="0"/>
              <a:t>advice</a:t>
            </a:r>
            <a:endParaRPr lang="de-DE" sz="36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1800" dirty="0" err="1" smtClean="0">
                <a:solidFill>
                  <a:schemeClr val="tx2"/>
                </a:solidFill>
              </a:rPr>
              <a:t>provided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by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Joerg Wagner, </a:t>
            </a:r>
            <a:r>
              <a:rPr lang="de-DE" sz="1800" dirty="0" smtClean="0">
                <a:solidFill>
                  <a:schemeClr val="tx2"/>
                </a:solidFill>
              </a:rPr>
              <a:t>International Expert </a:t>
            </a:r>
            <a:r>
              <a:rPr lang="de-DE" sz="1800" dirty="0" err="1" smtClean="0">
                <a:solidFill>
                  <a:schemeClr val="tx2"/>
                </a:solidFill>
              </a:rPr>
              <a:t>for</a:t>
            </a:r>
            <a:r>
              <a:rPr lang="de-DE" sz="1800" dirty="0" smtClean="0">
                <a:solidFill>
                  <a:schemeClr val="tx2"/>
                </a:solidFill>
              </a:rPr>
              <a:t> Solid </a:t>
            </a:r>
            <a:r>
              <a:rPr lang="de-DE" sz="1800" dirty="0" err="1" smtClean="0">
                <a:solidFill>
                  <a:schemeClr val="tx2"/>
                </a:solidFill>
              </a:rPr>
              <a:t>Waste</a:t>
            </a:r>
            <a:r>
              <a:rPr lang="de-DE" sz="1800" dirty="0" smtClean="0">
                <a:solidFill>
                  <a:schemeClr val="tx2"/>
                </a:solidFill>
              </a:rPr>
              <a:t> Management </a:t>
            </a:r>
            <a:br>
              <a:rPr lang="de-DE" sz="1800" dirty="0" smtClean="0">
                <a:solidFill>
                  <a:schemeClr val="tx2"/>
                </a:solidFill>
              </a:rPr>
            </a:br>
            <a:endParaRPr lang="de-DE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time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53188" y="2308225"/>
            <a:ext cx="774700" cy="1708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Collection </a:t>
            </a:r>
            <a:r>
              <a:rPr lang="de-DE" altLang="de-DE" sz="1400" dirty="0" err="1" smtClean="0"/>
              <a:t>point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25 kg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25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27088" y="5661025"/>
            <a:ext cx="7385050" cy="642938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Stretch </a:t>
            </a:r>
            <a:r>
              <a:rPr lang="de-DE" altLang="de-DE" sz="1400" dirty="0" err="1" smtClean="0"/>
              <a:t>of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road</a:t>
            </a:r>
            <a:r>
              <a:rPr lang="de-DE" altLang="de-DE" sz="1400" dirty="0" smtClean="0"/>
              <a:t>:</a:t>
            </a:r>
            <a:endParaRPr lang="de-DE" altLang="de-DE" sz="1400" dirty="0"/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 err="1" smtClean="0"/>
              <a:t>length</a:t>
            </a:r>
            <a:r>
              <a:rPr lang="de-DE" altLang="de-DE" sz="1400" dirty="0" smtClean="0"/>
              <a:t> 100 </a:t>
            </a:r>
            <a:r>
              <a:rPr lang="de-DE" altLang="de-DE" sz="1400" dirty="0"/>
              <a:t>m, </a:t>
            </a:r>
            <a:r>
              <a:rPr lang="de-DE" altLang="de-DE" sz="1400" dirty="0" err="1" smtClean="0"/>
              <a:t>through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road</a:t>
            </a:r>
            <a:r>
              <a:rPr lang="de-DE" altLang="de-DE" sz="1400" dirty="0" smtClean="0"/>
              <a:t>, </a:t>
            </a:r>
            <a:r>
              <a:rPr lang="de-DE" altLang="de-DE" sz="1400" dirty="0" err="1" smtClean="0"/>
              <a:t>dwelling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structure</a:t>
            </a:r>
            <a:r>
              <a:rPr lang="de-DE" altLang="de-DE" sz="1400" dirty="0" smtClean="0"/>
              <a:t> 4</a:t>
            </a:r>
            <a:endParaRPr lang="de-DE" altLang="de-DE" sz="1400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27088" y="4518025"/>
            <a:ext cx="1476375" cy="9715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err="1" smtClean="0"/>
              <a:t>No</a:t>
            </a:r>
            <a:r>
              <a:rPr lang="de-DE" altLang="de-DE" sz="1400" dirty="0" smtClean="0"/>
              <a:t>. </a:t>
            </a:r>
            <a:r>
              <a:rPr lang="de-DE" altLang="de-DE" sz="1400" dirty="0"/>
              <a:t>1</a:t>
            </a:r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</p:txBody>
      </p:sp>
      <p:pic>
        <p:nvPicPr>
          <p:cNvPr id="17" name="Picture 18" descr="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99025"/>
            <a:ext cx="3365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2373313" y="4899025"/>
            <a:ext cx="1392237" cy="503238"/>
            <a:chOff x="1248" y="1152"/>
            <a:chExt cx="950" cy="317"/>
          </a:xfrm>
        </p:grpSpPr>
        <p:pic>
          <p:nvPicPr>
            <p:cNvPr id="19" name="Picture 20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15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1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5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2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5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3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5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896938" y="4899025"/>
            <a:ext cx="688975" cy="503238"/>
            <a:chOff x="768" y="2592"/>
            <a:chExt cx="470" cy="317"/>
          </a:xfrm>
        </p:grpSpPr>
        <p:pic>
          <p:nvPicPr>
            <p:cNvPr id="24" name="Picture 25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9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7" descr="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899025"/>
            <a:ext cx="33813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</a:extLst>
        </p:spPr>
      </p:pic>
      <p:pic>
        <p:nvPicPr>
          <p:cNvPr id="27" name="Picture 28" descr="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917825"/>
            <a:ext cx="3365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9" descr="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917825"/>
            <a:ext cx="3365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795588" y="2917825"/>
            <a:ext cx="688975" cy="503238"/>
            <a:chOff x="768" y="2592"/>
            <a:chExt cx="470" cy="317"/>
          </a:xfrm>
        </p:grpSpPr>
        <p:pic>
          <p:nvPicPr>
            <p:cNvPr id="30" name="Picture 31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9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2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827088" y="2308225"/>
            <a:ext cx="773112" cy="1708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Collection </a:t>
            </a:r>
            <a:r>
              <a:rPr lang="de-DE" altLang="de-DE" sz="1400" dirty="0" err="1" smtClean="0"/>
              <a:t>point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25 kg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25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725738" y="2308225"/>
            <a:ext cx="773112" cy="1708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Collection </a:t>
            </a:r>
            <a:r>
              <a:rPr lang="de-DE" altLang="de-DE" sz="1400" dirty="0" err="1" smtClean="0"/>
              <a:t>point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50 kg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36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58200" y="1484313"/>
            <a:ext cx="3007913" cy="738188"/>
            <a:chOff x="2267" y="288"/>
            <a:chExt cx="2053" cy="465"/>
          </a:xfrm>
        </p:grpSpPr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267" y="288"/>
              <a:ext cx="157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altLang="de-DE" sz="1400" dirty="0" err="1" smtClean="0"/>
                <a:t>Emptied</a:t>
              </a:r>
              <a:r>
                <a:rPr lang="de-DE" altLang="de-DE" sz="1400" dirty="0" smtClean="0"/>
                <a:t> </a:t>
              </a:r>
              <a:r>
                <a:rPr lang="de-DE" altLang="de-DE" sz="1400" dirty="0" err="1" smtClean="0"/>
                <a:t>containers</a:t>
              </a:r>
              <a:r>
                <a:rPr lang="de-DE" altLang="de-DE" sz="1400" dirty="0" smtClean="0"/>
                <a:t>:</a:t>
              </a:r>
              <a:r>
                <a:rPr lang="de-DE" altLang="de-DE" sz="1400" dirty="0"/>
                <a:t/>
              </a:r>
              <a:br>
                <a:rPr lang="de-DE" altLang="de-DE" sz="1400" dirty="0"/>
              </a:br>
              <a:r>
                <a:rPr lang="de-DE" altLang="de-DE" sz="1400" dirty="0" smtClean="0"/>
                <a:t>Collection time:</a:t>
              </a:r>
              <a:r>
                <a:rPr lang="de-DE" altLang="de-DE" sz="1400" dirty="0"/>
                <a:t/>
              </a:r>
              <a:br>
                <a:rPr lang="de-DE" altLang="de-DE" sz="1400" dirty="0"/>
              </a:br>
              <a:r>
                <a:rPr lang="de-DE" altLang="de-DE" sz="1400" dirty="0" err="1" smtClean="0"/>
                <a:t>Waste</a:t>
              </a:r>
              <a:r>
                <a:rPr lang="de-DE" altLang="de-DE" sz="1400" dirty="0" smtClean="0"/>
                <a:t> </a:t>
              </a:r>
              <a:r>
                <a:rPr lang="de-DE" altLang="de-DE" sz="1400" dirty="0" err="1" smtClean="0"/>
                <a:t>amount</a:t>
              </a:r>
              <a:r>
                <a:rPr lang="de-DE" altLang="de-DE" sz="1400" dirty="0" smtClean="0"/>
                <a:t> </a:t>
              </a:r>
              <a:r>
                <a:rPr lang="de-DE" altLang="de-DE" sz="1400" dirty="0" err="1" smtClean="0"/>
                <a:t>collected</a:t>
              </a:r>
              <a:r>
                <a:rPr lang="de-DE" altLang="de-DE" sz="1400" dirty="0" smtClean="0"/>
                <a:t>:</a:t>
              </a:r>
              <a:endParaRPr lang="de-DE" altLang="de-DE" sz="1400" dirty="0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792" y="288"/>
              <a:ext cx="52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altLang="de-DE" sz="1400" dirty="0"/>
                <a:t>5</a:t>
              </a:r>
              <a:br>
                <a:rPr lang="de-DE" altLang="de-DE" sz="1400" dirty="0"/>
              </a:br>
              <a:r>
                <a:rPr lang="de-DE" altLang="de-DE" sz="1400" dirty="0" smtClean="0"/>
                <a:t>187 sec.</a:t>
              </a:r>
              <a:r>
                <a:rPr lang="de-DE" altLang="de-DE" sz="1400" dirty="0"/>
                <a:t/>
              </a:r>
              <a:br>
                <a:rPr lang="de-DE" altLang="de-DE" sz="1400" dirty="0"/>
              </a:br>
              <a:r>
                <a:rPr lang="de-DE" altLang="de-DE" sz="1400" dirty="0"/>
                <a:t>125 kg </a:t>
              </a:r>
            </a:p>
          </p:txBody>
        </p:sp>
      </p:grp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2303463" y="4518025"/>
            <a:ext cx="1477962" cy="9715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err="1" smtClean="0"/>
              <a:t>No</a:t>
            </a:r>
            <a:r>
              <a:rPr lang="de-DE" altLang="de-DE" sz="1400" dirty="0" smtClean="0"/>
              <a:t>. </a:t>
            </a:r>
            <a:r>
              <a:rPr lang="de-DE" altLang="de-DE" sz="1400" dirty="0"/>
              <a:t>2</a:t>
            </a:r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781425" y="4518025"/>
            <a:ext cx="1476375" cy="9715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err="1" smtClean="0"/>
              <a:t>No</a:t>
            </a:r>
            <a:r>
              <a:rPr lang="de-DE" altLang="de-DE" sz="1400" dirty="0" smtClean="0"/>
              <a:t>. </a:t>
            </a:r>
            <a:r>
              <a:rPr lang="de-DE" altLang="de-DE" sz="1400" dirty="0"/>
              <a:t>3</a:t>
            </a:r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5257800" y="4518025"/>
            <a:ext cx="1477963" cy="9715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err="1" smtClean="0"/>
              <a:t>No</a:t>
            </a:r>
            <a:r>
              <a:rPr lang="de-DE" altLang="de-DE" sz="1400" dirty="0" smtClean="0"/>
              <a:t>. </a:t>
            </a:r>
            <a:r>
              <a:rPr lang="de-DE" altLang="de-DE" sz="1400" dirty="0"/>
              <a:t>4</a:t>
            </a:r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6735763" y="4518025"/>
            <a:ext cx="1476375" cy="9715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err="1" smtClean="0"/>
              <a:t>No</a:t>
            </a:r>
            <a:r>
              <a:rPr lang="de-DE" altLang="de-DE" sz="1400" dirty="0" smtClean="0"/>
              <a:t>. </a:t>
            </a:r>
            <a:r>
              <a:rPr lang="de-DE" altLang="de-DE" sz="1400" dirty="0"/>
              <a:t>5</a:t>
            </a:r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  <a:p>
            <a:pPr algn="ctr" eaLnBrk="0" hangingPunct="0">
              <a:spcBef>
                <a:spcPct val="50000"/>
              </a:spcBef>
            </a:pPr>
            <a:endParaRPr lang="de-DE" altLang="de-DE" sz="1400" dirty="0"/>
          </a:p>
        </p:txBody>
      </p: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805613" y="4899025"/>
            <a:ext cx="688975" cy="503238"/>
            <a:chOff x="768" y="2592"/>
            <a:chExt cx="470" cy="317"/>
          </a:xfrm>
        </p:grpSpPr>
        <p:pic>
          <p:nvPicPr>
            <p:cNvPr id="42" name="Picture 43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9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4" descr="M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23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7227888" y="2308225"/>
            <a:ext cx="984250" cy="170816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Interim Transport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16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4624388" y="2308225"/>
            <a:ext cx="774700" cy="1708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Collection </a:t>
            </a:r>
            <a:r>
              <a:rPr lang="de-DE" altLang="de-DE" sz="1400" dirty="0" err="1" smtClean="0"/>
              <a:t>point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25 kg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25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1600200" y="2308225"/>
            <a:ext cx="1125538" cy="170816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Interim </a:t>
            </a:r>
            <a:r>
              <a:rPr lang="de-DE" altLang="de-DE" sz="1400" dirty="0" err="1" smtClean="0"/>
              <a:t>transport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16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5399088" y="2308225"/>
            <a:ext cx="1054100" cy="170816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Interim </a:t>
            </a:r>
            <a:r>
              <a:rPr lang="de-DE" altLang="de-DE" sz="1400" dirty="0" err="1" smtClean="0"/>
              <a:t>transport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28 sec.</a:t>
            </a:r>
            <a:endParaRPr lang="de-DE" altLang="de-DE" sz="1400" dirty="0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498850" y="2308225"/>
            <a:ext cx="1125538" cy="170816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400" dirty="0" smtClean="0"/>
              <a:t>Interim </a:t>
            </a:r>
            <a:r>
              <a:rPr lang="de-DE" altLang="de-DE" sz="1400" dirty="0" err="1" smtClean="0"/>
              <a:t>transport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400" dirty="0"/>
              <a:t>16 </a:t>
            </a:r>
            <a:r>
              <a:rPr lang="de-DE" altLang="de-DE" sz="1400" dirty="0" smtClean="0"/>
              <a:t>sec.</a:t>
            </a:r>
            <a:endParaRPr lang="de-DE" altLang="de-DE" sz="1400" dirty="0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V="1">
            <a:off x="7016750" y="40608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flipV="1">
            <a:off x="3078163" y="40608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 flipV="1">
            <a:off x="1249363" y="40608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V="1">
            <a:off x="5004048" y="40608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54" name="Picture 55" descr="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917825"/>
            <a:ext cx="3365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tipping time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25150"/>
              </p:ext>
            </p:extLst>
          </p:nvPr>
        </p:nvGraphicFramePr>
        <p:xfrm>
          <a:off x="2906936" y="1196752"/>
          <a:ext cx="6224587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iagramm" r:id="rId3" imgW="6744081" imgH="5096256" progId="Excel.Chart.8">
                  <p:embed/>
                </p:oleObj>
              </mc:Choice>
              <mc:Fallback>
                <p:oleObj name="Diagramm" r:id="rId3" imgW="6744081" imgH="5096256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936" y="1196752"/>
                        <a:ext cx="6224587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467544" y="2276872"/>
            <a:ext cx="28083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dirty="0" err="1" smtClean="0"/>
              <a:t>example</a:t>
            </a:r>
            <a:r>
              <a:rPr lang="de-DE" altLang="de-DE" sz="2000" dirty="0" smtClean="0"/>
              <a:t>: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- </a:t>
            </a:r>
            <a:r>
              <a:rPr lang="de-DE" altLang="de-DE" sz="2000" dirty="0" smtClean="0"/>
              <a:t>residual </a:t>
            </a:r>
            <a:r>
              <a:rPr lang="de-DE" altLang="de-DE" sz="2000" dirty="0" err="1" smtClean="0"/>
              <a:t>waste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- </a:t>
            </a:r>
            <a:r>
              <a:rPr lang="de-DE" altLang="de-DE" sz="2000" dirty="0" smtClean="0"/>
              <a:t>bin </a:t>
            </a:r>
            <a:r>
              <a:rPr lang="de-DE" altLang="de-DE" sz="2000" dirty="0" err="1" smtClean="0"/>
              <a:t>size</a:t>
            </a:r>
            <a:r>
              <a:rPr lang="de-DE" altLang="de-DE" sz="2000" dirty="0" smtClean="0"/>
              <a:t> 60-240 </a:t>
            </a:r>
            <a:r>
              <a:rPr lang="de-DE" altLang="de-DE" sz="2000" dirty="0" err="1" smtClean="0"/>
              <a:t>ltr</a:t>
            </a:r>
            <a:r>
              <a:rPr lang="de-DE" altLang="de-DE" sz="2000" dirty="0" smtClean="0"/>
              <a:t>.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- </a:t>
            </a:r>
            <a:r>
              <a:rPr lang="de-DE" altLang="de-DE" sz="2000" dirty="0" err="1" smtClean="0"/>
              <a:t>dwelling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structure</a:t>
            </a:r>
            <a:r>
              <a:rPr lang="de-DE" altLang="de-DE" sz="2000" dirty="0" smtClean="0"/>
              <a:t> 4</a:t>
            </a:r>
            <a:endParaRPr lang="de-DE" altLang="de-DE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95288" y="4149725"/>
          <a:ext cx="260191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5" imgW="4736508" imgH="3200000" progId="Photoshop.Image.6">
                  <p:embed/>
                </p:oleObj>
              </mc:Choice>
              <mc:Fallback>
                <p:oleObj name="Image" r:id="rId5" imgW="4736508" imgH="3200000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149725"/>
                        <a:ext cx="260191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660232" y="5013176"/>
            <a:ext cx="1885068" cy="11621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err="1" smtClean="0"/>
              <a:t>Rear</a:t>
            </a:r>
            <a:r>
              <a:rPr lang="de-DE" sz="1600" dirty="0" smtClean="0"/>
              <a:t>-end </a:t>
            </a:r>
            <a:r>
              <a:rPr lang="de-DE" sz="1600" dirty="0" err="1" smtClean="0"/>
              <a:t>loader</a:t>
            </a:r>
            <a:r>
              <a:rPr lang="de-DE" sz="1600" dirty="0" smtClean="0"/>
              <a:t> 1+2</a:t>
            </a:r>
          </a:p>
          <a:p>
            <a:pPr>
              <a:lnSpc>
                <a:spcPct val="150000"/>
              </a:lnSpc>
            </a:pPr>
            <a:r>
              <a:rPr lang="de-DE" sz="1600" dirty="0" err="1" smtClean="0"/>
              <a:t>Rear</a:t>
            </a:r>
            <a:r>
              <a:rPr lang="de-DE" sz="1600" dirty="0" smtClean="0"/>
              <a:t>-end </a:t>
            </a:r>
            <a:r>
              <a:rPr lang="de-DE" sz="1600" dirty="0" err="1" smtClean="0"/>
              <a:t>loader</a:t>
            </a:r>
            <a:r>
              <a:rPr lang="de-DE" sz="1600" dirty="0" smtClean="0"/>
              <a:t> 1+1</a:t>
            </a:r>
          </a:p>
          <a:p>
            <a:pPr>
              <a:lnSpc>
                <a:spcPct val="150000"/>
              </a:lnSpc>
            </a:pPr>
            <a:r>
              <a:rPr lang="de-DE" sz="1600" dirty="0" smtClean="0"/>
              <a:t>Side </a:t>
            </a:r>
            <a:r>
              <a:rPr lang="de-DE" sz="1600" dirty="0" err="1" smtClean="0"/>
              <a:t>loader</a:t>
            </a:r>
            <a:r>
              <a:rPr lang="de-DE" sz="1600" dirty="0" smtClean="0"/>
              <a:t> 1+0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499992" y="4509120"/>
            <a:ext cx="35212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bins</a:t>
            </a:r>
            <a:r>
              <a:rPr lang="de-DE" dirty="0" smtClean="0"/>
              <a:t> per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/>
          </a:p>
        </p:txBody>
      </p:sp>
      <p:sp>
        <p:nvSpPr>
          <p:cNvPr id="61" name="Textfeld 60"/>
          <p:cNvSpPr txBox="1"/>
          <p:nvPr/>
        </p:nvSpPr>
        <p:spPr>
          <a:xfrm rot="16200000">
            <a:off x="2206211" y="2647387"/>
            <a:ext cx="2634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Tipping</a:t>
            </a:r>
            <a:r>
              <a:rPr lang="de-DE" dirty="0" smtClean="0"/>
              <a:t> time per bin [sec.]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3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interim transport  time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pic>
        <p:nvPicPr>
          <p:cNvPr id="10" name="Picture 12" descr="Straßenstruk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73684"/>
            <a:ext cx="5718175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601913" y="1916832"/>
            <a:ext cx="2039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dirty="0" smtClean="0"/>
              <a:t>Through </a:t>
            </a:r>
            <a:r>
              <a:rPr lang="de-DE" altLang="de-DE" sz="2000" dirty="0" err="1" smtClean="0"/>
              <a:t>road</a:t>
            </a:r>
            <a:endParaRPr lang="de-DE" altLang="de-DE" sz="2000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41850" y="1916832"/>
            <a:ext cx="2039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dirty="0" smtClean="0"/>
              <a:t>Ring </a:t>
            </a:r>
            <a:r>
              <a:rPr lang="de-DE" altLang="de-DE" sz="2000" dirty="0" err="1" smtClean="0"/>
              <a:t>road</a:t>
            </a:r>
            <a:endParaRPr lang="de-DE" altLang="de-DE" sz="2000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636519" y="1916832"/>
            <a:ext cx="2039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dirty="0" smtClean="0"/>
              <a:t>Dead end</a:t>
            </a:r>
            <a:endParaRPr lang="de-DE" altLang="de-DE" sz="2000" dirty="0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73113" y="4869160"/>
            <a:ext cx="203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dirty="0" err="1" smtClean="0"/>
              <a:t>one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side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collection</a:t>
            </a:r>
            <a:endParaRPr lang="de-DE" altLang="de-DE" sz="20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73113" y="2708920"/>
            <a:ext cx="203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dirty="0" err="1" smtClean="0"/>
              <a:t>both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side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collection</a:t>
            </a:r>
            <a:endParaRPr lang="de-DE" altLang="de-DE" sz="2000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347864" y="3933056"/>
            <a:ext cx="508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/>
              <a:t>1,5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377420" y="3933056"/>
            <a:ext cx="508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/>
              <a:t>1,0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346713" y="3933056"/>
            <a:ext cx="508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/>
              <a:t>2,0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377420" y="6021288"/>
            <a:ext cx="508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/>
              <a:t>2,0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347864" y="6021288"/>
            <a:ext cx="508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dirty="0"/>
              <a:t>2,6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346713" y="6021288"/>
            <a:ext cx="508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/>
              <a:t>2,0</a:t>
            </a:r>
          </a:p>
        </p:txBody>
      </p:sp>
    </p:spTree>
    <p:extLst>
      <p:ext uri="{BB962C8B-B14F-4D97-AF65-F5344CB8AC3E}">
        <p14:creationId xmlns:p14="http://schemas.microsoft.com/office/powerpoint/2010/main" val="13479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transport  time to the landfill or transfer station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50009"/>
              </p:ext>
            </p:extLst>
          </p:nvPr>
        </p:nvGraphicFramePr>
        <p:xfrm>
          <a:off x="251520" y="3645024"/>
          <a:ext cx="2813050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3" imgW="2230952" imgH="1743017" progId="Photoshop.Image.6">
                  <p:embed/>
                </p:oleObj>
              </mc:Choice>
              <mc:Fallback>
                <p:oleObj name="Image" r:id="rId3" imgW="2230952" imgH="174301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645024"/>
                        <a:ext cx="2813050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45830" y="2001541"/>
            <a:ext cx="31300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 dirty="0" err="1" smtClean="0"/>
              <a:t>Calculation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transport</a:t>
            </a:r>
            <a:r>
              <a:rPr lang="de-DE" altLang="de-DE" sz="2000" dirty="0" smtClean="0"/>
              <a:t> time </a:t>
            </a:r>
            <a:r>
              <a:rPr lang="de-DE" altLang="de-DE" sz="2000" dirty="0" err="1" smtClean="0"/>
              <a:t>by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use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average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speed</a:t>
            </a:r>
            <a:endParaRPr lang="de-DE" altLang="de-DE" sz="2000" dirty="0"/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90848"/>
              </p:ext>
            </p:extLst>
          </p:nvPr>
        </p:nvGraphicFramePr>
        <p:xfrm>
          <a:off x="3554288" y="1984523"/>
          <a:ext cx="5410200" cy="446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abelle" r:id="rId5" imgW="5858232" imgH="4467642" progId="Excel.Sheet.8">
                  <p:embed/>
                </p:oleObj>
              </mc:Choice>
              <mc:Fallback>
                <p:oleObj name="Tabelle" r:id="rId5" imgW="5858232" imgH="446764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288" y="1984523"/>
                        <a:ext cx="5410200" cy="446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347864" y="1916832"/>
            <a:ext cx="189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b="1" dirty="0" smtClean="0"/>
              <a:t>Type </a:t>
            </a:r>
            <a:r>
              <a:rPr lang="de-DE" altLang="de-DE" b="1" dirty="0" err="1" smtClean="0"/>
              <a:t>of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road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843774" y="2289573"/>
            <a:ext cx="2016258" cy="33239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de-DE" dirty="0" smtClean="0"/>
              <a:t>Highway</a:t>
            </a:r>
          </a:p>
          <a:p>
            <a:pPr algn="r">
              <a:lnSpc>
                <a:spcPts val="2300"/>
              </a:lnSpc>
            </a:pPr>
            <a:endParaRPr lang="de-DE" dirty="0"/>
          </a:p>
          <a:p>
            <a:pPr algn="r">
              <a:lnSpc>
                <a:spcPts val="2300"/>
              </a:lnSpc>
            </a:pPr>
            <a:r>
              <a:rPr lang="de-DE" dirty="0" smtClean="0"/>
              <a:t>National </a:t>
            </a:r>
            <a:r>
              <a:rPr lang="de-DE" dirty="0" err="1" smtClean="0"/>
              <a:t>road</a:t>
            </a:r>
            <a:endParaRPr lang="de-DE" dirty="0" smtClean="0"/>
          </a:p>
          <a:p>
            <a:pPr algn="r">
              <a:lnSpc>
                <a:spcPts val="2300"/>
              </a:lnSpc>
            </a:pPr>
            <a:endParaRPr lang="de-DE" dirty="0"/>
          </a:p>
          <a:p>
            <a:pPr algn="r">
              <a:lnSpc>
                <a:spcPts val="2300"/>
              </a:lnSpc>
            </a:pPr>
            <a:r>
              <a:rPr lang="de-DE" dirty="0" smtClean="0"/>
              <a:t>Rural </a:t>
            </a:r>
            <a:r>
              <a:rPr lang="de-DE" dirty="0" err="1" smtClean="0"/>
              <a:t>road</a:t>
            </a:r>
            <a:endParaRPr lang="de-DE" dirty="0" smtClean="0"/>
          </a:p>
          <a:p>
            <a:pPr algn="r">
              <a:lnSpc>
                <a:spcPts val="2300"/>
              </a:lnSpc>
            </a:pPr>
            <a:endParaRPr lang="de-DE" dirty="0"/>
          </a:p>
          <a:p>
            <a:pPr algn="r">
              <a:lnSpc>
                <a:spcPts val="2300"/>
              </a:lnSpc>
            </a:pPr>
            <a:r>
              <a:rPr lang="de-DE" dirty="0" smtClean="0"/>
              <a:t>Innercity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road</a:t>
            </a:r>
            <a:endParaRPr lang="de-DE" dirty="0" smtClean="0"/>
          </a:p>
          <a:p>
            <a:pPr algn="r">
              <a:lnSpc>
                <a:spcPts val="2300"/>
              </a:lnSpc>
            </a:pPr>
            <a:endParaRPr lang="de-DE" dirty="0"/>
          </a:p>
          <a:p>
            <a:pPr algn="r">
              <a:lnSpc>
                <a:spcPts val="2300"/>
              </a:lnSpc>
            </a:pPr>
            <a:r>
              <a:rPr lang="de-DE" dirty="0" smtClean="0"/>
              <a:t>DS 4/5</a:t>
            </a:r>
          </a:p>
          <a:p>
            <a:pPr algn="r">
              <a:lnSpc>
                <a:spcPts val="2300"/>
              </a:lnSpc>
            </a:pPr>
            <a:endParaRPr lang="de-DE" dirty="0"/>
          </a:p>
          <a:p>
            <a:pPr algn="r">
              <a:lnSpc>
                <a:spcPts val="2300"/>
              </a:lnSpc>
            </a:pPr>
            <a:r>
              <a:rPr lang="de-DE" dirty="0" smtClean="0"/>
              <a:t>DS 1/2/3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652120" y="6011996"/>
            <a:ext cx="2250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Average </a:t>
            </a:r>
            <a:r>
              <a:rPr lang="de-DE" dirty="0" err="1" smtClean="0"/>
              <a:t>speed</a:t>
            </a:r>
            <a:r>
              <a:rPr lang="de-DE" dirty="0" smtClean="0"/>
              <a:t> [km/h]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further time requirements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805059" y="2395828"/>
            <a:ext cx="4994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r" eaLnBrk="0" hangingPunct="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 err="1" smtClean="0"/>
              <a:t>Emptying</a:t>
            </a:r>
            <a:r>
              <a:rPr lang="de-DE" altLang="de-DE" sz="2000" dirty="0" smtClean="0"/>
              <a:t> time at </a:t>
            </a:r>
            <a:r>
              <a:rPr lang="de-DE" altLang="de-DE" sz="2000" dirty="0" err="1" smtClean="0"/>
              <a:t>landfill</a:t>
            </a:r>
            <a:r>
              <a:rPr lang="de-DE" altLang="de-DE" sz="2000" dirty="0" smtClean="0"/>
              <a:t>/</a:t>
            </a:r>
            <a:r>
              <a:rPr lang="de-DE" altLang="de-DE" sz="2000" dirty="0" err="1" smtClean="0"/>
              <a:t>transfer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station</a:t>
            </a:r>
            <a:endParaRPr lang="de-DE" altLang="de-DE" sz="2000" dirty="0"/>
          </a:p>
        </p:txBody>
      </p:sp>
      <p:pic>
        <p:nvPicPr>
          <p:cNvPr id="11" name="Picture 16" descr="Entladen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56" y="1132238"/>
            <a:ext cx="2179637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043609" y="4096087"/>
            <a:ext cx="57557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 smtClean="0"/>
              <a:t>optional</a:t>
            </a:r>
            <a:r>
              <a:rPr lang="de-DE" altLang="de-DE" sz="2000" dirty="0"/>
              <a:t>: </a:t>
            </a:r>
            <a:r>
              <a:rPr lang="de-DE" altLang="de-DE" sz="2000" dirty="0" smtClean="0"/>
              <a:t>Time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exchange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swap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containers</a:t>
            </a:r>
            <a:endParaRPr lang="de-DE" altLang="de-DE" sz="2000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-403581" y="5909210"/>
            <a:ext cx="7173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000" dirty="0" smtClean="0"/>
              <a:t>Set-</a:t>
            </a:r>
            <a:r>
              <a:rPr lang="de-DE" altLang="de-DE" sz="2000" dirty="0" err="1" smtClean="0"/>
              <a:t>up</a:t>
            </a:r>
            <a:r>
              <a:rPr lang="de-DE" altLang="de-DE" sz="2000" dirty="0" smtClean="0"/>
              <a:t> time (</a:t>
            </a:r>
            <a:r>
              <a:rPr lang="de-DE" altLang="de-DE" sz="2000" dirty="0" err="1" smtClean="0"/>
              <a:t>preparation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truck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refueling</a:t>
            </a:r>
            <a:r>
              <a:rPr lang="de-DE" altLang="de-DE" sz="2000" dirty="0" smtClean="0"/>
              <a:t>), </a:t>
            </a:r>
            <a:r>
              <a:rPr lang="de-DE" altLang="de-DE" sz="2000" dirty="0" err="1" smtClean="0"/>
              <a:t>breaks</a:t>
            </a:r>
            <a:endParaRPr lang="de-DE" altLang="de-DE" sz="2000" dirty="0"/>
          </a:p>
        </p:txBody>
      </p:sp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12699"/>
              </p:ext>
            </p:extLst>
          </p:nvPr>
        </p:nvGraphicFramePr>
        <p:xfrm>
          <a:off x="6787356" y="2909867"/>
          <a:ext cx="21796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4" imgW="10585073" imgH="7409676" progId="Photoshop.Image.6">
                  <p:embed/>
                </p:oleObj>
              </mc:Choice>
              <mc:Fallback>
                <p:oleObj name="Image" r:id="rId4" imgW="10585073" imgH="740967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4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356" y="2909867"/>
                        <a:ext cx="21796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65" y="4653136"/>
            <a:ext cx="22110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Example of collection of large refuse containers vs. depot containers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61276"/>
              </p:ext>
            </p:extLst>
          </p:nvPr>
        </p:nvGraphicFramePr>
        <p:xfrm>
          <a:off x="1301750" y="2199853"/>
          <a:ext cx="6923088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iagramm" r:id="rId3" imgW="6925056" imgH="4181856" progId="Excel.Chart.8">
                  <p:embed/>
                </p:oleObj>
              </mc:Choice>
              <mc:Fallback>
                <p:oleObj name="Diagramm" r:id="rId3" imgW="6925056" imgH="418185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199853"/>
                        <a:ext cx="6923088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123728" y="5829099"/>
            <a:ext cx="5954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Rear</a:t>
            </a:r>
            <a:r>
              <a:rPr lang="de-DE" sz="1600" dirty="0" smtClean="0"/>
              <a:t>-end </a:t>
            </a:r>
            <a:r>
              <a:rPr lang="de-DE" sz="1600" dirty="0" err="1" smtClean="0"/>
              <a:t>loader</a:t>
            </a:r>
            <a:r>
              <a:rPr lang="de-DE" sz="1600" dirty="0" smtClean="0"/>
              <a:t> 1+1	     Side </a:t>
            </a:r>
            <a:r>
              <a:rPr lang="de-DE" sz="1600" dirty="0" err="1" smtClean="0"/>
              <a:t>loader</a:t>
            </a:r>
            <a:r>
              <a:rPr lang="de-DE" sz="1600" dirty="0" smtClean="0"/>
              <a:t> 1+0	Roll-off </a:t>
            </a:r>
            <a:r>
              <a:rPr lang="de-DE" sz="1600" dirty="0" err="1" smtClean="0"/>
              <a:t>tipping</a:t>
            </a:r>
            <a:r>
              <a:rPr lang="de-DE" sz="1600" dirty="0" smtClean="0"/>
              <a:t> </a:t>
            </a:r>
            <a:r>
              <a:rPr lang="de-DE" sz="1600" dirty="0" err="1" smtClean="0"/>
              <a:t>vehicle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60628" y="3960435"/>
            <a:ext cx="17235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Collection time [h]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012161" y="2780928"/>
            <a:ext cx="18722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Interim </a:t>
            </a:r>
            <a:r>
              <a:rPr lang="de-DE" sz="1600" dirty="0" err="1" smtClean="0"/>
              <a:t>transport</a:t>
            </a:r>
            <a:endParaRPr lang="de-DE" sz="1600" dirty="0" smtClean="0"/>
          </a:p>
          <a:p>
            <a:r>
              <a:rPr lang="de-DE" sz="1600" dirty="0" smtClean="0"/>
              <a:t>Transport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landfill</a:t>
            </a:r>
            <a:endParaRPr lang="de-DE" sz="1600" dirty="0" smtClean="0"/>
          </a:p>
          <a:p>
            <a:r>
              <a:rPr lang="de-DE" sz="1600" dirty="0" smtClean="0"/>
              <a:t>Collection time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971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0" y="56863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1. Tasks of Waste Collection Planning</a:t>
            </a:r>
          </a:p>
          <a:p>
            <a:pPr>
              <a:buNone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6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chemeClr val="tx2"/>
                </a:solidFill>
              </a:rPr>
              <a:t>Unproblematic implementation of waste collection systems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chemeClr val="tx2"/>
                </a:solidFill>
              </a:rPr>
              <a:t>Security of investment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chemeClr val="tx2"/>
                </a:solidFill>
              </a:rPr>
              <a:t>Economic efficiency (optimizing the workload of vehicles and staff)</a:t>
            </a:r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chemeClr val="tx2"/>
                </a:solidFill>
              </a:rPr>
              <a:t>Balancing of operations</a:t>
            </a:r>
          </a:p>
        </p:txBody>
      </p:sp>
    </p:spTree>
    <p:extLst>
      <p:ext uri="{BB962C8B-B14F-4D97-AF65-F5344CB8AC3E}">
        <p14:creationId xmlns:p14="http://schemas.microsoft.com/office/powerpoint/2010/main" val="8062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Specifications set by municipalities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system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frequency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dirty="0" smtClean="0">
                <a:solidFill>
                  <a:schemeClr val="tx2"/>
                </a:solidFill>
              </a:rPr>
              <a:t>waste amount generated, type of bins, number of emptying, filling degree inside the bins, bulk density of waste in the bin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Geographical characteristics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structure of dwelling, population density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road infrastructure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dirty="0" smtClean="0">
                <a:solidFill>
                  <a:schemeClr val="tx2"/>
                </a:solidFill>
              </a:rPr>
              <a:t>average driving speed, obstacles on the collection route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vehicle technology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staff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working time scheme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other logistical features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Specifications set by municipalities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collection system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collection frequency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b="1" dirty="0" smtClean="0">
                <a:solidFill>
                  <a:schemeClr val="tx2"/>
                </a:solidFill>
              </a:rPr>
              <a:t>waste amount generated, type of bins, number of emptying, filling degree inside the bins, bulk density of waste in the bin</a:t>
            </a:r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Geographical characteristics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structure of dwelling, population density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road infrastructure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dirty="0" smtClean="0">
                <a:solidFill>
                  <a:schemeClr val="tx2"/>
                </a:solidFill>
              </a:rPr>
              <a:t>average driving speed, obstacles on the collection route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vehicle technology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staff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working time scheme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other logistical features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Specifications set by municipalities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system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determination of collection frequency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99592" y="2112119"/>
            <a:ext cx="14566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Collection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system</a:t>
            </a:r>
            <a:endParaRPr lang="de-DE" altLang="de-DE" sz="24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405063" y="2112119"/>
            <a:ext cx="9188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Type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1600" dirty="0" smtClean="0">
                <a:solidFill>
                  <a:srgbClr val="000000"/>
                </a:solidFill>
              </a:rPr>
              <a:t> bin</a:t>
            </a:r>
            <a:endParaRPr lang="de-DE" altLang="de-DE" sz="2400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46663" y="2088307"/>
            <a:ext cx="1569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err="1" smtClean="0">
                <a:solidFill>
                  <a:srgbClr val="000000"/>
                </a:solidFill>
              </a:rPr>
              <a:t>Vehicle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technology</a:t>
            </a:r>
            <a:endParaRPr lang="de-DE" altLang="de-DE" sz="2400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935038" y="2518519"/>
            <a:ext cx="10590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Bring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system</a:t>
            </a:r>
            <a:endParaRPr lang="de-DE" altLang="de-DE" sz="2400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405063" y="2394694"/>
            <a:ext cx="2271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Depot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container</a:t>
            </a:r>
            <a:r>
              <a:rPr lang="de-DE" altLang="de-DE" sz="1600" dirty="0" smtClean="0">
                <a:solidFill>
                  <a:srgbClr val="000000"/>
                </a:solidFill>
              </a:rPr>
              <a:t>                   </a:t>
            </a:r>
            <a:endParaRPr lang="de-DE" altLang="de-DE" sz="2400" dirty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405063" y="2640757"/>
            <a:ext cx="909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>
                <a:solidFill>
                  <a:srgbClr val="000000"/>
                </a:solidFill>
              </a:rPr>
              <a:t>1,5 -3,5 m³</a:t>
            </a:r>
            <a:endParaRPr lang="de-DE" altLang="de-DE" sz="2400" dirty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5025702" y="2462699"/>
            <a:ext cx="29306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Roll-off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tipping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vehicle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with</a:t>
            </a:r>
            <a:r>
              <a:rPr lang="de-DE" altLang="de-DE" sz="1600" dirty="0" smtClean="0">
                <a:solidFill>
                  <a:srgbClr val="000000"/>
                </a:solidFill>
              </a:rPr>
              <a:t> a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crane</a:t>
            </a:r>
            <a:endParaRPr lang="de-DE" altLang="de-DE" sz="2400" dirty="0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046663" y="3284984"/>
            <a:ext cx="1426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Front end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loader</a:t>
            </a:r>
            <a:r>
              <a:rPr lang="de-DE" altLang="de-DE" sz="1600" dirty="0">
                <a:solidFill>
                  <a:srgbClr val="000000"/>
                </a:solidFill>
              </a:rPr>
              <a:t>,</a:t>
            </a:r>
            <a:endParaRPr lang="de-DE" altLang="de-DE" sz="2400" dirty="0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405063" y="3677746"/>
            <a:ext cx="16391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>
                <a:solidFill>
                  <a:srgbClr val="000000"/>
                </a:solidFill>
              </a:rPr>
              <a:t>Large </a:t>
            </a:r>
            <a:r>
              <a:rPr lang="de-DE" altLang="de-DE" sz="1600" dirty="0" err="1">
                <a:solidFill>
                  <a:srgbClr val="000000"/>
                </a:solidFill>
              </a:rPr>
              <a:t>refuse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contai</a:t>
            </a:r>
            <a:r>
              <a:rPr lang="de-DE" altLang="de-DE" sz="1600" dirty="0">
                <a:solidFill>
                  <a:srgbClr val="000000"/>
                </a:solidFill>
              </a:rPr>
              <a:t>-</a:t>
            </a:r>
          </a:p>
          <a:p>
            <a:pPr eaLnBrk="0" hangingPunct="0"/>
            <a:r>
              <a:rPr lang="de-DE" altLang="de-DE" sz="1600" dirty="0" err="1">
                <a:solidFill>
                  <a:srgbClr val="000000"/>
                </a:solidFill>
              </a:rPr>
              <a:t>ners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smtClean="0">
                <a:solidFill>
                  <a:srgbClr val="000000"/>
                </a:solidFill>
              </a:rPr>
              <a:t>60 - 240 </a:t>
            </a:r>
            <a:r>
              <a:rPr lang="de-DE" altLang="de-DE" sz="1600" dirty="0">
                <a:solidFill>
                  <a:srgbClr val="000000"/>
                </a:solidFill>
              </a:rPr>
              <a:t>l</a:t>
            </a:r>
            <a:endParaRPr lang="de-DE" altLang="de-DE" sz="2400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5046663" y="3605957"/>
            <a:ext cx="9329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Side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loader</a:t>
            </a:r>
            <a:endParaRPr lang="de-DE" altLang="de-DE" sz="2400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935038" y="3014533"/>
            <a:ext cx="1313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Pick-up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systems</a:t>
            </a:r>
            <a:endParaRPr lang="de-DE" altLang="de-DE" sz="2400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2405063" y="4325094"/>
            <a:ext cx="17552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Collection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bundles</a:t>
            </a:r>
            <a:endParaRPr lang="de-DE" altLang="de-DE" sz="2400" dirty="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5046663" y="4149080"/>
            <a:ext cx="2070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err="1" smtClean="0">
                <a:solidFill>
                  <a:srgbClr val="000000"/>
                </a:solidFill>
              </a:rPr>
              <a:t>Rear</a:t>
            </a:r>
            <a:r>
              <a:rPr lang="de-DE" altLang="de-DE" sz="1600" dirty="0" smtClean="0">
                <a:solidFill>
                  <a:srgbClr val="000000"/>
                </a:solidFill>
              </a:rPr>
              <a:t> end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loader</a:t>
            </a:r>
            <a:r>
              <a:rPr lang="de-DE" altLang="de-DE" sz="1600" dirty="0" smtClean="0">
                <a:solidFill>
                  <a:srgbClr val="000000"/>
                </a:solidFill>
              </a:rPr>
              <a:t>                </a:t>
            </a:r>
            <a:endParaRPr lang="de-DE" altLang="de-DE" sz="2400" dirty="0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5046663" y="4393555"/>
            <a:ext cx="2078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err="1" smtClean="0">
                <a:solidFill>
                  <a:srgbClr val="000000"/>
                </a:solidFill>
              </a:rPr>
              <a:t>with</a:t>
            </a:r>
            <a:r>
              <a:rPr lang="de-DE" altLang="de-DE" sz="1600" dirty="0" smtClean="0">
                <a:solidFill>
                  <a:srgbClr val="000000"/>
                </a:solidFill>
              </a:rPr>
              <a:t> large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feeding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device</a:t>
            </a:r>
            <a:endParaRPr lang="de-DE" altLang="de-DE" sz="2400" dirty="0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5046663" y="2950319"/>
            <a:ext cx="14535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err="1" smtClean="0">
                <a:solidFill>
                  <a:srgbClr val="000000"/>
                </a:solidFill>
              </a:rPr>
              <a:t>Rear</a:t>
            </a:r>
            <a:r>
              <a:rPr lang="de-DE" altLang="de-DE" sz="1600" dirty="0" smtClean="0">
                <a:solidFill>
                  <a:srgbClr val="000000"/>
                </a:solidFill>
              </a:rPr>
              <a:t> end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loader</a:t>
            </a:r>
            <a:r>
              <a:rPr lang="de-DE" altLang="de-DE" sz="1600" dirty="0">
                <a:solidFill>
                  <a:srgbClr val="000000"/>
                </a:solidFill>
              </a:rPr>
              <a:t>,  </a:t>
            </a:r>
            <a:endParaRPr lang="de-DE" altLang="de-DE" sz="2400" dirty="0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405063" y="3018061"/>
            <a:ext cx="16391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altLang="de-DE" sz="1600" dirty="0" smtClean="0">
                <a:solidFill>
                  <a:srgbClr val="000000"/>
                </a:solidFill>
              </a:rPr>
              <a:t>Large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refuse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contai</a:t>
            </a:r>
            <a:r>
              <a:rPr lang="de-DE" altLang="de-DE" sz="1600" dirty="0" smtClean="0">
                <a:solidFill>
                  <a:srgbClr val="000000"/>
                </a:solidFill>
              </a:rPr>
              <a:t>-</a:t>
            </a:r>
          </a:p>
          <a:p>
            <a:pPr eaLnBrk="0" hangingPunct="0"/>
            <a:r>
              <a:rPr lang="de-DE" altLang="de-DE" sz="1600" dirty="0" err="1" smtClean="0">
                <a:solidFill>
                  <a:srgbClr val="000000"/>
                </a:solidFill>
              </a:rPr>
              <a:t>ners</a:t>
            </a:r>
            <a:r>
              <a:rPr lang="de-DE" altLang="de-DE" sz="1600" dirty="0" smtClean="0">
                <a:solidFill>
                  <a:srgbClr val="000000"/>
                </a:solidFill>
              </a:rPr>
              <a:t> </a:t>
            </a:r>
            <a:r>
              <a:rPr lang="de-DE" altLang="de-DE" sz="1600" dirty="0">
                <a:solidFill>
                  <a:srgbClr val="000000"/>
                </a:solidFill>
              </a:rPr>
              <a:t>550 - 1.100 l</a:t>
            </a:r>
            <a:endParaRPr lang="de-DE" altLang="de-DE" sz="2400" dirty="0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2384425" y="2899519"/>
            <a:ext cx="2490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2384425" y="4153644"/>
            <a:ext cx="2490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2384425" y="4153644"/>
            <a:ext cx="24907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890588" y="2081957"/>
            <a:ext cx="23812" cy="2643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2360613" y="2107357"/>
            <a:ext cx="23812" cy="26177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4875213" y="2107357"/>
            <a:ext cx="22225" cy="26177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054975" y="2107357"/>
            <a:ext cx="23813" cy="26177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914400" y="2081957"/>
            <a:ext cx="7164388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914400" y="2339132"/>
            <a:ext cx="7164388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897438" y="2899519"/>
            <a:ext cx="3157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2384425" y="3599607"/>
            <a:ext cx="24907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384425" y="3599607"/>
            <a:ext cx="24907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4897438" y="4153644"/>
            <a:ext cx="3157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4897438" y="4153644"/>
            <a:ext cx="31575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914400" y="4699744"/>
            <a:ext cx="7164388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6" name="Picture 47" descr="MGB240-P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764707"/>
            <a:ext cx="2365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8" descr="MGB1100-PP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155107"/>
            <a:ext cx="4222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9" descr="Dep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393107"/>
            <a:ext cx="455612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0" descr="Bün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4325094"/>
            <a:ext cx="482635" cy="2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899592" y="2898642"/>
            <a:ext cx="24907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3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Specifications set by municipalities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system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frequency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dirty="0" smtClean="0">
                <a:solidFill>
                  <a:schemeClr val="tx2"/>
                </a:solidFill>
              </a:rPr>
              <a:t>waste amount generated, type of bins, number of emptying, filling degree inside the bins, bulk density of waste in the bin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Geographical characteristics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structure of dwelling, population density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road infrastructure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b="1" dirty="0" smtClean="0">
                <a:solidFill>
                  <a:schemeClr val="tx2"/>
                </a:solidFill>
              </a:rPr>
              <a:t>average driving speed, obstacles on the collection route</a:t>
            </a:r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vehicle technology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staff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working time scheme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other logistical features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tx2"/>
                </a:solidFill>
              </a:rPr>
              <a:t>Geographical characteristics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structure of dwelling, population density</a:t>
            </a: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36356" y="1487066"/>
            <a:ext cx="16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de-DE" altLang="de-DE" sz="240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41832" y="2782466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de-DE" altLang="de-DE" sz="240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18819" y="2209378"/>
            <a:ext cx="3957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endParaRPr lang="de-DE" altLang="de-DE" sz="200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831388" y="3964994"/>
            <a:ext cx="4617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de-DE" altLang="de-DE" sz="2000" dirty="0" err="1" smtClean="0"/>
              <a:t>Opened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apartment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building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structure</a:t>
            </a:r>
            <a:r>
              <a:rPr lang="de-DE" altLang="de-DE" sz="2000" dirty="0"/>
              <a:t> </a:t>
            </a:r>
            <a:r>
              <a:rPr lang="de-DE" altLang="de-DE" sz="2000" b="1" dirty="0" smtClean="0"/>
              <a:t>DS </a:t>
            </a:r>
            <a:r>
              <a:rPr lang="de-DE" altLang="de-DE" sz="2000" b="1" dirty="0"/>
              <a:t>3</a:t>
            </a:r>
          </a:p>
        </p:txBody>
      </p:sp>
      <p:pic>
        <p:nvPicPr>
          <p:cNvPr id="8" name="Picture 16" descr="B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69" y="3352378"/>
            <a:ext cx="1195387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410142" y="2308810"/>
            <a:ext cx="3114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de-DE" altLang="de-DE" sz="2000" dirty="0" smtClean="0"/>
              <a:t>Large </a:t>
            </a:r>
            <a:r>
              <a:rPr lang="de-DE" altLang="de-DE" sz="2000" dirty="0" err="1" smtClean="0"/>
              <a:t>housing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estates</a:t>
            </a:r>
            <a:r>
              <a:rPr lang="de-DE" altLang="de-DE" sz="2000" dirty="0" smtClean="0"/>
              <a:t> </a:t>
            </a:r>
            <a:r>
              <a:rPr lang="de-DE" altLang="de-DE" sz="2000" b="1" dirty="0" smtClean="0"/>
              <a:t>DS </a:t>
            </a:r>
            <a:r>
              <a:rPr lang="de-DE" altLang="de-DE" sz="2000" b="1" dirty="0"/>
              <a:t>1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45712" y="5624413"/>
            <a:ext cx="3187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de-DE" altLang="de-DE" sz="2000" dirty="0" err="1" smtClean="0"/>
              <a:t>Scattered</a:t>
            </a:r>
            <a:r>
              <a:rPr lang="de-DE" altLang="de-DE" sz="2000" dirty="0" smtClean="0"/>
              <a:t> rural </a:t>
            </a:r>
            <a:r>
              <a:rPr lang="de-DE" altLang="de-DE" sz="2000" dirty="0" err="1" smtClean="0"/>
              <a:t>dwelling</a:t>
            </a:r>
            <a:r>
              <a:rPr lang="de-DE" altLang="de-DE" sz="2000" dirty="0" smtClean="0"/>
              <a:t> </a:t>
            </a:r>
            <a:r>
              <a:rPr lang="de-DE" altLang="de-DE" sz="2000" b="1" dirty="0" smtClean="0"/>
              <a:t>DS </a:t>
            </a:r>
            <a:r>
              <a:rPr lang="de-DE" altLang="de-DE" sz="2000" b="1" dirty="0"/>
              <a:t>5</a:t>
            </a:r>
          </a:p>
        </p:txBody>
      </p:sp>
      <p:pic>
        <p:nvPicPr>
          <p:cNvPr id="11" name="Picture 19" descr="BS5"/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69" y="4952578"/>
            <a:ext cx="1195387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611856" y="2956882"/>
            <a:ext cx="461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de-DE" altLang="de-DE" sz="2000" b="1" dirty="0" smtClean="0"/>
              <a:t>DS </a:t>
            </a:r>
            <a:r>
              <a:rPr lang="de-DE" altLang="de-DE" sz="2000" b="1" dirty="0"/>
              <a:t>2 </a:t>
            </a:r>
            <a:r>
              <a:rPr lang="de-DE" altLang="de-DE" sz="2000" dirty="0" err="1" smtClean="0"/>
              <a:t>Closed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apartment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building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structure</a:t>
            </a:r>
            <a:endParaRPr lang="de-DE" altLang="de-DE" sz="2000" b="1" dirty="0"/>
          </a:p>
        </p:txBody>
      </p:sp>
      <p:pic>
        <p:nvPicPr>
          <p:cNvPr id="13" name="Picture 21" descr="BS2-1"/>
          <p:cNvPicPr>
            <a:picLocks noChangeAspect="1" noChangeArrowheads="1"/>
          </p:cNvPicPr>
          <p:nvPr/>
        </p:nvPicPr>
        <p:blipFill>
          <a:blip r:embed="rId5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7" y="2361778"/>
            <a:ext cx="11953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788914" y="4509120"/>
            <a:ext cx="464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000" b="1" dirty="0" smtClean="0"/>
              <a:t>DS </a:t>
            </a:r>
            <a:r>
              <a:rPr lang="de-DE" altLang="de-DE" sz="2000" b="1" dirty="0"/>
              <a:t>4 </a:t>
            </a:r>
            <a:r>
              <a:rPr lang="de-DE" altLang="de-DE" sz="2000" dirty="0" smtClean="0"/>
              <a:t>Single- </a:t>
            </a:r>
            <a:r>
              <a:rPr lang="de-DE" altLang="de-DE" sz="2000" dirty="0" err="1" smtClean="0"/>
              <a:t>or</a:t>
            </a:r>
            <a:r>
              <a:rPr lang="de-DE" altLang="de-DE" sz="2000" dirty="0" smtClean="0"/>
              <a:t> double-</a:t>
            </a:r>
            <a:r>
              <a:rPr lang="de-DE" altLang="de-DE" sz="2000" dirty="0" err="1" smtClean="0"/>
              <a:t>family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housing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area</a:t>
            </a:r>
            <a:endParaRPr lang="de-DE" altLang="de-DE" sz="2000" b="1" dirty="0"/>
          </a:p>
        </p:txBody>
      </p:sp>
      <p:pic>
        <p:nvPicPr>
          <p:cNvPr id="16" name="Picture 23" descr="BS4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5778"/>
            <a:ext cx="119538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88914" y="6053226"/>
            <a:ext cx="36088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 b="1" dirty="0" smtClean="0"/>
              <a:t>Commercial </a:t>
            </a:r>
            <a:r>
              <a:rPr lang="de-DE" altLang="de-DE" sz="2000" b="1" dirty="0" err="1" smtClean="0"/>
              <a:t>and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industrial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areas</a:t>
            </a:r>
            <a:endParaRPr lang="de-DE" altLang="de-DE" sz="2000" b="1" dirty="0"/>
          </a:p>
        </p:txBody>
      </p:sp>
      <p:pic>
        <p:nvPicPr>
          <p:cNvPr id="18" name="Picture 25" descr="Tourenbegleitung-Lübben-9"/>
          <p:cNvPicPr>
            <a:picLocks noChangeAspect="1" noChangeArrowheads="1"/>
          </p:cNvPicPr>
          <p:nvPr/>
        </p:nvPicPr>
        <p:blipFill>
          <a:blip r:embed="rId7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09778"/>
            <a:ext cx="1195387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00569"/>
              </p:ext>
            </p:extLst>
          </p:nvPr>
        </p:nvGraphicFramePr>
        <p:xfrm>
          <a:off x="7481069" y="1599778"/>
          <a:ext cx="1195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8" imgW="5292745" imgH="4234279" progId="Photoshop.Image.6">
                  <p:embed/>
                </p:oleObj>
              </mc:Choice>
              <mc:Fallback>
                <p:oleObj name="Image" r:id="rId8" imgW="5292745" imgH="423427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069" y="1599778"/>
                        <a:ext cx="1195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0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Specifications set by municipalities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system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collection frequency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dirty="0" smtClean="0">
                <a:solidFill>
                  <a:schemeClr val="tx2"/>
                </a:solidFill>
              </a:rPr>
              <a:t>waste amount generated, type of bins, number of emptying, filling degree inside the bins, bulk density of waste in the bin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Geographical characteristics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structure of dwelling, population density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road infrastructure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"/>
            </a:pPr>
            <a:r>
              <a:rPr lang="en-US" sz="2400" dirty="0" smtClean="0">
                <a:solidFill>
                  <a:schemeClr val="tx2"/>
                </a:solidFill>
              </a:rPr>
              <a:t>average driving speed, obstacles on the collection route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vehicle technology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staff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working time scheme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other logistical features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/>
                </a:solidFill>
              </a:rPr>
              <a:t>Collection work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characteristic time steps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0" y="548680"/>
            <a:ext cx="9144000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2. </a:t>
            </a:r>
            <a:r>
              <a:rPr lang="en-US" sz="2600" b="1" dirty="0" smtClean="0">
                <a:solidFill>
                  <a:schemeClr val="tx2"/>
                </a:solidFill>
              </a:rPr>
              <a:t>Influencing factors on collection logistics</a:t>
            </a:r>
            <a:endParaRPr lang="en-US" sz="2600" b="1" i="1" dirty="0">
              <a:solidFill>
                <a:schemeClr val="tx2"/>
              </a:solidFill>
            </a:endParaRPr>
          </a:p>
        </p:txBody>
      </p:sp>
      <p:pic>
        <p:nvPicPr>
          <p:cNvPr id="4" name="Picture 14" descr="Entladen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727848"/>
            <a:ext cx="1687513" cy="1287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Umfahrt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365648"/>
            <a:ext cx="1687513" cy="1355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00694"/>
              </p:ext>
            </p:extLst>
          </p:nvPr>
        </p:nvGraphicFramePr>
        <p:xfrm>
          <a:off x="844550" y="2746648"/>
          <a:ext cx="16875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5" imgW="8468142" imgH="6351210" progId="Photoshop.Image.6">
                  <p:embed/>
                </p:oleObj>
              </mc:Choice>
              <mc:Fallback>
                <p:oleObj name="Image" r:id="rId5" imgW="8468142" imgH="635121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746648"/>
                        <a:ext cx="1687513" cy="1371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44550" y="2365648"/>
            <a:ext cx="168751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dirty="0" smtClean="0"/>
              <a:t>Collection</a:t>
            </a:r>
            <a:endParaRPr lang="de-DE" altLang="de-DE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823075" y="3737248"/>
            <a:ext cx="168751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dirty="0" smtClean="0"/>
              <a:t>Transportation</a:t>
            </a:r>
            <a:endParaRPr lang="de-DE" altLang="de-DE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823075" y="5718448"/>
            <a:ext cx="168751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dirty="0" smtClean="0"/>
              <a:t>Set-</a:t>
            </a:r>
            <a:r>
              <a:rPr lang="de-DE" altLang="de-DE" dirty="0" err="1" smtClean="0"/>
              <a:t>up</a:t>
            </a:r>
            <a:r>
              <a:rPr lang="de-DE" altLang="de-DE" dirty="0" smtClean="0"/>
              <a:t> time, </a:t>
            </a:r>
            <a:r>
              <a:rPr lang="de-DE" altLang="de-DE" dirty="0" err="1" smtClean="0"/>
              <a:t>breaks</a:t>
            </a:r>
            <a:endParaRPr lang="de-DE" altLang="de-DE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844550" y="4346848"/>
            <a:ext cx="168751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dirty="0" err="1" smtClean="0"/>
              <a:t>Emptying</a:t>
            </a:r>
            <a:endParaRPr lang="de-DE" altLang="de-DE" dirty="0"/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27235"/>
              </p:ext>
            </p:extLst>
          </p:nvPr>
        </p:nvGraphicFramePr>
        <p:xfrm>
          <a:off x="6823075" y="4346848"/>
          <a:ext cx="16875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7" imgW="17994332" imgH="13760470" progId="Photoshop.Image.6">
                  <p:embed/>
                </p:oleObj>
              </mc:Choice>
              <mc:Fallback>
                <p:oleObj name="Image" r:id="rId7" imgW="17994332" imgH="1376047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4346848"/>
                        <a:ext cx="1687513" cy="1397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0848"/>
            <a:ext cx="3814763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Bildschirmpräsentation (4:3)</PresentationFormat>
  <Paragraphs>200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Larissa-Design</vt:lpstr>
      <vt:lpstr>Adobe Photoshop Image</vt:lpstr>
      <vt:lpstr>Microsoft Excel-Diagramm</vt:lpstr>
      <vt:lpstr>Microsoft Excel-Arbeitsblatt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wagner</cp:lastModifiedBy>
  <cp:revision>351</cp:revision>
  <dcterms:created xsi:type="dcterms:W3CDTF">2015-09-30T12:26:19Z</dcterms:created>
  <dcterms:modified xsi:type="dcterms:W3CDTF">2017-04-26T12:10:13Z</dcterms:modified>
</cp:coreProperties>
</file>