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329" r:id="rId3"/>
    <p:sldId id="330" r:id="rId4"/>
    <p:sldId id="331" r:id="rId5"/>
    <p:sldId id="315" r:id="rId6"/>
    <p:sldId id="332" r:id="rId7"/>
    <p:sldId id="333" r:id="rId8"/>
    <p:sldId id="313" r:id="rId9"/>
    <p:sldId id="293" r:id="rId10"/>
    <p:sldId id="327" r:id="rId11"/>
    <p:sldId id="336" r:id="rId12"/>
    <p:sldId id="334" r:id="rId13"/>
    <p:sldId id="335" r:id="rId14"/>
    <p:sldId id="321" r:id="rId15"/>
    <p:sldId id="337" r:id="rId16"/>
    <p:sldId id="338" r:id="rId17"/>
    <p:sldId id="339" r:id="rId18"/>
    <p:sldId id="340" r:id="rId19"/>
    <p:sldId id="341" r:id="rId20"/>
    <p:sldId id="342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e Boesten" initials="RB" lastIdx="10" clrIdx="0">
    <p:extLst/>
  </p:cmAuthor>
  <p:cmAuthor id="2" name="Jan Reichenbach" initials="JR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6" autoAdjust="0"/>
    <p:restoredTop sz="94533" autoAdjust="0"/>
  </p:normalViewPr>
  <p:slideViewPr>
    <p:cSldViewPr>
      <p:cViewPr varScale="1">
        <p:scale>
          <a:sx n="70" d="100"/>
          <a:sy n="70" d="100"/>
        </p:scale>
        <p:origin x="13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24.03.2017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4" y="0"/>
            <a:ext cx="657167" cy="7647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6504"/>
          </a:xfrm>
        </p:spPr>
        <p:txBody>
          <a:bodyPr/>
          <a:lstStyle/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4" y="0"/>
            <a:ext cx="657167" cy="7647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24.03.2017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24.03.2017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en-US" noProof="0" smtClean="0"/>
              <a:pPr/>
              <a:t>3/24/2017</a:t>
            </a:fld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24.03.2017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en-US" noProof="0" smtClean="0"/>
              <a:pPr/>
              <a:t>3/24/2017</a:t>
            </a:fld>
            <a:endParaRPr lang="en-US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24.03.2017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389874"/>
            <a:ext cx="9144000" cy="46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600076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6C8E-7907-4CAF-A03A-B57D08265DFE}" type="datetimeFigureOut">
              <a:rPr lang="de-DE" smtClean="0"/>
              <a:pPr/>
              <a:t>24.03.2017</a:t>
            </a:fld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15338" y="6421461"/>
            <a:ext cx="714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-27384"/>
            <a:ext cx="9144000" cy="56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el 1"/>
          <p:cNvSpPr txBox="1">
            <a:spLocks/>
          </p:cNvSpPr>
          <p:nvPr userDrawn="1"/>
        </p:nvSpPr>
        <p:spPr>
          <a:xfrm>
            <a:off x="3859200" y="100800"/>
            <a:ext cx="3643338" cy="285752"/>
          </a:xfrm>
          <a:prstGeom prst="rect">
            <a:avLst/>
          </a:prstGeom>
          <a:solidFill>
            <a:schemeClr val="bg1"/>
          </a:solidFill>
        </p:spPr>
        <p:txBody>
          <a:bodyPr lIns="36000" tIns="36000" rIns="36000" bIns="36000"/>
          <a:lstStyle>
            <a:lvl1pPr algn="l">
              <a:defRPr sz="1400" b="1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Accompanying Measures / Technical Trainings</a:t>
            </a:r>
          </a:p>
        </p:txBody>
      </p:sp>
      <p:pic>
        <p:nvPicPr>
          <p:cNvPr id="8" name="Picture 1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6456" y="109749"/>
            <a:ext cx="360040" cy="2581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</a:ext>
          </a:extLst>
        </p:spPr>
      </p:pic>
      <p:pic>
        <p:nvPicPr>
          <p:cNvPr id="9" name="Picture 2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142346"/>
            <a:ext cx="648072" cy="20265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179512" y="764704"/>
            <a:ext cx="8856984" cy="52366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Integrated Solid Waste Management Kutaisi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1F497D"/>
                </a:solidFill>
              </a:rPr>
              <a:t>– </a:t>
            </a:r>
            <a:r>
              <a:rPr lang="en-US" sz="2400" dirty="0" smtClean="0">
                <a:solidFill>
                  <a:schemeClr val="tx2"/>
                </a:solidFill>
              </a:rPr>
              <a:t>Accompanying Technical Training </a:t>
            </a:r>
            <a:r>
              <a:rPr lang="en-US" sz="2400" dirty="0" smtClean="0">
                <a:solidFill>
                  <a:schemeClr val="tx2"/>
                </a:solidFill>
              </a:rPr>
              <a:t>–</a:t>
            </a:r>
          </a:p>
          <a:p>
            <a:pPr algn="ctr">
              <a:buFont typeface="Wingdings" pitchFamily="2" charset="2"/>
              <a:buChar char="Ø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ka-GE" sz="2800" b="1" dirty="0" smtClean="0">
                <a:solidFill>
                  <a:schemeClr val="tx2"/>
                </a:solidFill>
              </a:rPr>
              <a:t>„</a:t>
            </a:r>
            <a:r>
              <a:rPr lang="en-US" sz="2800" b="1" dirty="0" smtClean="0">
                <a:solidFill>
                  <a:schemeClr val="tx2"/>
                </a:solidFill>
              </a:rPr>
              <a:t>waste generation and separate collection”</a:t>
            </a:r>
            <a:r>
              <a:rPr lang="en-US" sz="2400" b="1" dirty="0" smtClean="0">
                <a:solidFill>
                  <a:schemeClr val="tx2"/>
                </a:solidFill>
              </a:rPr>
              <a:t/>
            </a:r>
            <a:br>
              <a:rPr lang="en-US" sz="2400" b="1" dirty="0" smtClean="0">
                <a:solidFill>
                  <a:schemeClr val="tx2"/>
                </a:solidFill>
              </a:rPr>
            </a:br>
            <a:endParaRPr lang="en-US" sz="2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2400" b="1" dirty="0" smtClean="0"/>
              <a:t>March 22 - 23, 2017</a:t>
            </a:r>
            <a:endParaRPr lang="en-US" sz="2400" b="1" dirty="0" smtClean="0"/>
          </a:p>
          <a:p>
            <a:pPr marL="0" indent="0" algn="ctr">
              <a:buNone/>
            </a:pPr>
            <a:endParaRPr lang="en-US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Presented by:</a:t>
            </a:r>
            <a:br>
              <a:rPr lang="en-US" sz="1800" dirty="0" smtClean="0">
                <a:solidFill>
                  <a:schemeClr val="tx2"/>
                </a:solidFill>
              </a:rPr>
            </a:br>
            <a:r>
              <a:rPr lang="en-US" sz="1800" dirty="0" smtClean="0">
                <a:solidFill>
                  <a:schemeClr val="tx2"/>
                </a:solidFill>
              </a:rPr>
              <a:t>The SWM training expert Mr. René Boesten, PEM</a:t>
            </a:r>
            <a:endParaRPr lang="en-US" sz="18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>
          <a:xfrm>
            <a:off x="467544" y="1340768"/>
            <a:ext cx="8676456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Waste prognosis – meaning and importance</a:t>
            </a:r>
            <a:endParaRPr lang="en-US" sz="2200" dirty="0">
              <a:solidFill>
                <a:schemeClr val="tx2"/>
              </a:solidFill>
            </a:endParaRPr>
          </a:p>
          <a:p>
            <a:pPr marL="265113" indent="-265113">
              <a:buNone/>
            </a:pPr>
            <a:r>
              <a:rPr lang="en-US" sz="2200" u="sng" dirty="0" smtClean="0">
                <a:solidFill>
                  <a:schemeClr val="tx2"/>
                </a:solidFill>
              </a:rPr>
              <a:t>What it is good for?</a:t>
            </a:r>
          </a:p>
          <a:p>
            <a:pPr marL="265113" indent="-265113">
              <a:buNone/>
            </a:pPr>
            <a:endParaRPr lang="en-US" sz="1200" u="sng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chemeClr val="tx2"/>
                </a:solidFill>
              </a:rPr>
              <a:t>to know future waste amounts generated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to plan waste collection and waste treatment capacities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to understand the effects of waste management measures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to assess feasibility and efficient ways of separate collection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to  get note on changes/trends in the waste generation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to educate people</a:t>
            </a:r>
          </a:p>
          <a:p>
            <a:endParaRPr lang="en-US" sz="2200" dirty="0">
              <a:solidFill>
                <a:schemeClr val="tx2"/>
              </a:solidFill>
            </a:endParaRPr>
          </a:p>
          <a:p>
            <a:endParaRPr lang="en-US" sz="2200" u="sng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Waste calculation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Total waste = </a:t>
            </a:r>
          </a:p>
          <a:p>
            <a:pPr marL="0" indent="0">
              <a:buNone/>
            </a:pPr>
            <a:r>
              <a:rPr lang="en-GB" dirty="0" smtClean="0"/>
              <a:t>Waste per capita * total population + non-household waste + tourism waste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Total waste = </a:t>
            </a:r>
          </a:p>
          <a:p>
            <a:pPr marL="0" indent="0">
              <a:buNone/>
            </a:pPr>
            <a:r>
              <a:rPr lang="en-GB" dirty="0" smtClean="0"/>
              <a:t>Waste delivered at the landfill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42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943544"/>
              </p:ext>
            </p:extLst>
          </p:nvPr>
        </p:nvGraphicFramePr>
        <p:xfrm>
          <a:off x="611560" y="1628804"/>
          <a:ext cx="7776864" cy="4512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9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1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Waste delivered at the landfills (ton)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Waste calculated (tons)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Baghdati</a:t>
                      </a:r>
                      <a:r>
                        <a:rPr lang="en-GB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Municipality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1,949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Chiatura</a:t>
                      </a:r>
                      <a:r>
                        <a:rPr lang="en-GB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Municipality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6,058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Kharagauli</a:t>
                      </a:r>
                      <a:r>
                        <a:rPr lang="en-GB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Municipality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2,239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Kutaisi Municipality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54,442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51,731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More non-household waste?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Sachkhere</a:t>
                      </a:r>
                      <a:r>
                        <a:rPr lang="en-GB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Municipality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6,664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7,514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Samtredia</a:t>
                      </a:r>
                      <a:r>
                        <a:rPr lang="en-GB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Municipality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8,396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11,326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Terjola</a:t>
                      </a:r>
                      <a:r>
                        <a:rPr lang="en-GB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Municipality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2,269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4,089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Tkibuli</a:t>
                      </a:r>
                      <a:r>
                        <a:rPr lang="en-GB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Municipality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Tskaltubo</a:t>
                      </a:r>
                      <a:r>
                        <a:rPr lang="en-GB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Municipality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9,639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Zestaponi</a:t>
                      </a:r>
                      <a:r>
                        <a:rPr lang="en-GB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Municipality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Vani Municipality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1,331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Khoni</a:t>
                      </a:r>
                      <a:r>
                        <a:rPr lang="en-GB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Municipality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2,716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3,743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909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982000"/>
              </p:ext>
            </p:extLst>
          </p:nvPr>
        </p:nvGraphicFramePr>
        <p:xfrm>
          <a:off x="827584" y="1844824"/>
          <a:ext cx="7632848" cy="3534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5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0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2146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Waste delivered at the landfills (ton)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Waste calculated (tons)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C. </a:t>
                      </a:r>
                      <a:r>
                        <a:rPr lang="en-GB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Ambrolauri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1410.15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305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Ambrolauri</a:t>
                      </a:r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Municipality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1,361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Oni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1185.1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652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Tsageri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1079.4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912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Lentekhi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??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1,194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happens with the waste?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682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 txBox="1">
            <a:spLocks/>
          </p:cNvSpPr>
          <p:nvPr/>
        </p:nvSpPr>
        <p:spPr>
          <a:xfrm>
            <a:off x="107504" y="1484784"/>
            <a:ext cx="9036496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/>
              <a:t>Approaching the </a:t>
            </a:r>
            <a:r>
              <a:rPr lang="en-US" sz="2200" dirty="0"/>
              <a:t>subject </a:t>
            </a:r>
            <a:r>
              <a:rPr lang="en-US" sz="2200" dirty="0" smtClean="0"/>
              <a:t>of separate collection</a:t>
            </a:r>
          </a:p>
          <a:p>
            <a:r>
              <a:rPr lang="en-US" sz="2200" dirty="0">
                <a:solidFill>
                  <a:schemeClr val="tx2"/>
                </a:solidFill>
              </a:rPr>
              <a:t>must </a:t>
            </a:r>
            <a:r>
              <a:rPr lang="en-US" sz="2200" dirty="0" smtClean="0">
                <a:solidFill>
                  <a:schemeClr val="tx2"/>
                </a:solidFill>
              </a:rPr>
              <a:t>be addressed in quality and quantity in your WM plan (2019 deadline!)</a:t>
            </a:r>
          </a:p>
          <a:p>
            <a:r>
              <a:rPr lang="de-DE" sz="2200" dirty="0" smtClean="0">
                <a:solidFill>
                  <a:schemeClr val="tx2"/>
                </a:solidFill>
              </a:rPr>
              <a:t>due </a:t>
            </a:r>
            <a:r>
              <a:rPr lang="en-US" sz="2200" dirty="0" smtClean="0">
                <a:solidFill>
                  <a:schemeClr val="tx2"/>
                </a:solidFill>
              </a:rPr>
              <a:t>to</a:t>
            </a:r>
            <a:r>
              <a:rPr lang="de-DE" sz="2200" dirty="0" smtClean="0">
                <a:solidFill>
                  <a:schemeClr val="tx2"/>
                </a:solidFill>
              </a:rPr>
              <a:t> 2019 </a:t>
            </a:r>
            <a:r>
              <a:rPr lang="en-US" sz="2200" dirty="0" smtClean="0">
                <a:solidFill>
                  <a:schemeClr val="tx2"/>
                </a:solidFill>
              </a:rPr>
              <a:t>deadline</a:t>
            </a:r>
            <a:r>
              <a:rPr lang="de-DE" sz="2200" dirty="0" smtClean="0">
                <a:solidFill>
                  <a:schemeClr val="tx2"/>
                </a:solidFill>
              </a:rPr>
              <a:t> a matter </a:t>
            </a:r>
            <a:r>
              <a:rPr lang="en-US" sz="2200" dirty="0" smtClean="0">
                <a:solidFill>
                  <a:schemeClr val="tx2"/>
                </a:solidFill>
              </a:rPr>
              <a:t>of </a:t>
            </a:r>
            <a:r>
              <a:rPr lang="en-US" sz="2200" b="1" u="sng" dirty="0" smtClean="0">
                <a:solidFill>
                  <a:schemeClr val="tx2"/>
                </a:solidFill>
              </a:rPr>
              <a:t>prognosis</a:t>
            </a:r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-9112" y="5949280"/>
            <a:ext cx="256488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sz="1600" i="1" dirty="0" smtClean="0">
                <a:solidFill>
                  <a:schemeClr val="tx2"/>
                </a:solidFill>
              </a:rPr>
              <a:t>Source: Boer et al. (2005): Waste Management Planning and Optimization</a:t>
            </a:r>
            <a:endParaRPr lang="en-US" sz="1600" i="1" u="sng" dirty="0">
              <a:solidFill>
                <a:schemeClr val="tx2"/>
              </a:solidFill>
            </a:endParaRPr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1273332" y="1000670"/>
            <a:ext cx="6539028" cy="484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Waste prognosis – meaning and importance</a:t>
            </a:r>
            <a:endParaRPr lang="en-US" sz="2200" dirty="0">
              <a:solidFill>
                <a:schemeClr val="tx2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120347"/>
            <a:ext cx="6725071" cy="3260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95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separate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Waste composition: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587647"/>
              </p:ext>
            </p:extLst>
          </p:nvPr>
        </p:nvGraphicFramePr>
        <p:xfrm>
          <a:off x="457200" y="1844824"/>
          <a:ext cx="8229599" cy="4197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3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7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28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Waste categories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Minimum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(%)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Maximum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(%)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Paper and cardboard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12.2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16.7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Glass bottles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6.4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Scrap metal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Polyethylene / Plastics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13.6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17.5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Sanitary paper/diapers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4.8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8.3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Textiles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5.4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5.9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Organic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38.6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42.7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Construction waste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4.0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4.1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Hazardous household waste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Leather/rubber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Other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Loss (humidity)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032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separate collection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653292"/>
              </p:ext>
            </p:extLst>
          </p:nvPr>
        </p:nvGraphicFramePr>
        <p:xfrm>
          <a:off x="457200" y="3007360"/>
          <a:ext cx="8229599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5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1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6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Estimated amounts of recyclables in municipal waste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Paper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(t/a)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Glass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(t/a)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Plastics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(t/a)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lower limit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upper limit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lower limit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upper limit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lower limit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upper limit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effectLst/>
                        </a:rPr>
                        <a:t>Imereti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effectLst/>
                        </a:rPr>
                        <a:t>12,447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effectLst/>
                        </a:rPr>
                        <a:t>20,596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effectLst/>
                        </a:rPr>
                        <a:t>4,852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effectLst/>
                        </a:rPr>
                        <a:t>7,837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effectLst/>
                        </a:rPr>
                        <a:t>13,885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effectLst/>
                        </a:rPr>
                        <a:t>21,603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effectLst/>
                        </a:rPr>
                        <a:t>Racha-Lechkhumi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effectLst/>
                        </a:rPr>
                        <a:t>569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effectLst/>
                        </a:rPr>
                        <a:t>1,073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effectLst/>
                        </a:rPr>
                        <a:t>222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effectLst/>
                        </a:rPr>
                        <a:t>408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effectLst/>
                        </a:rPr>
                        <a:t>635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1,126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87624" y="1844824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Estimated amounts of recyclables in municipal waste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721170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separate collection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952668"/>
              </p:ext>
            </p:extLst>
          </p:nvPr>
        </p:nvGraphicFramePr>
        <p:xfrm>
          <a:off x="611560" y="1628800"/>
          <a:ext cx="4176464" cy="1876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0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Targets for collection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400" u="none" strike="noStrike">
                          <a:effectLst/>
                        </a:rPr>
                        <a:t> 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2020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2025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2030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400" u="none" strike="noStrike">
                          <a:effectLst/>
                        </a:rPr>
                        <a:t>Paper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30%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50%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80%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400" u="none" strike="noStrike">
                          <a:effectLst/>
                        </a:rPr>
                        <a:t>Glass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20%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50%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80%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400" u="none" strike="noStrike">
                          <a:effectLst/>
                        </a:rPr>
                        <a:t>Plastic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30%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50%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80%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237055"/>
              </p:ext>
            </p:extLst>
          </p:nvPr>
        </p:nvGraphicFramePr>
        <p:xfrm>
          <a:off x="3851920" y="3717032"/>
          <a:ext cx="4226769" cy="1876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8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8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waste composition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paper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12.2%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16.7%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glass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4.8%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6.4%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plastics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13.6%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17.5%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bio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38.6%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42.7%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806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separate collection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442850"/>
              </p:ext>
            </p:extLst>
          </p:nvPr>
        </p:nvGraphicFramePr>
        <p:xfrm>
          <a:off x="539550" y="1484788"/>
          <a:ext cx="8147249" cy="4414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0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08113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Waste calculated (tons)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2020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2025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2030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difference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err="1">
                          <a:effectLst/>
                        </a:rPr>
                        <a:t>Baghdati</a:t>
                      </a:r>
                      <a:r>
                        <a:rPr lang="en-GB" sz="1800" u="none" strike="noStrike" dirty="0">
                          <a:effectLst/>
                        </a:rPr>
                        <a:t> Municipality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2,481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2,266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2,102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1,874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err="1">
                          <a:effectLst/>
                        </a:rPr>
                        <a:t>Chiatura</a:t>
                      </a:r>
                      <a:r>
                        <a:rPr lang="en-GB" sz="1800" u="none" strike="noStrike" dirty="0">
                          <a:effectLst/>
                        </a:rPr>
                        <a:t> Municipality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6,058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5,662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5,131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4,575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Kharagauli Municipality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2,239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2,035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1,896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1,691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Kutaisi Municipality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51,731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49,033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43,816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39,067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Sachkhere Municipality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7,514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7,044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6,364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5,674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Samtredia Municipality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11,326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10,664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9,593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8,553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-25%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Terjola Municipality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4,089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3,792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3,463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3,088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Tkibuli Municipality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3,519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3,251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2,981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2,658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Tskaltubo Municipality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9,639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9,062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8,164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7,279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Zestaponi Municipality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9,019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8,473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7,639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6,811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Vani Municipality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2,818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2,585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2,387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2,128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Khoni Municipality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3,743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3,464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3,171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2,827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167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separate collection</a:t>
            </a:r>
            <a:endParaRPr lang="en-GB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973505"/>
              </p:ext>
            </p:extLst>
          </p:nvPr>
        </p:nvGraphicFramePr>
        <p:xfrm>
          <a:off x="457198" y="1556790"/>
          <a:ext cx="7787209" cy="3749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0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04167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Waste calculated (tons)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2020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2025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2030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difference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C. Ambrolauri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305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199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258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230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Ambrolauri Municipality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1,361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1,202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1,153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1,028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Oni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652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529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553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493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-25%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Tsageri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912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775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772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689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Lentekhi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1,194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1,043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1,012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902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31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Estimation of Generated Waste </a:t>
            </a:r>
            <a:r>
              <a:rPr lang="en-US" sz="3200" b="1" dirty="0" smtClean="0">
                <a:solidFill>
                  <a:schemeClr val="tx2"/>
                </a:solidFill>
              </a:rPr>
              <a:t>Amounts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 smtClean="0">
                <a:solidFill>
                  <a:schemeClr val="tx2"/>
                </a:solidFill>
              </a:rPr>
              <a:t>1.a</a:t>
            </a:r>
            <a:r>
              <a:rPr lang="en-US" sz="2400" u="sng" dirty="0">
                <a:solidFill>
                  <a:schemeClr val="tx2"/>
                </a:solidFill>
              </a:rPr>
              <a:t>)	Calculation on the basis of the number of inhabitants or commercial activities by the use of specific </a:t>
            </a:r>
            <a:r>
              <a:rPr lang="en-US" sz="2400" u="sng" dirty="0" smtClean="0">
                <a:solidFill>
                  <a:schemeClr val="tx2"/>
                </a:solidFill>
              </a:rPr>
              <a:t>parameters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Creation </a:t>
            </a:r>
            <a:r>
              <a:rPr lang="en-US" sz="2400" dirty="0">
                <a:solidFill>
                  <a:schemeClr val="tx2"/>
                </a:solidFill>
              </a:rPr>
              <a:t>of specific parameters for</a:t>
            </a:r>
          </a:p>
          <a:p>
            <a:pPr marL="712788" indent="-355600"/>
            <a:r>
              <a:rPr lang="en-US" sz="2400" dirty="0">
                <a:solidFill>
                  <a:schemeClr val="tx2"/>
                </a:solidFill>
              </a:rPr>
              <a:t>inhabitants</a:t>
            </a:r>
          </a:p>
          <a:p>
            <a:pPr marL="712788" indent="-355600"/>
            <a:r>
              <a:rPr lang="en-US" sz="2400" dirty="0">
                <a:solidFill>
                  <a:schemeClr val="tx2"/>
                </a:solidFill>
              </a:rPr>
              <a:t>public services (hospitals, schools, kindergartens)</a:t>
            </a:r>
          </a:p>
          <a:p>
            <a:pPr marL="712788" indent="-355600"/>
            <a:r>
              <a:rPr lang="en-US" sz="2400" dirty="0">
                <a:solidFill>
                  <a:schemeClr val="tx2"/>
                </a:solidFill>
              </a:rPr>
              <a:t>commercial activities (offices, restaurants, cinemas, department stores, supermarkets, </a:t>
            </a:r>
            <a:r>
              <a:rPr lang="en-US" sz="2400" dirty="0" err="1">
                <a:solidFill>
                  <a:schemeClr val="tx2"/>
                </a:solidFill>
              </a:rPr>
              <a:t>a.o.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</a:p>
          <a:p>
            <a:pPr marL="357188" indent="-355600">
              <a:buFont typeface="+mj-lt"/>
              <a:buAutoNum type="arabicPeriod" startAt="2"/>
            </a:pPr>
            <a:r>
              <a:rPr lang="en-US" sz="2400" dirty="0">
                <a:solidFill>
                  <a:schemeClr val="tx2"/>
                </a:solidFill>
              </a:rPr>
              <a:t>Calculation of the waste amounts according to the real figures of the inhabitants or specific activities in the municipality</a:t>
            </a:r>
          </a:p>
          <a:p>
            <a:pPr marL="0" indent="0">
              <a:buNone/>
            </a:pPr>
            <a:endParaRPr lang="en-US" sz="2400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chemeClr val="tx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757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separate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Biowaste</a:t>
            </a:r>
          </a:p>
          <a:p>
            <a:pPr lvl="1"/>
            <a:r>
              <a:rPr lang="en-GB" dirty="0" smtClean="0"/>
              <a:t>Kitchen, gardens, parks</a:t>
            </a:r>
          </a:p>
          <a:p>
            <a:pPr lvl="1"/>
            <a:r>
              <a:rPr lang="en-GB" dirty="0" smtClean="0"/>
              <a:t>Composition: urban: 35 - 40%</a:t>
            </a:r>
          </a:p>
          <a:p>
            <a:pPr marL="2743200" lvl="6" indent="0">
              <a:buNone/>
            </a:pPr>
            <a:r>
              <a:rPr lang="en-GB" sz="2800" dirty="0" smtClean="0"/>
              <a:t>Rural: 45 – 60%</a:t>
            </a:r>
          </a:p>
          <a:p>
            <a:pPr lvl="1"/>
            <a:endParaRPr lang="en-GB" dirty="0"/>
          </a:p>
          <a:p>
            <a:r>
              <a:rPr lang="en-GB" dirty="0" smtClean="0"/>
              <a:t>Collection / prevention</a:t>
            </a:r>
            <a:endParaRPr lang="en-GB" dirty="0"/>
          </a:p>
          <a:p>
            <a:pPr lvl="2"/>
            <a:r>
              <a:rPr lang="en-GB" sz="2800" dirty="0" smtClean="0"/>
              <a:t>Urban: 30 - 40% (mainly collection)</a:t>
            </a:r>
          </a:p>
          <a:p>
            <a:pPr lvl="2"/>
            <a:r>
              <a:rPr lang="en-GB" sz="2800" dirty="0" smtClean="0"/>
              <a:t>Rural: 50 – 60% (mainly prevention)</a:t>
            </a:r>
            <a:endParaRPr lang="en-GB" sz="2800" dirty="0"/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00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Estimation of Generated Waste </a:t>
            </a:r>
            <a:r>
              <a:rPr lang="en-US" sz="3200" b="1" dirty="0" smtClean="0">
                <a:solidFill>
                  <a:schemeClr val="tx2"/>
                </a:solidFill>
              </a:rPr>
              <a:t>Amounts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Creation </a:t>
            </a:r>
            <a:r>
              <a:rPr lang="en-US" sz="2400" dirty="0">
                <a:solidFill>
                  <a:schemeClr val="tx2"/>
                </a:solidFill>
              </a:rPr>
              <a:t>of specific parameters for</a:t>
            </a:r>
          </a:p>
          <a:p>
            <a:pPr marL="712788" indent="-355600"/>
            <a:r>
              <a:rPr lang="en-US" sz="2400" dirty="0" smtClean="0">
                <a:solidFill>
                  <a:schemeClr val="tx2"/>
                </a:solidFill>
              </a:rPr>
              <a:t>Inhabitants</a:t>
            </a:r>
          </a:p>
          <a:p>
            <a:pPr marL="357188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712788" indent="-355600"/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chemeClr val="tx2"/>
              </a:solidFill>
            </a:endParaRP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464708"/>
              </p:ext>
            </p:extLst>
          </p:nvPr>
        </p:nvGraphicFramePr>
        <p:xfrm>
          <a:off x="1259632" y="2276872"/>
          <a:ext cx="7128792" cy="1440159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8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9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180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 Kutaisi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Waste per 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 person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Waste per year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 person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1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 capital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1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 &gt; 10,000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1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 &lt; 10,000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43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585602"/>
              </p:ext>
            </p:extLst>
          </p:nvPr>
        </p:nvGraphicFramePr>
        <p:xfrm>
          <a:off x="457201" y="4077072"/>
          <a:ext cx="7931222" cy="1390650"/>
        </p:xfrm>
        <a:graphic>
          <a:graphicData uri="http://schemas.openxmlformats.org/drawingml/2006/table">
            <a:tbl>
              <a:tblPr/>
              <a:tblGrid>
                <a:gridCol w="1268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3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3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54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 data 2015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Waste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delivered at the landfill (ton)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Population 2015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Collection efficiency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waste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Waste per 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 person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Waste per year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 person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Kutaisi city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54,000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147,635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48,600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0.90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330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2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Estimation of Generated Waste </a:t>
            </a:r>
            <a:r>
              <a:rPr lang="en-US" sz="3200" b="1" dirty="0" smtClean="0">
                <a:solidFill>
                  <a:schemeClr val="tx2"/>
                </a:solidFill>
              </a:rPr>
              <a:t>Amounts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Long term forecast:</a:t>
            </a:r>
            <a:endParaRPr lang="en-US" sz="2400" dirty="0">
              <a:solidFill>
                <a:schemeClr val="tx2"/>
              </a:solidFill>
            </a:endParaRPr>
          </a:p>
          <a:p>
            <a:pPr marL="712788" indent="-355600"/>
            <a:r>
              <a:rPr lang="en-US" sz="2400" dirty="0" smtClean="0">
                <a:solidFill>
                  <a:schemeClr val="tx2"/>
                </a:solidFill>
              </a:rPr>
              <a:t>Inhabitants</a:t>
            </a:r>
          </a:p>
          <a:p>
            <a:pPr marL="712788" indent="-355600"/>
            <a:r>
              <a:rPr lang="en-US" sz="2400" dirty="0" smtClean="0">
                <a:solidFill>
                  <a:schemeClr val="tx2"/>
                </a:solidFill>
              </a:rPr>
              <a:t>Total population from Georgian statistics office</a:t>
            </a:r>
          </a:p>
          <a:p>
            <a:pPr marL="712788" indent="-355600"/>
            <a:r>
              <a:rPr lang="en-US" sz="2400" dirty="0" smtClean="0">
                <a:solidFill>
                  <a:schemeClr val="tx2"/>
                </a:solidFill>
              </a:rPr>
              <a:t>Population forecast:</a:t>
            </a:r>
          </a:p>
          <a:p>
            <a:pPr marL="712788" indent="-355600"/>
            <a:endParaRPr lang="en-US" sz="2400" dirty="0">
              <a:solidFill>
                <a:schemeClr val="tx2"/>
              </a:solidFill>
            </a:endParaRPr>
          </a:p>
          <a:p>
            <a:pPr marL="712788" indent="-355600"/>
            <a:endParaRPr lang="en-US" sz="2400" dirty="0" smtClean="0">
              <a:solidFill>
                <a:schemeClr val="tx2"/>
              </a:solidFill>
            </a:endParaRPr>
          </a:p>
          <a:p>
            <a:pPr marL="712788" indent="-355600"/>
            <a:r>
              <a:rPr lang="en-US" sz="2400" dirty="0" smtClean="0">
                <a:solidFill>
                  <a:schemeClr val="tx2"/>
                </a:solidFill>
              </a:rPr>
              <a:t>Economic growth: 1% growth = 0.3% more waste</a:t>
            </a:r>
          </a:p>
          <a:p>
            <a:pPr marL="712788" indent="-355600"/>
            <a:r>
              <a:rPr lang="en-US" sz="2400" dirty="0" smtClean="0">
                <a:solidFill>
                  <a:schemeClr val="tx2"/>
                </a:solidFill>
              </a:rPr>
              <a:t>Tourism waste: 1 overnight stay = waste/day from resident</a:t>
            </a:r>
          </a:p>
          <a:p>
            <a:pPr marL="712788" indent="-355600"/>
            <a:endParaRPr lang="en-US" sz="2400" dirty="0" smtClean="0">
              <a:solidFill>
                <a:schemeClr val="tx2"/>
              </a:solidFill>
            </a:endParaRPr>
          </a:p>
          <a:p>
            <a:pPr marL="357188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712788" indent="-355600"/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chemeClr val="tx2"/>
              </a:solidFill>
            </a:endParaRPr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718736"/>
              </p:ext>
            </p:extLst>
          </p:nvPr>
        </p:nvGraphicFramePr>
        <p:xfrm>
          <a:off x="3995936" y="2771594"/>
          <a:ext cx="3960440" cy="929311"/>
        </p:xfrm>
        <a:graphic>
          <a:graphicData uri="http://schemas.openxmlformats.org/drawingml/2006/table">
            <a:tbl>
              <a:tblPr/>
              <a:tblGrid>
                <a:gridCol w="2889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 growth rates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year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89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89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84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>
          <a:xfrm>
            <a:off x="0" y="476672"/>
            <a:ext cx="9144000" cy="5904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</a:rPr>
              <a:t>Estimation of Generated Waste Amounts</a:t>
            </a:r>
          </a:p>
          <a:p>
            <a:pPr marL="539750" indent="-539750">
              <a:buNone/>
            </a:pPr>
            <a:r>
              <a:rPr lang="en-US" sz="2200" u="sng" dirty="0" smtClean="0">
                <a:solidFill>
                  <a:schemeClr val="tx2"/>
                </a:solidFill>
              </a:rPr>
              <a:t>1.a)	Calculation </a:t>
            </a:r>
            <a:r>
              <a:rPr lang="en-US" sz="2200" u="sng" dirty="0">
                <a:solidFill>
                  <a:schemeClr val="tx2"/>
                </a:solidFill>
              </a:rPr>
              <a:t>on the basis of the number of inhabitants or commercial activities by the use of specific </a:t>
            </a:r>
            <a:r>
              <a:rPr lang="en-US" sz="2200" u="sng" dirty="0" smtClean="0">
                <a:solidFill>
                  <a:schemeClr val="tx2"/>
                </a:solidFill>
              </a:rPr>
              <a:t>parameters</a:t>
            </a:r>
          </a:p>
          <a:p>
            <a:pPr marL="0" indent="0">
              <a:buNone/>
            </a:pPr>
            <a:r>
              <a:rPr lang="en-US" sz="1600" i="1" dirty="0" smtClean="0">
                <a:solidFill>
                  <a:schemeClr val="tx2"/>
                </a:solidFill>
              </a:rPr>
              <a:t>Example from Bulgaria:</a:t>
            </a:r>
          </a:p>
          <a:p>
            <a:pPr marL="357188" indent="-357188">
              <a:buNone/>
            </a:pPr>
            <a:endParaRPr lang="en-US" sz="22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327506"/>
              </p:ext>
            </p:extLst>
          </p:nvPr>
        </p:nvGraphicFramePr>
        <p:xfrm>
          <a:off x="107505" y="2037928"/>
          <a:ext cx="8928993" cy="434340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515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0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7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9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58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№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Object 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Accumulation norm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kg/</a:t>
                      </a:r>
                      <a:r>
                        <a:rPr lang="de-DE" sz="1500">
                          <a:effectLst/>
                        </a:rPr>
                        <a:t>m</a:t>
                      </a:r>
                      <a:r>
                        <a:rPr lang="bg-BG" sz="1500" baseline="30000">
                          <a:effectLst/>
                        </a:rPr>
                        <a:t>3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 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 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Yearly 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Daily 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 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 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 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kg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l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kg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l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 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1.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Hospital – 1 bed 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230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700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0,63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1,9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330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2.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Policlinics </a:t>
                      </a:r>
                      <a:r>
                        <a:rPr lang="bg-BG" sz="1500" dirty="0">
                          <a:effectLst/>
                        </a:rPr>
                        <a:t>1 </a:t>
                      </a:r>
                      <a:r>
                        <a:rPr lang="en-US" sz="1500" dirty="0">
                          <a:effectLst/>
                        </a:rPr>
                        <a:t>person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-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-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0,1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0,4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250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3.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Hotels - </a:t>
                      </a:r>
                      <a:r>
                        <a:rPr lang="bg-BG" sz="1500" dirty="0">
                          <a:effectLst/>
                        </a:rPr>
                        <a:t>1 </a:t>
                      </a:r>
                      <a:r>
                        <a:rPr lang="en-US" sz="1500" dirty="0">
                          <a:effectLst/>
                        </a:rPr>
                        <a:t>person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80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400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0,22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1,1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200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4.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Dormitory </a:t>
                      </a:r>
                      <a:r>
                        <a:rPr lang="bg-BG" sz="1500">
                          <a:effectLst/>
                        </a:rPr>
                        <a:t>– 1 </a:t>
                      </a:r>
                      <a:r>
                        <a:rPr lang="en-US" sz="1500">
                          <a:effectLst/>
                        </a:rPr>
                        <a:t>person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100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330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0,28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0,93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300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5.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Kinder-garden </a:t>
                      </a:r>
                      <a:r>
                        <a:rPr lang="bg-BG" sz="1500">
                          <a:effectLst/>
                        </a:rPr>
                        <a:t>– 1 </a:t>
                      </a:r>
                      <a:r>
                        <a:rPr lang="en-US" sz="1500">
                          <a:effectLst/>
                        </a:rPr>
                        <a:t>bed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70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235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0,19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0,78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300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6.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School</a:t>
                      </a:r>
                      <a:r>
                        <a:rPr lang="bg-BG" sz="1500">
                          <a:effectLst/>
                        </a:rPr>
                        <a:t> – 1 </a:t>
                      </a:r>
                      <a:r>
                        <a:rPr lang="en-US" sz="1500">
                          <a:effectLst/>
                        </a:rPr>
                        <a:t>pupil 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20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90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0,06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0,3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320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7.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Institute </a:t>
                      </a:r>
                      <a:r>
                        <a:rPr lang="bg-BG" sz="1500">
                          <a:effectLst/>
                        </a:rPr>
                        <a:t>– 1 </a:t>
                      </a:r>
                      <a:r>
                        <a:rPr lang="en-US" sz="1500">
                          <a:effectLst/>
                        </a:rPr>
                        <a:t>pupil 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26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120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0,09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0,4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220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8.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Cinemas</a:t>
                      </a:r>
                      <a:r>
                        <a:rPr lang="bg-BG" sz="1500">
                          <a:effectLst/>
                        </a:rPr>
                        <a:t> – 1 </a:t>
                      </a:r>
                      <a:r>
                        <a:rPr lang="en-US" sz="1500">
                          <a:effectLst/>
                        </a:rPr>
                        <a:t>seat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20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90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0,06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0,3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220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9.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Offices </a:t>
                      </a:r>
                      <a:r>
                        <a:rPr lang="bg-BG" sz="1500">
                          <a:effectLst/>
                        </a:rPr>
                        <a:t>– 1 </a:t>
                      </a:r>
                      <a:r>
                        <a:rPr lang="en-US" sz="1500">
                          <a:effectLst/>
                        </a:rPr>
                        <a:t>person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50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250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0,14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0,7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200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10.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Restaurant</a:t>
                      </a:r>
                      <a:r>
                        <a:rPr lang="bg-BG" sz="1500">
                          <a:effectLst/>
                        </a:rPr>
                        <a:t> – 1 </a:t>
                      </a:r>
                      <a:r>
                        <a:rPr lang="en-US" sz="1500">
                          <a:effectLst/>
                        </a:rPr>
                        <a:t>meal 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-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-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0,06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0,2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300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11.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Kitchenette </a:t>
                      </a:r>
                      <a:r>
                        <a:rPr lang="bg-BG" sz="1500">
                          <a:effectLst/>
                        </a:rPr>
                        <a:t>– 1 </a:t>
                      </a:r>
                      <a:r>
                        <a:rPr lang="en-US" sz="1500">
                          <a:effectLst/>
                        </a:rPr>
                        <a:t>meal 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-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-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0,03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0,1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300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12.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Department store for food </a:t>
                      </a:r>
                      <a:r>
                        <a:rPr lang="bg-BG" sz="1500">
                          <a:effectLst/>
                        </a:rPr>
                        <a:t> – 1 </a:t>
                      </a:r>
                      <a:r>
                        <a:rPr lang="en-US" sz="1500">
                          <a:effectLst/>
                        </a:rPr>
                        <a:t>m</a:t>
                      </a:r>
                      <a:r>
                        <a:rPr lang="bg-BG" sz="1500" baseline="30000">
                          <a:effectLst/>
                        </a:rPr>
                        <a:t>2</a:t>
                      </a:r>
                      <a:r>
                        <a:rPr lang="bg-BG" sz="1500">
                          <a:effectLst/>
                        </a:rPr>
                        <a:t> 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120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460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0,33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1,27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260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13.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Department store  for industrial goods </a:t>
                      </a:r>
                      <a:r>
                        <a:rPr lang="bg-BG" sz="1500">
                          <a:effectLst/>
                        </a:rPr>
                        <a:t>– 1 </a:t>
                      </a:r>
                      <a:r>
                        <a:rPr lang="en-US" sz="1500">
                          <a:effectLst/>
                        </a:rPr>
                        <a:t>m</a:t>
                      </a:r>
                      <a:r>
                        <a:rPr lang="bg-BG" sz="1500" baseline="30000">
                          <a:effectLst/>
                        </a:rPr>
                        <a:t>2</a:t>
                      </a:r>
                      <a:r>
                        <a:rPr lang="bg-BG" sz="1500">
                          <a:effectLst/>
                        </a:rPr>
                        <a:t> 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30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150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0,08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0,4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200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14.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Tailor office</a:t>
                      </a:r>
                      <a:r>
                        <a:rPr lang="bg-BG" sz="1500">
                          <a:effectLst/>
                        </a:rPr>
                        <a:t> – 1 </a:t>
                      </a:r>
                      <a:r>
                        <a:rPr lang="en-US" sz="1500">
                          <a:effectLst/>
                        </a:rPr>
                        <a:t>person 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100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250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0,27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0,68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400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15.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Warehouses</a:t>
                      </a:r>
                      <a:r>
                        <a:rPr lang="bg-BG" sz="1500">
                          <a:effectLst/>
                        </a:rPr>
                        <a:t> – 1 </a:t>
                      </a:r>
                      <a:r>
                        <a:rPr lang="de-DE" sz="1500">
                          <a:effectLst/>
                        </a:rPr>
                        <a:t>m</a:t>
                      </a:r>
                      <a:r>
                        <a:rPr lang="bg-BG" sz="1500" baseline="30000">
                          <a:effectLst/>
                        </a:rPr>
                        <a:t>2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35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70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0,09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0,19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500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16.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Markets </a:t>
                      </a:r>
                      <a:r>
                        <a:rPr lang="bg-BG" sz="1500" dirty="0">
                          <a:effectLst/>
                        </a:rPr>
                        <a:t>– 1 </a:t>
                      </a:r>
                      <a:r>
                        <a:rPr lang="de-DE" sz="1500" dirty="0">
                          <a:effectLst/>
                        </a:rPr>
                        <a:t>m</a:t>
                      </a:r>
                      <a:r>
                        <a:rPr lang="bg-BG" sz="1500" baseline="30000" dirty="0">
                          <a:effectLst/>
                        </a:rPr>
                        <a:t>2</a:t>
                      </a:r>
                      <a:r>
                        <a:rPr lang="bg-BG" sz="1500" dirty="0">
                          <a:effectLst/>
                        </a:rPr>
                        <a:t> 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18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36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0,06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>
                          <a:effectLst/>
                        </a:rPr>
                        <a:t>0,12</a:t>
                      </a:r>
                      <a:endParaRPr lang="de-DE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500" dirty="0">
                          <a:effectLst/>
                        </a:rPr>
                        <a:t>500</a:t>
                      </a:r>
                      <a:endParaRPr lang="de-DE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1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Estimation of Generated Waste </a:t>
            </a:r>
            <a:r>
              <a:rPr lang="en-US" sz="3200" b="1" dirty="0" smtClean="0">
                <a:solidFill>
                  <a:schemeClr val="tx2"/>
                </a:solidFill>
              </a:rPr>
              <a:t>Amounts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Long term forecast: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Waste </a:t>
            </a:r>
            <a:r>
              <a:rPr lang="en-US" sz="2000" dirty="0">
                <a:solidFill>
                  <a:schemeClr val="tx2"/>
                </a:solidFill>
              </a:rPr>
              <a:t>from </a:t>
            </a:r>
            <a:r>
              <a:rPr lang="en-US" sz="2000" dirty="0" smtClean="0">
                <a:solidFill>
                  <a:schemeClr val="tx2"/>
                </a:solidFill>
              </a:rPr>
              <a:t>inhabitants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Waste </a:t>
            </a:r>
            <a:r>
              <a:rPr lang="en-US" sz="2000" dirty="0">
                <a:solidFill>
                  <a:schemeClr val="tx2"/>
                </a:solidFill>
              </a:rPr>
              <a:t>from </a:t>
            </a:r>
            <a:r>
              <a:rPr lang="en-US" sz="2000" dirty="0" smtClean="0">
                <a:solidFill>
                  <a:schemeClr val="tx2"/>
                </a:solidFill>
              </a:rPr>
              <a:t>tourists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Waste </a:t>
            </a:r>
            <a:r>
              <a:rPr lang="en-US" sz="2000" dirty="0">
                <a:solidFill>
                  <a:schemeClr val="tx2"/>
                </a:solidFill>
              </a:rPr>
              <a:t>from public services (hospitals, schools, </a:t>
            </a:r>
            <a:r>
              <a:rPr lang="en-US" sz="2000" dirty="0" smtClean="0">
                <a:solidFill>
                  <a:schemeClr val="tx2"/>
                </a:solidFill>
              </a:rPr>
              <a:t>kindergartens)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Waste </a:t>
            </a:r>
            <a:r>
              <a:rPr lang="en-US" sz="2000" dirty="0">
                <a:solidFill>
                  <a:schemeClr val="tx2"/>
                </a:solidFill>
              </a:rPr>
              <a:t>from </a:t>
            </a:r>
            <a:r>
              <a:rPr lang="en-US" sz="2000" dirty="0" err="1" smtClean="0">
                <a:solidFill>
                  <a:schemeClr val="tx2"/>
                </a:solidFill>
              </a:rPr>
              <a:t>streetcleaning</a:t>
            </a:r>
            <a:r>
              <a:rPr lang="en-US" sz="2000" dirty="0" smtClean="0">
                <a:solidFill>
                  <a:schemeClr val="tx2"/>
                </a:solidFill>
              </a:rPr>
              <a:t> and markets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Waste from </a:t>
            </a:r>
            <a:r>
              <a:rPr lang="en-US" sz="2000" dirty="0">
                <a:solidFill>
                  <a:schemeClr val="tx2"/>
                </a:solidFill>
              </a:rPr>
              <a:t>commercial activities (offices, restaurants, cinemas, department stores, supermarkets, </a:t>
            </a:r>
            <a:r>
              <a:rPr lang="en-US" sz="2000" dirty="0" smtClean="0">
                <a:solidFill>
                  <a:schemeClr val="tx2"/>
                </a:solidFill>
              </a:rPr>
              <a:t>etc.)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endParaRPr lang="en-US" sz="2000" dirty="0">
              <a:solidFill>
                <a:schemeClr val="tx2"/>
              </a:solidFill>
            </a:endParaRPr>
          </a:p>
          <a:p>
            <a:pPr marL="712788" indent="-355600"/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chemeClr val="tx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</a:rPr>
              <a:t>Estimation of Generated Waste </a:t>
            </a:r>
            <a:r>
              <a:rPr lang="en-US" sz="3200" b="1" dirty="0" smtClean="0">
                <a:solidFill>
                  <a:schemeClr val="tx2"/>
                </a:solidFill>
              </a:rPr>
              <a:t>Amounts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Long term forecast and waste disposal costs: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Waste from: 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inhabitants		=&gt; paid via waste service fee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tourists			=&gt; paid via contracts with hotels and 					service fee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public services		=&gt; paid via contracts or service fee</a:t>
            </a:r>
          </a:p>
          <a:p>
            <a:pPr lvl="1"/>
            <a:r>
              <a:rPr lang="en-US" sz="2000" dirty="0" err="1" smtClean="0">
                <a:solidFill>
                  <a:schemeClr val="tx2"/>
                </a:solidFill>
              </a:rPr>
              <a:t>streetcleaning</a:t>
            </a:r>
            <a:r>
              <a:rPr lang="en-US" sz="2000" dirty="0" smtClean="0">
                <a:solidFill>
                  <a:schemeClr val="tx2"/>
                </a:solidFill>
              </a:rPr>
              <a:t> and markets	=&gt; </a:t>
            </a:r>
            <a:r>
              <a:rPr lang="en-US" sz="2000" dirty="0">
                <a:solidFill>
                  <a:schemeClr val="tx2"/>
                </a:solidFill>
              </a:rPr>
              <a:t>paid via waste service </a:t>
            </a:r>
            <a:r>
              <a:rPr lang="en-US" sz="2000" dirty="0" smtClean="0">
                <a:solidFill>
                  <a:schemeClr val="tx2"/>
                </a:solidFill>
              </a:rPr>
              <a:t>fee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commercial activities	=&gt; paid </a:t>
            </a:r>
            <a:r>
              <a:rPr lang="en-US" sz="2000" dirty="0">
                <a:solidFill>
                  <a:schemeClr val="tx2"/>
                </a:solidFill>
              </a:rPr>
              <a:t>via contracts or service </a:t>
            </a:r>
            <a:r>
              <a:rPr lang="en-US" sz="2000" dirty="0" smtClean="0">
                <a:solidFill>
                  <a:schemeClr val="tx2"/>
                </a:solidFill>
              </a:rPr>
              <a:t>fee</a:t>
            </a:r>
            <a:endParaRPr lang="en-US" sz="2000" dirty="0">
              <a:solidFill>
                <a:schemeClr val="tx2"/>
              </a:solidFill>
            </a:endParaRPr>
          </a:p>
          <a:p>
            <a:pPr marL="712788" indent="-355600"/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chemeClr val="tx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14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>
          <a:xfrm>
            <a:off x="0" y="476672"/>
            <a:ext cx="9144000" cy="5904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Analysis of Waste Composition</a:t>
            </a:r>
            <a:r>
              <a:rPr lang="de-DE" sz="2200" b="1" dirty="0" smtClean="0">
                <a:solidFill>
                  <a:schemeClr val="tx2"/>
                </a:solidFill>
              </a:rPr>
              <a:t> </a:t>
            </a:r>
          </a:p>
          <a:p>
            <a:pPr marL="265113" indent="-265113">
              <a:buNone/>
            </a:pPr>
            <a:r>
              <a:rPr lang="en-US" sz="2200" u="sng" dirty="0" smtClean="0">
                <a:solidFill>
                  <a:schemeClr val="tx2"/>
                </a:solidFill>
              </a:rPr>
              <a:t>How to get figures on Waste Composition?</a:t>
            </a:r>
          </a:p>
        </p:txBody>
      </p:sp>
      <p:pic>
        <p:nvPicPr>
          <p:cNvPr id="1028" name="Picture 4" descr="http://faculty.mercer.edu/mccreanor_pt/eve420/Lesson04-Composition/images/USGeneratedWasteComposition-2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83" y="1412776"/>
            <a:ext cx="421005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waikatoregion.govt.nz/PageFiles/4694/whatwethrowaway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958" y="1484784"/>
            <a:ext cx="321945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pca.state.mn.us/sites/default/files/styles/primary_840px_wide/public/waste-composition-comparison-graph-530.jpg?itok=G0xx416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7" y="4228270"/>
            <a:ext cx="3854009" cy="217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rdn.bc.ca/cms/wpimages/wpID1602imgID287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740" y="4175227"/>
            <a:ext cx="369570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48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>
          <a:xfrm>
            <a:off x="611560" y="1340768"/>
            <a:ext cx="8532440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Analysis of Waste Composition</a:t>
            </a:r>
            <a:r>
              <a:rPr lang="de-DE" sz="2200" b="1" dirty="0" smtClean="0">
                <a:solidFill>
                  <a:schemeClr val="tx2"/>
                </a:solidFill>
              </a:rPr>
              <a:t> </a:t>
            </a:r>
          </a:p>
          <a:p>
            <a:pPr marL="265113" indent="-265113">
              <a:buNone/>
            </a:pPr>
            <a:r>
              <a:rPr lang="en-US" sz="2200" u="sng" dirty="0" smtClean="0">
                <a:solidFill>
                  <a:schemeClr val="tx2"/>
                </a:solidFill>
              </a:rPr>
              <a:t>What it is good for?</a:t>
            </a:r>
          </a:p>
          <a:p>
            <a:pPr marL="265113" indent="-265113">
              <a:buNone/>
            </a:pPr>
            <a:endParaRPr lang="en-US" sz="1200" u="sng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chemeClr val="tx2"/>
                </a:solidFill>
              </a:rPr>
              <a:t>to know material composition (recyclable components, harmful components)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to assess/be aware of treatment/safety needs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to understand where prevention should/can be exercised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to assess feasibility and efficient ways of separate collection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to determine other management measures and monitor effectiveness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to  get note on changes/trends  in the waste generation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to support waste estimations and/or verify available data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to educate people</a:t>
            </a:r>
          </a:p>
          <a:p>
            <a:endParaRPr lang="en-US" sz="2200" dirty="0">
              <a:solidFill>
                <a:schemeClr val="tx2"/>
              </a:solidFill>
            </a:endParaRPr>
          </a:p>
          <a:p>
            <a:endParaRPr lang="en-US" sz="2200" u="sng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2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1087</Words>
  <Application>Microsoft Office PowerPoint</Application>
  <PresentationFormat>On-screen Show (4:3)</PresentationFormat>
  <Paragraphs>522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Larissa-Design</vt:lpstr>
      <vt:lpstr>PowerPoint Presentation</vt:lpstr>
      <vt:lpstr>Estimation of Generated Waste Amounts</vt:lpstr>
      <vt:lpstr>Estimation of Generated Waste Amounts</vt:lpstr>
      <vt:lpstr>Estimation of Generated Waste Amounts</vt:lpstr>
      <vt:lpstr>PowerPoint Presentation</vt:lpstr>
      <vt:lpstr>Estimation of Generated Waste Amounts</vt:lpstr>
      <vt:lpstr>Estimation of Generated Waste Amounts</vt:lpstr>
      <vt:lpstr>PowerPoint Presentation</vt:lpstr>
      <vt:lpstr>PowerPoint Presentation</vt:lpstr>
      <vt:lpstr>PowerPoint Presentation</vt:lpstr>
      <vt:lpstr>Waste calculation</vt:lpstr>
      <vt:lpstr>PowerPoint Presentation</vt:lpstr>
      <vt:lpstr>PowerPoint Presentation</vt:lpstr>
      <vt:lpstr>PowerPoint Presentation</vt:lpstr>
      <vt:lpstr>Impact of separate collection</vt:lpstr>
      <vt:lpstr>Impact of separate collection</vt:lpstr>
      <vt:lpstr>Impact of separate collection</vt:lpstr>
      <vt:lpstr>Impact of separate collection</vt:lpstr>
      <vt:lpstr>Impact of separate collection</vt:lpstr>
      <vt:lpstr>Impact of separate collection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Bla, bla</dc:title>
  <dc:creator>user</dc:creator>
  <cp:lastModifiedBy>Aleksandre Pertaia</cp:lastModifiedBy>
  <cp:revision>218</cp:revision>
  <dcterms:created xsi:type="dcterms:W3CDTF">2015-09-30T12:26:19Z</dcterms:created>
  <dcterms:modified xsi:type="dcterms:W3CDTF">2017-03-24T06:41:28Z</dcterms:modified>
</cp:coreProperties>
</file>