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7" r:id="rId4"/>
    <p:sldId id="282" r:id="rId5"/>
    <p:sldId id="283" r:id="rId6"/>
    <p:sldId id="284" r:id="rId7"/>
    <p:sldId id="280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586"/>
  </p:normalViewPr>
  <p:slideViewPr>
    <p:cSldViewPr>
      <p:cViewPr varScale="1">
        <p:scale>
          <a:sx n="102" d="100"/>
          <a:sy n="102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1523-67C3-4241-9166-308D4B44E549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8522-8167-B24E-827B-4253C2D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7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9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9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444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4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3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Workshop 14 and 15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C7B7-07F7-40DB-B33E-E95769AE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uadntHQuL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EEB311-1E6C-DA49-B95F-B72A2B59DD7D}"/>
              </a:ext>
            </a:extLst>
          </p:cNvPr>
          <p:cNvSpPr txBox="1">
            <a:spLocks/>
          </p:cNvSpPr>
          <p:nvPr/>
        </p:nvSpPr>
        <p:spPr>
          <a:xfrm>
            <a:off x="152400" y="1066800"/>
            <a:ext cx="8686800" cy="200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</a:rPr>
              <a:t>Integrated Solid Waste Management Kutaisi -</a:t>
            </a:r>
          </a:p>
          <a:p>
            <a:r>
              <a:rPr lang="en-GB" sz="3600" b="1" dirty="0">
                <a:solidFill>
                  <a:schemeClr val="tx2"/>
                </a:solidFill>
              </a:rPr>
              <a:t>State of the Art, outlook to coming 2 years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39DAC0-17F6-414E-BDC0-4D764389BBF6}"/>
              </a:ext>
            </a:extLst>
          </p:cNvPr>
          <p:cNvSpPr txBox="1">
            <a:spLocks/>
          </p:cNvSpPr>
          <p:nvPr/>
        </p:nvSpPr>
        <p:spPr>
          <a:xfrm>
            <a:off x="1014761" y="38306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Third Meeting with PR Officers of Municipalities in Kutaisi - </a:t>
            </a:r>
          </a:p>
          <a:p>
            <a:r>
              <a:rPr lang="en-US" dirty="0"/>
              <a:t>13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9083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752600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Waste Management System in Georgia – now and then</a:t>
            </a:r>
          </a:p>
          <a:p>
            <a:pPr lvl="0"/>
            <a:r>
              <a:rPr lang="en-GB" sz="2400" dirty="0"/>
              <a:t>The new landfill for </a:t>
            </a:r>
            <a:r>
              <a:rPr lang="en-GB" sz="2400" dirty="0" err="1"/>
              <a:t>Imereti</a:t>
            </a:r>
            <a:r>
              <a:rPr lang="en-GB" sz="2400" dirty="0"/>
              <a:t>, </a:t>
            </a:r>
            <a:r>
              <a:rPr lang="en-GB" sz="2400" dirty="0" err="1"/>
              <a:t>Racha-Lechkhumi</a:t>
            </a:r>
            <a:r>
              <a:rPr lang="en-GB" sz="2400" dirty="0"/>
              <a:t> and </a:t>
            </a:r>
            <a:r>
              <a:rPr lang="en-GB" sz="2400" dirty="0" err="1"/>
              <a:t>Kvemo</a:t>
            </a:r>
            <a:r>
              <a:rPr lang="en-GB" sz="2400" dirty="0"/>
              <a:t> </a:t>
            </a:r>
            <a:r>
              <a:rPr lang="en-GB" sz="2400" dirty="0" err="1"/>
              <a:t>Svaneti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68361"/>
            <a:ext cx="8229600" cy="57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tx2"/>
                </a:solidFill>
              </a:rPr>
              <a:t> Main topics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5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919547" y="1295400"/>
            <a:ext cx="7995853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00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sz="1600" b="1" dirty="0">
                <a:solidFill>
                  <a:schemeClr val="tx2"/>
                </a:solidFill>
              </a:rPr>
              <a:t>Solid Waste Management Company of Georgia </a:t>
            </a:r>
            <a:r>
              <a:rPr lang="en-US" sz="1600" dirty="0">
                <a:solidFill>
                  <a:schemeClr val="tx2"/>
                </a:solidFill>
              </a:rPr>
              <a:t>– 54 landfills in 9 regions</a:t>
            </a:r>
          </a:p>
          <a:p>
            <a:pPr marL="84600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sz="1600" b="1" dirty="0">
                <a:solidFill>
                  <a:schemeClr val="tx2"/>
                </a:solidFill>
              </a:rPr>
              <a:t>Municipality of Tbilisi </a:t>
            </a:r>
            <a:r>
              <a:rPr lang="en-US" sz="1600" dirty="0">
                <a:solidFill>
                  <a:schemeClr val="tx2"/>
                </a:solidFill>
              </a:rPr>
              <a:t>– landfill close to </a:t>
            </a:r>
            <a:r>
              <a:rPr lang="en-US" sz="1600" dirty="0" err="1">
                <a:solidFill>
                  <a:schemeClr val="tx2"/>
                </a:solidFill>
              </a:rPr>
              <a:t>Lilo</a:t>
            </a:r>
            <a:endParaRPr lang="en-US" sz="1600" dirty="0">
              <a:solidFill>
                <a:schemeClr val="tx2"/>
              </a:solidFill>
            </a:endParaRPr>
          </a:p>
          <a:p>
            <a:pPr marL="84600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sz="1600" b="1" dirty="0">
                <a:solidFill>
                  <a:schemeClr val="tx2"/>
                </a:solidFill>
              </a:rPr>
              <a:t>Autonomous Region of </a:t>
            </a:r>
            <a:r>
              <a:rPr lang="en-US" sz="1600" b="1" dirty="0" err="1">
                <a:solidFill>
                  <a:schemeClr val="tx2"/>
                </a:solidFill>
              </a:rPr>
              <a:t>Adjara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– landfills in Batumi and </a:t>
            </a:r>
            <a:r>
              <a:rPr lang="en-US" sz="1600" dirty="0" err="1">
                <a:solidFill>
                  <a:schemeClr val="tx2"/>
                </a:solidFill>
              </a:rPr>
              <a:t>Kobuleti</a:t>
            </a:r>
            <a:endParaRPr lang="ka-GE" sz="16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707229"/>
            <a:ext cx="8153400" cy="359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Three main landfill operators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6629400" cy="35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From municipal landfills to regional landfills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1310" y="2743200"/>
            <a:ext cx="8487890" cy="2402448"/>
            <a:chOff x="351310" y="2895601"/>
            <a:chExt cx="8487890" cy="2402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1349" t="44180" r="39286" b="29294"/>
            <a:stretch/>
          </p:blipFill>
          <p:spPr>
            <a:xfrm>
              <a:off x="351310" y="3291599"/>
              <a:ext cx="4133880" cy="1993825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635716" y="3304224"/>
              <a:ext cx="4203484" cy="1993825"/>
              <a:chOff x="4635716" y="2070209"/>
              <a:chExt cx="4203484" cy="19938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4365" t="11506" r="5317" b="8271"/>
              <a:stretch/>
            </p:blipFill>
            <p:spPr>
              <a:xfrm>
                <a:off x="4635716" y="2070209"/>
                <a:ext cx="4203484" cy="19938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5638800" y="308103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6332738" y="2915821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5610587" y="3670409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399538" y="32004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323338" y="35814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571683" y="37338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7801093" y="3507737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6932135" y="3810000"/>
                <a:ext cx="144262" cy="20837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/>
              <a:srcRect l="52958" t="43148" r="45167" b="52037"/>
              <a:stretch/>
            </p:blipFill>
            <p:spPr>
              <a:xfrm>
                <a:off x="6250135" y="3525421"/>
                <a:ext cx="144262" cy="208379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51310" y="2908226"/>
              <a:ext cx="4133880" cy="408623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54 + 3 existing municipal landfills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5716" y="2895601"/>
              <a:ext cx="4203484" cy="408623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 planned regional sanitary landfills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351311" y="1743727"/>
            <a:ext cx="9980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2019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571683" y="1715610"/>
            <a:ext cx="1038917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2023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399" y="1227199"/>
            <a:ext cx="5564429" cy="1417051"/>
            <a:chOff x="1676399" y="1227199"/>
            <a:chExt cx="5564429" cy="1417051"/>
          </a:xfrm>
        </p:grpSpPr>
        <p:sp>
          <p:nvSpPr>
            <p:cNvPr id="28" name="Notched Right Arrow 27"/>
            <p:cNvSpPr/>
            <p:nvPr/>
          </p:nvSpPr>
          <p:spPr>
            <a:xfrm>
              <a:off x="1676399" y="1227199"/>
              <a:ext cx="5564429" cy="1417051"/>
            </a:xfrm>
            <a:prstGeom prst="notchedRightArrow">
              <a:avLst>
                <a:gd name="adj1" fmla="val 50000"/>
                <a:gd name="adj2" fmla="val 43282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TextBox 1"/>
            <p:cNvSpPr txBox="1"/>
            <p:nvPr/>
          </p:nvSpPr>
          <p:spPr>
            <a:xfrm>
              <a:off x="2862696" y="1600200"/>
              <a:ext cx="31918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National Waste Management Code</a:t>
              </a:r>
            </a:p>
            <a:p>
              <a:r>
                <a:rPr lang="en-US" sz="1400" dirty="0"/>
                <a:t>National Waste Management Strategy</a:t>
              </a:r>
            </a:p>
            <a:p>
              <a:r>
                <a:rPr lang="en-US" sz="1400" dirty="0"/>
                <a:t>National Waste Management Action Plan</a:t>
              </a: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26500" y="5257800"/>
            <a:ext cx="4309216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Out of the 54 landfills, SWMCG has reconditioned and secured 31, 23 were closed and 5 transfer stations were built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777527" y="5257800"/>
            <a:ext cx="430921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SWMCG  will run 7 regional landfills. </a:t>
            </a:r>
          </a:p>
          <a:p>
            <a:pPr marL="0" indent="0">
              <a:buNone/>
            </a:pPr>
            <a:r>
              <a:rPr lang="en-US" sz="1800" dirty="0"/>
              <a:t>One regional landfill will serve Adjara (AR)</a:t>
            </a:r>
          </a:p>
        </p:txBody>
      </p:sp>
    </p:spTree>
    <p:extLst>
      <p:ext uri="{BB962C8B-B14F-4D97-AF65-F5344CB8AC3E}">
        <p14:creationId xmlns:p14="http://schemas.microsoft.com/office/powerpoint/2010/main" val="170201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955692-FB86-8C48-8A87-6D6F4050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448515"/>
            <a:ext cx="7696200" cy="471559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0E9B17A-B81E-FF4A-9946-CF8D4CE283BC}"/>
              </a:ext>
            </a:extLst>
          </p:cNvPr>
          <p:cNvSpPr txBox="1">
            <a:spLocks/>
          </p:cNvSpPr>
          <p:nvPr/>
        </p:nvSpPr>
        <p:spPr>
          <a:xfrm>
            <a:off x="533400" y="829234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The new waste management system - Main responsibilities of the involved parties</a:t>
            </a:r>
          </a:p>
        </p:txBody>
      </p:sp>
    </p:spTree>
    <p:extLst>
      <p:ext uri="{BB962C8B-B14F-4D97-AF65-F5344CB8AC3E}">
        <p14:creationId xmlns:p14="http://schemas.microsoft.com/office/powerpoint/2010/main" val="18248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C4A2B-CE2A-BD41-A88B-6F3FAF71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751"/>
            <a:ext cx="9144000" cy="34224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7B34F8-6942-AC43-8669-6BA20C2BFDF6}"/>
              </a:ext>
            </a:extLst>
          </p:cNvPr>
          <p:cNvSpPr txBox="1">
            <a:spLocks/>
          </p:cNvSpPr>
          <p:nvPr/>
        </p:nvSpPr>
        <p:spPr>
          <a:xfrm>
            <a:off x="533400" y="829234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Closure of all municipal landfills</a:t>
            </a:r>
          </a:p>
        </p:txBody>
      </p:sp>
    </p:spTree>
    <p:extLst>
      <p:ext uri="{BB962C8B-B14F-4D97-AF65-F5344CB8AC3E}">
        <p14:creationId xmlns:p14="http://schemas.microsoft.com/office/powerpoint/2010/main" val="208903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EBD56-FDEB-4A44-B71E-79F8BF31FE44}"/>
              </a:ext>
            </a:extLst>
          </p:cNvPr>
          <p:cNvSpPr txBox="1">
            <a:spLocks/>
          </p:cNvSpPr>
          <p:nvPr/>
        </p:nvSpPr>
        <p:spPr>
          <a:xfrm>
            <a:off x="457200" y="914400"/>
            <a:ext cx="57912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The new “Kutaisi Regional Landfill”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9AB75-DECB-9447-A03C-FC2BBF67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572000"/>
            <a:ext cx="8055500" cy="1676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All legal requirements are accomplished</a:t>
            </a:r>
          </a:p>
          <a:p>
            <a:pPr lvl="0"/>
            <a:r>
              <a:rPr lang="en-US" dirty="0"/>
              <a:t>The official name of the landfill is 'Kutaisi Regional Landfill'</a:t>
            </a:r>
          </a:p>
          <a:p>
            <a:pPr lvl="0"/>
            <a:r>
              <a:rPr lang="en-US" dirty="0"/>
              <a:t>The consortium Sade-</a:t>
            </a:r>
            <a:r>
              <a:rPr lang="en-US" dirty="0" err="1"/>
              <a:t>Riko</a:t>
            </a:r>
            <a:r>
              <a:rPr lang="en-US" dirty="0"/>
              <a:t> will carry out the construction works</a:t>
            </a:r>
          </a:p>
          <a:p>
            <a:pPr lvl="0"/>
            <a:r>
              <a:rPr lang="en-US" dirty="0"/>
              <a:t>The new landfill should enter in operation still in 2020</a:t>
            </a:r>
          </a:p>
          <a:p>
            <a:pPr lvl="0"/>
            <a:r>
              <a:rPr lang="en-US" dirty="0"/>
              <a:t>The new landfill is environmentally friendly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D52E89-EDA6-0848-BD2F-1BD1519DAC64}"/>
              </a:ext>
            </a:extLst>
          </p:cNvPr>
          <p:cNvGrpSpPr/>
          <p:nvPr/>
        </p:nvGrpSpPr>
        <p:grpSpPr>
          <a:xfrm>
            <a:off x="2286000" y="914400"/>
            <a:ext cx="6553200" cy="3486354"/>
            <a:chOff x="2286000" y="914400"/>
            <a:chExt cx="6553200" cy="34863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B2E477-AB83-7048-B628-B6BFBCBA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981582"/>
              <a:ext cx="6553200" cy="24191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6E102C-A187-6C4C-BD0F-1385D03E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482" y="914400"/>
              <a:ext cx="1612900" cy="10671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9D4D8D-01FB-454E-B843-44CAB0BCE4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7" t="37069" r="22413" b="21552"/>
          <a:stretch/>
        </p:blipFill>
        <p:spPr>
          <a:xfrm>
            <a:off x="234105" y="3500184"/>
            <a:ext cx="1744854" cy="900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3D8280-51C6-414F-B834-C15713652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0" y="2021274"/>
            <a:ext cx="1759239" cy="11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0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52249-DE70-6A45-93C8-EE7A432BA434}"/>
              </a:ext>
            </a:extLst>
          </p:cNvPr>
          <p:cNvSpPr txBox="1">
            <a:spLocks/>
          </p:cNvSpPr>
          <p:nvPr/>
        </p:nvSpPr>
        <p:spPr>
          <a:xfrm>
            <a:off x="626533" y="835819"/>
            <a:ext cx="57912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The new “Kutaisi Regional Landfill”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9D98A-E23A-5B4B-9C87-4503F416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73250"/>
            <a:ext cx="5486400" cy="311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9F1A5-64D9-AA49-BAE4-D852BED92B19}"/>
              </a:ext>
            </a:extLst>
          </p:cNvPr>
          <p:cNvSpPr txBox="1"/>
          <p:nvPr/>
        </p:nvSpPr>
        <p:spPr>
          <a:xfrm>
            <a:off x="2889337" y="5459788"/>
            <a:ext cx="328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https://youtu.be/OuadntHQuLk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35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6356350"/>
            <a:ext cx="2667000" cy="365125"/>
          </a:xfrm>
        </p:spPr>
        <p:txBody>
          <a:bodyPr/>
          <a:lstStyle/>
          <a:p>
            <a:r>
              <a:rPr lang="en-US" dirty="0"/>
              <a:t>Journalist Meeting 13 </a:t>
            </a:r>
            <a:r>
              <a:rPr lang="en-US"/>
              <a:t>September 2017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4491DF-0A7B-CD43-A9C2-607C18495CD5}"/>
              </a:ext>
            </a:extLst>
          </p:cNvPr>
          <p:cNvSpPr txBox="1">
            <a:spLocks/>
          </p:cNvSpPr>
          <p:nvPr/>
        </p:nvSpPr>
        <p:spPr>
          <a:xfrm>
            <a:off x="1752600" y="2895600"/>
            <a:ext cx="57912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0667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284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Ul Rotto</cp:lastModifiedBy>
  <cp:revision>139</cp:revision>
  <cp:lastPrinted>2017-09-08T11:02:26Z</cp:lastPrinted>
  <dcterms:created xsi:type="dcterms:W3CDTF">2017-05-28T12:54:30Z</dcterms:created>
  <dcterms:modified xsi:type="dcterms:W3CDTF">2019-02-17T15:33:41Z</dcterms:modified>
</cp:coreProperties>
</file>