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tiff" ContentType="image/tiff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60" r:id="rId1"/>
    <p:sldMasterId id="2147483668" r:id="rId2"/>
    <p:sldMasterId id="2147483680" r:id="rId3"/>
  </p:sldMasterIdLst>
  <p:notesMasterIdLst>
    <p:notesMasterId r:id="rId39"/>
  </p:notesMasterIdLst>
  <p:handoutMasterIdLst>
    <p:handoutMasterId r:id="rId40"/>
  </p:handoutMasterIdLst>
  <p:sldIdLst>
    <p:sldId id="258" r:id="rId4"/>
    <p:sldId id="260" r:id="rId5"/>
    <p:sldId id="296" r:id="rId6"/>
    <p:sldId id="257" r:id="rId7"/>
    <p:sldId id="284" r:id="rId8"/>
    <p:sldId id="262" r:id="rId9"/>
    <p:sldId id="269" r:id="rId10"/>
    <p:sldId id="263" r:id="rId11"/>
    <p:sldId id="285" r:id="rId12"/>
    <p:sldId id="286" r:id="rId13"/>
    <p:sldId id="268" r:id="rId14"/>
    <p:sldId id="276" r:id="rId15"/>
    <p:sldId id="289" r:id="rId16"/>
    <p:sldId id="287" r:id="rId17"/>
    <p:sldId id="288" r:id="rId18"/>
    <p:sldId id="277" r:id="rId19"/>
    <p:sldId id="274" r:id="rId20"/>
    <p:sldId id="264" r:id="rId21"/>
    <p:sldId id="293" r:id="rId22"/>
    <p:sldId id="292" r:id="rId23"/>
    <p:sldId id="294" r:id="rId24"/>
    <p:sldId id="295" r:id="rId25"/>
    <p:sldId id="283" r:id="rId26"/>
    <p:sldId id="270" r:id="rId27"/>
    <p:sldId id="282" r:id="rId28"/>
    <p:sldId id="272" r:id="rId29"/>
    <p:sldId id="271" r:id="rId30"/>
    <p:sldId id="278" r:id="rId31"/>
    <p:sldId id="279" r:id="rId32"/>
    <p:sldId id="280" r:id="rId33"/>
    <p:sldId id="273" r:id="rId34"/>
    <p:sldId id="281" r:id="rId35"/>
    <p:sldId id="297" r:id="rId36"/>
    <p:sldId id="298" r:id="rId37"/>
    <p:sldId id="299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9900"/>
    <a:srgbClr val="00FF00"/>
    <a:srgbClr val="E9EDF4"/>
    <a:srgbClr val="FFFFFF"/>
    <a:srgbClr val="EAEA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6"/>
    <p:restoredTop sz="94650"/>
  </p:normalViewPr>
  <p:slideViewPr>
    <p:cSldViewPr snapToGrid="0" snapToObjects="1">
      <p:cViewPr varScale="1">
        <p:scale>
          <a:sx n="70" d="100"/>
          <a:sy n="70" d="100"/>
        </p:scale>
        <p:origin x="-97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7" d="100"/>
          <a:sy n="137" d="100"/>
        </p:scale>
        <p:origin x="4544" y="20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352D3-8160-5C42-BFA3-0B5CFE499078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C8A78-C8B6-2E48-88D7-77EEEF5B073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5195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03991-4072-2645-825E-18674F67B0BD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9B249-A681-8D43-837E-82683A756CB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9925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52362" y="635635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424824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D043-B09A-405A-8106-1A0B5E19ECF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CE9B-D627-4D01-9F84-E37669085D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D043-B09A-405A-8106-1A0B5E19ECF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CE9B-D627-4D01-9F84-E37669085D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D043-B09A-405A-8106-1A0B5E19ECF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CE9B-D627-4D01-9F84-E37669085D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D043-B09A-405A-8106-1A0B5E19ECF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CE9B-D627-4D01-9F84-E37669085D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D043-B09A-405A-8106-1A0B5E19ECF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CE9B-D627-4D01-9F84-E37669085D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D043-B09A-405A-8106-1A0B5E19ECF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CE9B-D627-4D01-9F84-E37669085D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D043-B09A-405A-8106-1A0B5E19ECF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CE9B-D627-4D01-9F84-E37669085D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0FBF-46FF-474B-94A2-EF93506FE4C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FDD84-8A27-4E2E-AA8F-8F7B2F78FA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0FBF-46FF-474B-94A2-EF93506FE4C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FDD84-8A27-4E2E-AA8F-8F7B2F78FA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0FBF-46FF-474B-94A2-EF93506FE4C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FDD84-8A27-4E2E-AA8F-8F7B2F78FA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52362" y="635635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424824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0FBF-46FF-474B-94A2-EF93506FE4C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FDD84-8A27-4E2E-AA8F-8F7B2F78FA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0FBF-46FF-474B-94A2-EF93506FE4C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FDD84-8A27-4E2E-AA8F-8F7B2F78FA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0FBF-46FF-474B-94A2-EF93506FE4C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FDD84-8A27-4E2E-AA8F-8F7B2F78FA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0FBF-46FF-474B-94A2-EF93506FE4C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FDD84-8A27-4E2E-AA8F-8F7B2F78FA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0FBF-46FF-474B-94A2-EF93506FE4C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FDD84-8A27-4E2E-AA8F-8F7B2F78FA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0FBF-46FF-474B-94A2-EF93506FE4C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FDD84-8A27-4E2E-AA8F-8F7B2F78FA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0FBF-46FF-474B-94A2-EF93506FE4C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FDD84-8A27-4E2E-AA8F-8F7B2F78FA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0FBF-46FF-474B-94A2-EF93506FE4C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FDD84-8A27-4E2E-AA8F-8F7B2F78FA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424824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52362" y="635635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424824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52362" y="635635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424824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D043-B09A-405A-8106-1A0B5E19ECF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CE9B-D627-4D01-9F84-E37669085D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D043-B09A-405A-8106-1A0B5E19ECF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CE9B-D627-4D01-9F84-E37669085D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D043-B09A-405A-8106-1A0B5E19ECF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CE9B-D627-4D01-9F84-E37669085D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D043-B09A-405A-8106-1A0B5E19ECF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CE9B-D627-4D01-9F84-E37669085D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1000" t="2000" r="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728546"/>
            <a:ext cx="7886700" cy="962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52362" y="6356351"/>
            <a:ext cx="136298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1B2BED-04BA-B240-A353-138544F51AF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424824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56857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CD043-B09A-405A-8106-1A0B5E19ECF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FCE9B-D627-4D01-9F84-E37669085D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70FBF-46FF-474B-94A2-EF93506FE4C4}" type="datetimeFigureOut">
              <a:rPr lang="de-DE" smtClean="0"/>
              <a:pPr/>
              <a:t>11.09.2017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FDD84-8A27-4E2E-AA8F-8F7B2F78FA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vemoney.com/guides/52231/tourist-tax-in-europe-what-you-will-pay-in-spain-italy-and-other-hotspots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58998893"/>
              </p:ext>
            </p:extLst>
          </p:nvPr>
        </p:nvGraphicFramePr>
        <p:xfrm>
          <a:off x="395787" y="759035"/>
          <a:ext cx="8475258" cy="5023507"/>
        </p:xfrm>
        <a:graphic>
          <a:graphicData uri="http://schemas.openxmlformats.org/drawingml/2006/table">
            <a:tbl>
              <a:tblPr/>
              <a:tblGrid>
                <a:gridCol w="1528547"/>
                <a:gridCol w="5236862"/>
                <a:gridCol w="181370"/>
                <a:gridCol w="1528479"/>
              </a:tblGrid>
              <a:tr h="309369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>
                          <a:latin typeface="+mn-lt"/>
                          <a:ea typeface="Times New Roman"/>
                          <a:cs typeface="Arial"/>
                        </a:rPr>
                        <a:t>DAY 1</a:t>
                      </a:r>
                      <a:endParaRPr lang="de-DE" sz="1600" dirty="0"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latin typeface="Calibri"/>
                          <a:ea typeface="Times New Roman"/>
                        </a:rPr>
                        <a:t>September 13, 2017</a:t>
                      </a:r>
                      <a:endParaRPr lang="de-DE" sz="1600" dirty="0">
                        <a:latin typeface="Times New Roman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22725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i="1">
                          <a:latin typeface="+mn-lt"/>
                          <a:ea typeface="Times New Roman"/>
                          <a:cs typeface="Arial"/>
                        </a:rPr>
                        <a:t>Topic</a:t>
                      </a:r>
                      <a:endParaRPr lang="de-DE" sz="1600"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i="1" dirty="0">
                          <a:latin typeface="+mn-lt"/>
                          <a:ea typeface="Times New Roman"/>
                          <a:cs typeface="Arial"/>
                        </a:rPr>
                        <a:t>Speaker</a:t>
                      </a:r>
                      <a:endParaRPr lang="de-DE" sz="1600" dirty="0"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272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>
                          <a:latin typeface="+mn-lt"/>
                          <a:ea typeface="Times New Roman"/>
                          <a:cs typeface="Arial"/>
                        </a:rPr>
                        <a:t>13:30 – 14:00</a:t>
                      </a:r>
                      <a:endParaRPr lang="de-DE" sz="1500"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b="1" dirty="0">
                          <a:latin typeface="+mn-lt"/>
                          <a:ea typeface="Times New Roman"/>
                          <a:cs typeface="Arial"/>
                        </a:rPr>
                        <a:t>Registration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386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 dirty="0">
                          <a:latin typeface="+mn-lt"/>
                          <a:ea typeface="Times New Roman"/>
                          <a:cs typeface="Arial"/>
                        </a:rPr>
                        <a:t>14:00 – 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14: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</a:rPr>
                        <a:t>15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Times New Roman"/>
                        </a:rPr>
                        <a:t>Welcome and introduction to the program</a:t>
                      </a: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latin typeface="+mn-lt"/>
                          <a:ea typeface="Times New Roman"/>
                          <a:cs typeface="Arial"/>
                        </a:rPr>
                        <a:t>Jan </a:t>
                      </a:r>
                      <a:r>
                        <a:rPr lang="en-GB" sz="1500" dirty="0" err="1" smtClean="0">
                          <a:latin typeface="+mn-lt"/>
                          <a:ea typeface="Times New Roman"/>
                          <a:cs typeface="Arial"/>
                        </a:rPr>
                        <a:t>Reichenbach</a:t>
                      </a:r>
                      <a:endParaRPr lang="en-GB" sz="15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latin typeface="+mn-lt"/>
                          <a:ea typeface="Times New Roman"/>
                          <a:cs typeface="Arial"/>
                        </a:rPr>
                        <a:t>René </a:t>
                      </a:r>
                      <a:r>
                        <a:rPr lang="en-GB" sz="1500" dirty="0" err="1" smtClean="0">
                          <a:latin typeface="+mn-lt"/>
                          <a:ea typeface="Times New Roman"/>
                          <a:cs typeface="Arial"/>
                        </a:rPr>
                        <a:t>Boesten</a:t>
                      </a:r>
                      <a:endParaRPr lang="en-GB" sz="1500" dirty="0" smtClean="0"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500" dirty="0" smtClean="0"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3867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14:15 – 15:</a:t>
                      </a:r>
                      <a:r>
                        <a:rPr lang="de-DE" sz="1500" b="1" dirty="0" smtClean="0">
                          <a:latin typeface="+mn-lt"/>
                          <a:ea typeface="Times New Roman"/>
                        </a:rPr>
                        <a:t>30</a:t>
                      </a:r>
                      <a:endParaRPr lang="de-DE" sz="1500" dirty="0" smtClean="0">
                        <a:latin typeface="+mn-lt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Progress review </a:t>
                      </a:r>
                      <a:r>
                        <a:rPr lang="en-US" sz="1500" dirty="0" smtClean="0">
                          <a:latin typeface="+mn-lt"/>
                          <a:ea typeface="Times New Roman"/>
                        </a:rPr>
                        <a:t/>
                      </a:r>
                      <a:br>
                        <a:rPr lang="en-US" sz="1500" dirty="0" smtClean="0">
                          <a:latin typeface="+mn-lt"/>
                          <a:ea typeface="Times New Roman"/>
                        </a:rPr>
                      </a:br>
                      <a:r>
                        <a:rPr lang="en-US" sz="1500" i="1" dirty="0" smtClean="0">
                          <a:latin typeface="+mn-lt"/>
                          <a:ea typeface="Times New Roman"/>
                        </a:rPr>
                        <a:t>(consultative visits, homework, work</a:t>
                      </a:r>
                      <a:r>
                        <a:rPr lang="en-US" sz="1500" i="1" baseline="0" dirty="0" smtClean="0">
                          <a:latin typeface="+mn-lt"/>
                          <a:ea typeface="Times New Roman"/>
                        </a:rPr>
                        <a:t> drafts </a:t>
                      </a:r>
                      <a:r>
                        <a:rPr lang="en-US" sz="1500" i="1" dirty="0" smtClean="0">
                          <a:latin typeface="+mn-lt"/>
                          <a:ea typeface="Times New Roman"/>
                        </a:rPr>
                        <a:t>planning process)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Presentation</a:t>
                      </a:r>
                      <a:r>
                        <a:rPr lang="de-DE" sz="15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de-DE" sz="15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of</a:t>
                      </a:r>
                      <a:r>
                        <a:rPr lang="de-DE" sz="15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de-DE" sz="15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progress</a:t>
                      </a:r>
                      <a:r>
                        <a:rPr lang="de-DE" sz="15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/</a:t>
                      </a:r>
                      <a:r>
                        <a:rPr lang="de-DE" sz="15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achievements</a:t>
                      </a:r>
                      <a:endParaRPr lang="de-DE" sz="1500" dirty="0">
                        <a:solidFill>
                          <a:schemeClr val="tx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err="1" smtClean="0">
                          <a:latin typeface="+mn-lt"/>
                          <a:ea typeface="Times New Roman"/>
                        </a:rPr>
                        <a:t>Levan</a:t>
                      </a:r>
                      <a:r>
                        <a:rPr lang="en-GB" sz="1500" dirty="0" smtClean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GB" sz="1500" dirty="0" err="1" smtClean="0">
                          <a:latin typeface="+mn-lt"/>
                          <a:ea typeface="Times New Roman"/>
                        </a:rPr>
                        <a:t>Zazadze</a:t>
                      </a:r>
                      <a:endParaRPr lang="de-DE" sz="1500" dirty="0" smtClean="0">
                        <a:latin typeface="+mn-lt"/>
                        <a:ea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>
                          <a:latin typeface="+mn-lt"/>
                          <a:ea typeface="Times New Roman"/>
                          <a:cs typeface="Arial"/>
                        </a:rPr>
                        <a:t>Jan Reichenbach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err="1" smtClean="0">
                          <a:latin typeface="+mn-lt"/>
                          <a:ea typeface="Times New Roman"/>
                          <a:cs typeface="Arial"/>
                        </a:rPr>
                        <a:t>Mun</a:t>
                      </a:r>
                      <a:r>
                        <a:rPr lang="en-GB" sz="1500" dirty="0" smtClean="0">
                          <a:latin typeface="+mn-lt"/>
                          <a:ea typeface="Times New Roman"/>
                          <a:cs typeface="Arial"/>
                        </a:rPr>
                        <a:t>. work groups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806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 dirty="0">
                          <a:latin typeface="+mn-lt"/>
                          <a:ea typeface="Times New Roman"/>
                          <a:cs typeface="Arial"/>
                        </a:rPr>
                        <a:t>15:30 – 16:00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 dirty="0">
                          <a:latin typeface="+mn-lt"/>
                          <a:ea typeface="Times New Roman"/>
                          <a:cs typeface="Arial"/>
                        </a:rPr>
                        <a:t>Coffee break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8474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 dirty="0">
                          <a:latin typeface="+mn-lt"/>
                          <a:ea typeface="Times New Roman"/>
                          <a:cs typeface="Arial"/>
                        </a:rPr>
                        <a:t>16:00 – 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1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</a:rPr>
                        <a:t>7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: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</a:rPr>
                        <a:t>0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0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Times New Roman"/>
                        </a:rPr>
                        <a:t>Answers/conclusions upon the issues raised in the consultative meetings </a:t>
                      </a:r>
                      <a:br>
                        <a:rPr lang="en-US" sz="1500" dirty="0" smtClean="0">
                          <a:latin typeface="+mn-lt"/>
                          <a:ea typeface="Times New Roman"/>
                        </a:rPr>
                      </a:br>
                      <a:r>
                        <a:rPr lang="en-US" sz="1400" i="1" dirty="0" smtClean="0">
                          <a:latin typeface="+mn-lt"/>
                          <a:ea typeface="Times New Roman"/>
                        </a:rPr>
                        <a:t>(e.g. waste service charge, when is a service a service, special wastes)</a:t>
                      </a: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latin typeface="+mn-lt"/>
                          <a:ea typeface="Times New Roman"/>
                        </a:rPr>
                        <a:t>René Boesten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>
                          <a:latin typeface="+mn-lt"/>
                          <a:ea typeface="Times New Roman"/>
                          <a:cs typeface="Arial"/>
                        </a:rPr>
                        <a:t>Jan Reichenbach</a:t>
                      </a: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574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1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</a:rPr>
                        <a:t>7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: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</a:rPr>
                        <a:t>0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0 </a:t>
                      </a:r>
                      <a:r>
                        <a:rPr lang="en-GB" sz="1500" b="1" dirty="0">
                          <a:latin typeface="+mn-lt"/>
                          <a:ea typeface="Times New Roman"/>
                          <a:cs typeface="Arial"/>
                        </a:rPr>
                        <a:t>– 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1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</a:rPr>
                        <a:t>7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: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</a:rPr>
                        <a:t>30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</a:rPr>
                        <a:t>Activities of the Solid Waste Management Company relevant for SWM planning by municipalities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i="1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</a:rPr>
                        <a:t>(closure of dumpsites, new regional landfill, </a:t>
                      </a:r>
                      <a:r>
                        <a:rPr lang="en-US" sz="1400" i="1" dirty="0" err="1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</a:rPr>
                        <a:t>gatefee</a:t>
                      </a:r>
                      <a:r>
                        <a:rPr lang="en-US" sz="1400" i="1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</a:rPr>
                        <a:t>, transfer stations and amenity centers, special wastes management)</a:t>
                      </a:r>
                      <a:endParaRPr lang="en-US" sz="1400" i="1" dirty="0">
                        <a:solidFill>
                          <a:srgbClr val="FF0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1500" dirty="0" err="1" smtClean="0">
                          <a:solidFill>
                            <a:srgbClr val="FF0000"/>
                          </a:solidFill>
                        </a:rPr>
                        <a:t>Giorgi</a:t>
                      </a:r>
                      <a:r>
                        <a:rPr lang="de-DE" sz="15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500" dirty="0" err="1" smtClean="0">
                          <a:solidFill>
                            <a:srgbClr val="FF0000"/>
                          </a:solidFill>
                        </a:rPr>
                        <a:t>Mathiasvili</a:t>
                      </a:r>
                      <a:endParaRPr lang="de-DE" sz="1500" dirty="0">
                        <a:solidFill>
                          <a:srgbClr val="FF0000"/>
                        </a:solidFill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500" dirty="0">
                        <a:latin typeface="+mn-lt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574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1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</a:rPr>
                        <a:t>7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: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</a:rPr>
                        <a:t>30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GB" sz="1500" b="1" dirty="0">
                          <a:latin typeface="+mn-lt"/>
                          <a:ea typeface="Times New Roman"/>
                          <a:cs typeface="Arial"/>
                        </a:rPr>
                        <a:t>– 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</a:rPr>
                        <a:t>17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:50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latin typeface="+mn-lt"/>
                          <a:ea typeface="Times New Roman"/>
                        </a:rPr>
                        <a:t>Planning assistance re. amenity </a:t>
                      </a:r>
                      <a:r>
                        <a:rPr lang="en-GB" sz="1500" dirty="0" err="1" smtClean="0">
                          <a:latin typeface="+mn-lt"/>
                          <a:ea typeface="Times New Roman"/>
                        </a:rPr>
                        <a:t>centers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latin typeface="+mn-lt"/>
                          <a:ea typeface="Times New Roman"/>
                        </a:rPr>
                        <a:t>Jan Reichenbach</a:t>
                      </a: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86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1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</a:rPr>
                        <a:t>7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: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</a:rPr>
                        <a:t>5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0 </a:t>
                      </a:r>
                      <a:r>
                        <a:rPr lang="en-GB" sz="1500" b="1" dirty="0">
                          <a:latin typeface="+mn-lt"/>
                          <a:ea typeface="Times New Roman"/>
                          <a:cs typeface="Arial"/>
                        </a:rPr>
                        <a:t>– 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18: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</a:rPr>
                        <a:t>15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err="1" smtClean="0">
                          <a:latin typeface="+mn-lt"/>
                          <a:ea typeface="Times New Roman"/>
                        </a:rPr>
                        <a:t>Finalisation</a:t>
                      </a:r>
                      <a:r>
                        <a:rPr lang="en-US" sz="1500" dirty="0" smtClean="0">
                          <a:latin typeface="+mn-lt"/>
                          <a:ea typeface="Times New Roman"/>
                        </a:rPr>
                        <a:t> of the WM plan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i="1" dirty="0" smtClean="0">
                          <a:latin typeface="+mn-lt"/>
                          <a:ea typeface="Times New Roman"/>
                        </a:rPr>
                        <a:t>(Objectives and plans, stakeholders involvement)</a:t>
                      </a:r>
                      <a:endParaRPr lang="en-US" sz="1400" i="1" dirty="0"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latin typeface="+mn-lt"/>
                          <a:ea typeface="Times New Roman"/>
                        </a:rPr>
                        <a:t>René </a:t>
                      </a:r>
                      <a:r>
                        <a:rPr lang="en-GB" sz="1500" dirty="0" err="1" smtClean="0">
                          <a:latin typeface="+mn-lt"/>
                          <a:ea typeface="Times New Roman"/>
                        </a:rPr>
                        <a:t>Boesten</a:t>
                      </a:r>
                      <a:endParaRPr lang="en-GB" sz="1500" dirty="0" smtClean="0">
                        <a:latin typeface="+mn-lt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latin typeface="+mn-lt"/>
                          <a:ea typeface="Times New Roman"/>
                        </a:rPr>
                        <a:t>Anano </a:t>
                      </a:r>
                      <a:r>
                        <a:rPr lang="en-GB" sz="1500" dirty="0" smtClean="0">
                          <a:latin typeface="+mn-lt"/>
                          <a:ea typeface="Times New Roman"/>
                          <a:cs typeface="Arial"/>
                        </a:rPr>
                        <a:t>Asatiani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5982" marR="65982" marT="91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5265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>
            <a:spLocks noGrp="1"/>
          </p:cNvSpPr>
          <p:nvPr>
            <p:ph type="subTitle" idx="4294967295"/>
          </p:nvPr>
        </p:nvSpPr>
        <p:spPr>
          <a:xfrm>
            <a:off x="179512" y="764704"/>
            <a:ext cx="8856984" cy="55218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de-DE" sz="2400" b="1" dirty="0" smtClean="0">
                <a:solidFill>
                  <a:schemeClr val="tx2"/>
                </a:solidFill>
              </a:rPr>
              <a:t>Integrated Solid </a:t>
            </a:r>
            <a:r>
              <a:rPr lang="de-DE" sz="2400" b="1" dirty="0" err="1" smtClean="0">
                <a:solidFill>
                  <a:schemeClr val="tx2"/>
                </a:solidFill>
              </a:rPr>
              <a:t>Waste</a:t>
            </a:r>
            <a:r>
              <a:rPr lang="de-DE" sz="2400" b="1" dirty="0" smtClean="0">
                <a:solidFill>
                  <a:schemeClr val="tx2"/>
                </a:solidFill>
              </a:rPr>
              <a:t> Management </a:t>
            </a:r>
            <a:r>
              <a:rPr lang="de-DE" sz="2400" b="1" dirty="0" err="1" smtClean="0">
                <a:solidFill>
                  <a:schemeClr val="tx2"/>
                </a:solidFill>
              </a:rPr>
              <a:t>Kutaisi</a:t>
            </a:r>
            <a:endParaRPr lang="de-DE" sz="2400" b="1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de-DE" sz="2400" dirty="0">
                <a:solidFill>
                  <a:srgbClr val="1F497D"/>
                </a:solidFill>
              </a:rPr>
              <a:t>– </a:t>
            </a:r>
            <a:r>
              <a:rPr lang="de-DE" sz="2400" dirty="0" err="1" smtClean="0">
                <a:solidFill>
                  <a:schemeClr val="tx2"/>
                </a:solidFill>
              </a:rPr>
              <a:t>Accompanying</a:t>
            </a:r>
            <a:r>
              <a:rPr lang="de-DE" sz="2400" dirty="0" smtClean="0">
                <a:solidFill>
                  <a:schemeClr val="tx2"/>
                </a:solidFill>
              </a:rPr>
              <a:t> Technical Training –</a:t>
            </a:r>
          </a:p>
          <a:p>
            <a:pPr algn="ctr">
              <a:buFont typeface="Wingdings" pitchFamily="2" charset="2"/>
              <a:buChar char="Ø"/>
            </a:pPr>
            <a:endParaRPr lang="de-DE" sz="2400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de-DE" sz="4000" dirty="0" smtClean="0">
                <a:solidFill>
                  <a:schemeClr val="tx2"/>
                </a:solidFill>
              </a:rPr>
              <a:t>8th Training </a:t>
            </a:r>
          </a:p>
          <a:p>
            <a:pPr marL="0" indent="0" algn="ctr">
              <a:buNone/>
            </a:pPr>
            <a:r>
              <a:rPr lang="de-DE" sz="2800" b="1" dirty="0">
                <a:solidFill>
                  <a:srgbClr val="1F497D"/>
                </a:solidFill>
              </a:rPr>
              <a:t>“</a:t>
            </a:r>
            <a:r>
              <a:rPr lang="de-DE" sz="2800" b="1" dirty="0" err="1">
                <a:solidFill>
                  <a:srgbClr val="1F497D"/>
                </a:solidFill>
              </a:rPr>
              <a:t>Municipal</a:t>
            </a:r>
            <a:r>
              <a:rPr lang="de-DE" sz="2800" b="1" dirty="0">
                <a:solidFill>
                  <a:srgbClr val="1F497D"/>
                </a:solidFill>
              </a:rPr>
              <a:t> </a:t>
            </a:r>
            <a:r>
              <a:rPr lang="de-DE" sz="2800" b="1" dirty="0" err="1">
                <a:solidFill>
                  <a:srgbClr val="1F497D"/>
                </a:solidFill>
              </a:rPr>
              <a:t>Waste</a:t>
            </a:r>
            <a:r>
              <a:rPr lang="de-DE" sz="2800" b="1" dirty="0">
                <a:solidFill>
                  <a:srgbClr val="1F497D"/>
                </a:solidFill>
              </a:rPr>
              <a:t> Management </a:t>
            </a:r>
            <a:r>
              <a:rPr lang="de-DE" sz="2800" b="1" dirty="0" err="1">
                <a:solidFill>
                  <a:srgbClr val="1F497D"/>
                </a:solidFill>
              </a:rPr>
              <a:t>Planning</a:t>
            </a:r>
            <a:r>
              <a:rPr lang="de-DE" sz="2800" b="1" dirty="0">
                <a:solidFill>
                  <a:srgbClr val="1F497D"/>
                </a:solidFill>
              </a:rPr>
              <a:t>“</a:t>
            </a:r>
            <a:r>
              <a:rPr lang="de-DE" sz="2400" b="1" dirty="0" smtClean="0">
                <a:solidFill>
                  <a:schemeClr val="tx2"/>
                </a:solidFill>
              </a:rPr>
              <a:t/>
            </a:r>
            <a:br>
              <a:rPr lang="de-DE" sz="2400" b="1" dirty="0" smtClean="0">
                <a:solidFill>
                  <a:schemeClr val="tx2"/>
                </a:solidFill>
              </a:rPr>
            </a:br>
            <a:endParaRPr lang="de-DE" sz="2400" b="1" dirty="0" smtClean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de-DE" sz="4800" b="1" dirty="0" smtClean="0"/>
              <a:t>(New) </a:t>
            </a:r>
            <a:r>
              <a:rPr lang="de-DE" sz="4800" b="1" dirty="0" err="1" smtClean="0"/>
              <a:t>questions</a:t>
            </a:r>
            <a:r>
              <a:rPr lang="de-DE" sz="4800" b="1" dirty="0" smtClean="0"/>
              <a:t> </a:t>
            </a:r>
            <a:br>
              <a:rPr lang="de-DE" sz="4800" b="1" dirty="0" smtClean="0"/>
            </a:br>
            <a:r>
              <a:rPr lang="de-DE" sz="4800" b="1" dirty="0" err="1" smtClean="0"/>
              <a:t>raised</a:t>
            </a:r>
            <a:r>
              <a:rPr lang="de-DE" sz="4800" b="1" dirty="0" smtClean="0"/>
              <a:t> </a:t>
            </a:r>
            <a:r>
              <a:rPr lang="de-DE" sz="4800" b="1" dirty="0" err="1" smtClean="0"/>
              <a:t>by</a:t>
            </a:r>
            <a:r>
              <a:rPr lang="de-DE" sz="4800" b="1" dirty="0" smtClean="0"/>
              <a:t> </a:t>
            </a:r>
            <a:r>
              <a:rPr lang="de-DE" sz="4800" b="1" dirty="0" err="1" smtClean="0"/>
              <a:t>work</a:t>
            </a:r>
            <a:r>
              <a:rPr lang="de-DE" sz="4800" b="1" dirty="0" smtClean="0"/>
              <a:t> </a:t>
            </a:r>
            <a:r>
              <a:rPr lang="de-DE" sz="4800" b="1" dirty="0" err="1" smtClean="0"/>
              <a:t>groups</a:t>
            </a:r>
            <a:r>
              <a:rPr lang="de-DE" sz="4800" b="1" dirty="0" smtClean="0"/>
              <a:t/>
            </a:r>
            <a:br>
              <a:rPr lang="de-DE" sz="4800" b="1" dirty="0" smtClean="0"/>
            </a:br>
            <a:endParaRPr lang="de-DE" sz="3600" dirty="0" smtClean="0">
              <a:solidFill>
                <a:schemeClr val="tx2"/>
              </a:solidFill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de-DE" sz="1800" b="1" dirty="0" smtClean="0">
                <a:solidFill>
                  <a:schemeClr val="tx2"/>
                </a:solidFill>
              </a:rPr>
              <a:t>René </a:t>
            </a:r>
            <a:r>
              <a:rPr lang="de-DE" sz="1800" b="1" dirty="0" err="1" smtClean="0">
                <a:solidFill>
                  <a:schemeClr val="tx2"/>
                </a:solidFill>
              </a:rPr>
              <a:t>Boesten</a:t>
            </a:r>
            <a:endParaRPr lang="de-DE" sz="1800" b="1" dirty="0" smtClean="0">
              <a:solidFill>
                <a:schemeClr val="tx2"/>
              </a:solidFill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de-DE" sz="1800" b="1" dirty="0" smtClean="0">
                <a:solidFill>
                  <a:schemeClr val="tx2"/>
                </a:solidFill>
              </a:rPr>
              <a:t>Jan Reichenbach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5265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6206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800" b="1" dirty="0">
                <a:solidFill>
                  <a:schemeClr val="tx2"/>
                </a:solidFill>
              </a:rPr>
              <a:t>I</a:t>
            </a:r>
            <a:r>
              <a:rPr lang="en-US" sz="2800" b="1" dirty="0" smtClean="0">
                <a:solidFill>
                  <a:schemeClr val="tx2"/>
                </a:solidFill>
              </a:rPr>
              <a:t>ssues pending (or raised </a:t>
            </a:r>
            <a:r>
              <a:rPr lang="en-US" sz="2800" b="1" dirty="0">
                <a:solidFill>
                  <a:schemeClr val="tx2"/>
                </a:solidFill>
              </a:rPr>
              <a:t>in the consultative </a:t>
            </a:r>
            <a:r>
              <a:rPr lang="en-US" sz="2800" b="1" dirty="0" smtClean="0">
                <a:solidFill>
                  <a:schemeClr val="tx2"/>
                </a:solidFill>
              </a:rPr>
              <a:t>meetings)</a:t>
            </a:r>
            <a:endParaRPr lang="de-DE" sz="2800" dirty="0">
              <a:solidFill>
                <a:schemeClr val="tx2"/>
              </a:solidFill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142844" y="1356879"/>
            <a:ext cx="8893652" cy="47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lvl="0" indent="-457200">
              <a:lnSpc>
                <a:spcPct val="90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Recovery / charging SWM costs</a:t>
            </a:r>
          </a:p>
          <a:p>
            <a:pPr marL="625475" indent="-173038">
              <a:lnSpc>
                <a:spcPct val="90000"/>
              </a:lnSpc>
              <a:spcBef>
                <a:spcPts val="1200"/>
              </a:spcBef>
              <a:buFont typeface="+mj-lt"/>
              <a:buAutoNum type="alphaLcParenR"/>
              <a:defRPr/>
            </a:pPr>
            <a:r>
              <a:rPr lang="en-US" sz="2400" b="1" dirty="0">
                <a:solidFill>
                  <a:srgbClr val="1F497D"/>
                </a:solidFill>
              </a:rPr>
              <a:t> Incorporation of tourists and temporary visitors in the </a:t>
            </a:r>
            <a:br>
              <a:rPr lang="en-US" sz="2400" b="1" dirty="0">
                <a:solidFill>
                  <a:srgbClr val="1F497D"/>
                </a:solidFill>
              </a:rPr>
            </a:br>
            <a:r>
              <a:rPr lang="en-US" sz="2400" b="1" dirty="0">
                <a:solidFill>
                  <a:srgbClr val="1F497D"/>
                </a:solidFill>
              </a:rPr>
              <a:t>  obligation to pay for waste services </a:t>
            </a:r>
          </a:p>
          <a:p>
            <a:pPr marL="625475" indent="-173038">
              <a:lnSpc>
                <a:spcPct val="90000"/>
              </a:lnSpc>
              <a:spcBef>
                <a:spcPts val="1200"/>
              </a:spcBef>
              <a:buFont typeface="+mj-lt"/>
              <a:buAutoNum type="alphaLcParenR"/>
              <a:defRPr/>
            </a:pPr>
            <a:r>
              <a:rPr lang="en-US" sz="2400" b="1" dirty="0">
                <a:solidFill>
                  <a:srgbClr val="1F497D"/>
                </a:solidFill>
              </a:rPr>
              <a:t> Dealing with legal entities/commercial units</a:t>
            </a:r>
          </a:p>
          <a:p>
            <a:pPr marL="625475" indent="-173038">
              <a:lnSpc>
                <a:spcPct val="90000"/>
              </a:lnSpc>
              <a:spcBef>
                <a:spcPts val="1200"/>
              </a:spcBef>
              <a:buFont typeface="+mj-lt"/>
              <a:buAutoNum type="alphaLcParenR"/>
              <a:defRPr/>
            </a:pPr>
            <a:r>
              <a:rPr lang="en-US" sz="2400" b="1" dirty="0">
                <a:solidFill>
                  <a:srgbClr val="1F497D"/>
                </a:solidFill>
              </a:rPr>
              <a:t> Fining </a:t>
            </a:r>
            <a:r>
              <a:rPr lang="en-US" sz="2400" b="1" dirty="0" smtClean="0">
                <a:solidFill>
                  <a:srgbClr val="1F497D"/>
                </a:solidFill>
              </a:rPr>
              <a:t>procedures</a:t>
            </a:r>
          </a:p>
          <a:p>
            <a:pPr marL="625475" indent="-173038">
              <a:lnSpc>
                <a:spcPct val="90000"/>
              </a:lnSpc>
              <a:spcBef>
                <a:spcPts val="1200"/>
              </a:spcBef>
              <a:buFont typeface="+mj-lt"/>
              <a:buAutoNum type="alphaLcParenR"/>
              <a:defRPr/>
            </a:pPr>
            <a:r>
              <a:rPr lang="en-US" sz="2400" b="1" dirty="0">
                <a:solidFill>
                  <a:srgbClr val="1F497D"/>
                </a:solidFill>
              </a:rPr>
              <a:t> </a:t>
            </a:r>
            <a:r>
              <a:rPr lang="en-US" sz="2400" b="1" dirty="0" smtClean="0">
                <a:solidFill>
                  <a:srgbClr val="1F497D"/>
                </a:solidFill>
              </a:rPr>
              <a:t>Reasons and fair allocation of charges</a:t>
            </a:r>
          </a:p>
          <a:p>
            <a:pPr marL="625475" indent="-173038">
              <a:lnSpc>
                <a:spcPct val="90000"/>
              </a:lnSpc>
              <a:spcBef>
                <a:spcPts val="1200"/>
              </a:spcBef>
              <a:buFont typeface="+mj-lt"/>
              <a:buAutoNum type="alphaLcParenR"/>
              <a:defRPr/>
            </a:pPr>
            <a:r>
              <a:rPr lang="en-US" sz="2400" b="1" dirty="0">
                <a:solidFill>
                  <a:srgbClr val="1F497D"/>
                </a:solidFill>
              </a:rPr>
              <a:t> </a:t>
            </a:r>
            <a:r>
              <a:rPr lang="en-US" sz="2400" b="1" dirty="0" smtClean="0">
                <a:solidFill>
                  <a:srgbClr val="1F497D"/>
                </a:solidFill>
              </a:rPr>
              <a:t>efficient charge collection</a:t>
            </a:r>
            <a:endParaRPr lang="en-US" sz="2400" b="1" dirty="0">
              <a:solidFill>
                <a:srgbClr val="1F497D"/>
              </a:solidFill>
            </a:endParaRPr>
          </a:p>
          <a:p>
            <a:pPr marL="457200" lvl="0" indent="-457200">
              <a:lnSpc>
                <a:spcPct val="90000"/>
              </a:lnSpc>
              <a:spcBef>
                <a:spcPts val="1200"/>
              </a:spcBef>
              <a:buFont typeface="+mj-lt"/>
              <a:buAutoNum type="arabicPeriod" startAt="2"/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Special wastes</a:t>
            </a:r>
          </a:p>
          <a:p>
            <a:pPr marL="625475" lvl="0" indent="-173038">
              <a:lnSpc>
                <a:spcPct val="90000"/>
              </a:lnSpc>
              <a:spcBef>
                <a:spcPts val="1200"/>
              </a:spcBef>
              <a:buFont typeface="+mj-lt"/>
              <a:buAutoNum type="alphaLcParenR"/>
              <a:defRPr/>
            </a:pPr>
            <a:endParaRPr lang="en-US" sz="2400" b="1" dirty="0" smtClean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5265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6206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ssues pending (or raised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in the consultative </a:t>
            </a: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meetings)</a:t>
            </a:r>
            <a:endParaRPr lang="de-DE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179512" y="1555838"/>
            <a:ext cx="8731630" cy="3179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lvl="0" indent="-45720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1F497D"/>
                </a:solidFill>
              </a:rPr>
              <a:t>A remark in advance </a:t>
            </a:r>
          </a:p>
          <a:p>
            <a:pPr marL="457200" lvl="0" indent="-45720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Generally, it is one of the purposes of a WM plan to </a:t>
            </a:r>
            <a:r>
              <a:rPr lang="en-US" sz="2400" b="1" u="sng" dirty="0" smtClean="0">
                <a:solidFill>
                  <a:srgbClr val="1F497D"/>
                </a:solidFill>
              </a:rPr>
              <a:t>set signals</a:t>
            </a:r>
          </a:p>
          <a:p>
            <a:pPr marL="457200" lvl="0" indent="-279400">
              <a:lnSpc>
                <a:spcPct val="114000"/>
              </a:lnSpc>
              <a:spcBef>
                <a:spcPts val="600"/>
              </a:spcBef>
              <a:buFont typeface="Symbol" pitchFamily="18" charset="2"/>
              <a:buChar char="-"/>
              <a:defRPr/>
            </a:pPr>
            <a:r>
              <a:rPr lang="en-US" sz="2400" dirty="0" smtClean="0">
                <a:solidFill>
                  <a:srgbClr val="1F497D"/>
                </a:solidFill>
              </a:rPr>
              <a:t>What are we going to do </a:t>
            </a:r>
          </a:p>
          <a:p>
            <a:pPr marL="457200" lvl="0" indent="-279400">
              <a:lnSpc>
                <a:spcPct val="114000"/>
              </a:lnSpc>
              <a:spcBef>
                <a:spcPts val="600"/>
              </a:spcBef>
              <a:buFont typeface="Symbol" pitchFamily="18" charset="2"/>
              <a:buChar char="-"/>
              <a:defRPr/>
            </a:pPr>
            <a:r>
              <a:rPr lang="en-US" sz="2400" dirty="0" smtClean="0">
                <a:solidFill>
                  <a:srgbClr val="1F497D"/>
                </a:solidFill>
              </a:rPr>
              <a:t>Why are we doing it</a:t>
            </a:r>
          </a:p>
          <a:p>
            <a:pPr lvl="0">
              <a:lnSpc>
                <a:spcPct val="114000"/>
              </a:lnSpc>
              <a:spcBef>
                <a:spcPts val="600"/>
              </a:spcBef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Solutions may (must) not be perfect but </a:t>
            </a:r>
            <a:r>
              <a:rPr lang="en-US" sz="2400" b="1" u="sng" dirty="0" smtClean="0">
                <a:solidFill>
                  <a:srgbClr val="1F497D"/>
                </a:solidFill>
              </a:rPr>
              <a:t>the will </a:t>
            </a:r>
            <a:r>
              <a:rPr lang="en-US" sz="2400" b="1" dirty="0" smtClean="0">
                <a:solidFill>
                  <a:srgbClr val="1F497D"/>
                </a:solidFill>
              </a:rPr>
              <a:t>to tackle present problems and forthcoming challenges </a:t>
            </a:r>
            <a:r>
              <a:rPr lang="en-US" sz="2400" b="1" u="sng" dirty="0" smtClean="0">
                <a:solidFill>
                  <a:srgbClr val="1F497D"/>
                </a:solidFill>
              </a:rPr>
              <a:t>needs </a:t>
            </a:r>
            <a:r>
              <a:rPr lang="en-US" sz="2400" b="1" u="sng" dirty="0" smtClean="0">
                <a:solidFill>
                  <a:srgbClr val="1F497D"/>
                </a:solidFill>
              </a:rPr>
              <a:t>to be seen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30807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6206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ssues pending (or raised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in the consultative </a:t>
            </a: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meetings)</a:t>
            </a:r>
            <a:endParaRPr lang="de-DE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179512" y="1378413"/>
            <a:ext cx="8731630" cy="511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457200" lvl="0" indent="-45720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1F497D"/>
                </a:solidFill>
              </a:rPr>
              <a:t>What comes after the WM plan</a:t>
            </a:r>
          </a:p>
          <a:p>
            <a:pPr marL="457200" lvl="0" indent="-45720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600" b="1" dirty="0" smtClean="0">
                <a:solidFill>
                  <a:srgbClr val="1F497D"/>
                </a:solidFill>
              </a:rPr>
              <a:t>The WM plan in the first place </a:t>
            </a:r>
            <a:r>
              <a:rPr lang="en-US" sz="2600" b="1" u="sng" dirty="0" smtClean="0">
                <a:solidFill>
                  <a:srgbClr val="1F497D"/>
                </a:solidFill>
              </a:rPr>
              <a:t>provides signals and a roadmap</a:t>
            </a:r>
          </a:p>
          <a:p>
            <a:pPr marL="457200" lvl="0" indent="-45720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600" b="1" dirty="0" smtClean="0">
                <a:solidFill>
                  <a:srgbClr val="1F497D"/>
                </a:solidFill>
              </a:rPr>
              <a:t>It needs to be followed up/realized by</a:t>
            </a:r>
            <a:r>
              <a:rPr lang="en-US" sz="2600" b="1" u="sng" dirty="0" smtClean="0">
                <a:solidFill>
                  <a:srgbClr val="1F497D"/>
                </a:solidFill>
              </a:rPr>
              <a:t> </a:t>
            </a:r>
          </a:p>
          <a:p>
            <a:pPr marL="457200" lvl="0" indent="-279400">
              <a:lnSpc>
                <a:spcPct val="114000"/>
              </a:lnSpc>
              <a:spcBef>
                <a:spcPts val="600"/>
              </a:spcBef>
              <a:buFont typeface="Symbol" pitchFamily="18" charset="2"/>
              <a:buChar char="-"/>
              <a:defRPr/>
            </a:pPr>
            <a:r>
              <a:rPr lang="en-US" sz="2600" dirty="0" smtClean="0">
                <a:solidFill>
                  <a:srgbClr val="1F497D"/>
                </a:solidFill>
              </a:rPr>
              <a:t>Decisions and orders </a:t>
            </a:r>
          </a:p>
          <a:p>
            <a:pPr marL="457200" lvl="0" indent="-279400">
              <a:lnSpc>
                <a:spcPct val="114000"/>
              </a:lnSpc>
              <a:spcBef>
                <a:spcPts val="600"/>
              </a:spcBef>
              <a:buFont typeface="Symbol" pitchFamily="18" charset="2"/>
              <a:buChar char="-"/>
              <a:defRPr/>
            </a:pPr>
            <a:r>
              <a:rPr lang="en-US" sz="2600" dirty="0" smtClean="0">
                <a:solidFill>
                  <a:srgbClr val="1F497D"/>
                </a:solidFill>
              </a:rPr>
              <a:t>Statutory acts (Municipal waste statutes, Statutes on waste charging [tariffs, tariff application rules], Catalogue of fines, etc.)</a:t>
            </a:r>
          </a:p>
          <a:p>
            <a:pPr marL="457200" lvl="0" indent="-279400">
              <a:lnSpc>
                <a:spcPct val="114000"/>
              </a:lnSpc>
              <a:spcBef>
                <a:spcPts val="600"/>
              </a:spcBef>
              <a:buFont typeface="Symbol" pitchFamily="18" charset="2"/>
              <a:buChar char="-"/>
              <a:defRPr/>
            </a:pPr>
            <a:r>
              <a:rPr lang="en-US" sz="2600" dirty="0" smtClean="0">
                <a:solidFill>
                  <a:srgbClr val="1F497D"/>
                </a:solidFill>
              </a:rPr>
              <a:t>Public engagement</a:t>
            </a:r>
          </a:p>
          <a:p>
            <a:pPr lvl="0">
              <a:lnSpc>
                <a:spcPct val="114000"/>
              </a:lnSpc>
              <a:spcBef>
                <a:spcPts val="600"/>
              </a:spcBef>
              <a:defRPr/>
            </a:pPr>
            <a:endParaRPr lang="en-US" sz="1000" b="1" dirty="0" smtClean="0">
              <a:solidFill>
                <a:srgbClr val="1F497D"/>
              </a:solidFill>
            </a:endParaRPr>
          </a:p>
          <a:p>
            <a:pPr lvl="0">
              <a:lnSpc>
                <a:spcPct val="114000"/>
              </a:lnSpc>
              <a:spcBef>
                <a:spcPts val="600"/>
              </a:spcBef>
              <a:defRPr/>
            </a:pPr>
            <a:r>
              <a:rPr lang="en-US" sz="2800" b="1" dirty="0" smtClean="0">
                <a:solidFill>
                  <a:srgbClr val="1F497D"/>
                </a:solidFill>
              </a:rPr>
              <a:t>With the </a:t>
            </a:r>
            <a:r>
              <a:rPr lang="en-US" sz="2800" dirty="0" smtClean="0">
                <a:solidFill>
                  <a:srgbClr val="1F497D"/>
                </a:solidFill>
              </a:rPr>
              <a:t>(publicly </a:t>
            </a:r>
            <a:r>
              <a:rPr lang="en-US" sz="2800" dirty="0" smtClean="0">
                <a:solidFill>
                  <a:srgbClr val="1F497D"/>
                </a:solidFill>
              </a:rPr>
              <a:t>discussed and regularly updated) </a:t>
            </a:r>
            <a:r>
              <a:rPr lang="en-US" sz="2800" b="1" dirty="0" smtClean="0">
                <a:solidFill>
                  <a:srgbClr val="1F497D"/>
                </a:solidFill>
              </a:rPr>
              <a:t>WM plan </a:t>
            </a:r>
            <a:r>
              <a:rPr lang="en-US" sz="2800" b="1" dirty="0" smtClean="0">
                <a:solidFill>
                  <a:srgbClr val="1F497D"/>
                </a:solidFill>
              </a:rPr>
              <a:t>it is ensured that these </a:t>
            </a:r>
            <a:r>
              <a:rPr lang="en-US" sz="2800" b="1" dirty="0" err="1" smtClean="0">
                <a:solidFill>
                  <a:srgbClr val="1F497D"/>
                </a:solidFill>
              </a:rPr>
              <a:t>followup</a:t>
            </a:r>
            <a:r>
              <a:rPr lang="en-US" sz="2800" b="1" dirty="0" smtClean="0">
                <a:solidFill>
                  <a:srgbClr val="1F497D"/>
                </a:solidFill>
              </a:rPr>
              <a:t> actions don’t come by surprise, i.e. there exists a </a:t>
            </a:r>
            <a:r>
              <a:rPr lang="en-US" sz="2800" b="1" dirty="0" smtClean="0">
                <a:solidFill>
                  <a:srgbClr val="1F497D"/>
                </a:solidFill>
              </a:rPr>
              <a:t>reference and </a:t>
            </a:r>
            <a:r>
              <a:rPr lang="en-US" sz="2800" b="1" dirty="0" smtClean="0">
                <a:solidFill>
                  <a:srgbClr val="1F497D"/>
                </a:solidFill>
              </a:rPr>
              <a:t>announcement of them</a:t>
            </a:r>
            <a:endParaRPr lang="en-US" sz="2800" b="1" dirty="0" smtClean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30807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6206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800" b="1" dirty="0">
                <a:solidFill>
                  <a:schemeClr val="tx2"/>
                </a:solidFill>
              </a:rPr>
              <a:t>I</a:t>
            </a:r>
            <a:r>
              <a:rPr lang="en-US" sz="2800" b="1" dirty="0" smtClean="0">
                <a:solidFill>
                  <a:schemeClr val="tx2"/>
                </a:solidFill>
              </a:rPr>
              <a:t>ssues pending (or raised </a:t>
            </a:r>
            <a:r>
              <a:rPr lang="en-US" sz="2800" b="1" dirty="0">
                <a:solidFill>
                  <a:schemeClr val="tx2"/>
                </a:solidFill>
              </a:rPr>
              <a:t>in the consultative </a:t>
            </a:r>
            <a:r>
              <a:rPr lang="en-US" sz="2800" b="1" dirty="0" smtClean="0">
                <a:solidFill>
                  <a:schemeClr val="tx2"/>
                </a:solidFill>
              </a:rPr>
              <a:t>meetings)</a:t>
            </a:r>
            <a:endParaRPr lang="de-DE" sz="28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42844" y="3888848"/>
            <a:ext cx="9001156" cy="2389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400" u="sng" dirty="0" smtClean="0">
                <a:solidFill>
                  <a:srgbClr val="1F497D"/>
                </a:solidFill>
              </a:rPr>
              <a:t> Dealing with the unwilling and ignorant </a:t>
            </a:r>
            <a:r>
              <a:rPr lang="en-US" sz="2400" dirty="0" smtClean="0">
                <a:solidFill>
                  <a:srgbClr val="1F497D"/>
                </a:solidFill>
              </a:rPr>
              <a:t>citizens</a:t>
            </a:r>
          </a:p>
          <a:p>
            <a:pPr marL="531813" lvl="0" indent="-258763">
              <a:lnSpc>
                <a:spcPct val="90000"/>
              </a:lnSpc>
              <a:buFont typeface="Symbol" pitchFamily="18" charset="2"/>
              <a:buChar char="-"/>
              <a:defRPr/>
            </a:pPr>
            <a:r>
              <a:rPr lang="en-US" sz="2400" i="1" dirty="0" smtClean="0">
                <a:solidFill>
                  <a:srgbClr val="1F497D"/>
                </a:solidFill>
              </a:rPr>
              <a:t>mechanism to increase payment security and to fine; </a:t>
            </a:r>
          </a:p>
          <a:p>
            <a:pPr>
              <a:lnSpc>
                <a:spcPct val="90000"/>
              </a:lnSpc>
              <a:defRPr/>
            </a:pPr>
            <a:endParaRPr lang="en-US" sz="800" i="1" dirty="0" smtClean="0">
              <a:solidFill>
                <a:srgbClr val="1F497D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sz="2400" i="1" dirty="0" smtClean="0">
                <a:solidFill>
                  <a:srgbClr val="1F497D"/>
                </a:solidFill>
              </a:rPr>
              <a:t>The solutions exists even in Georgia already! Municipalities can act much more powerful than they do </a:t>
            </a:r>
            <a:r>
              <a:rPr lang="en-US" sz="2300" i="1" dirty="0" smtClean="0">
                <a:solidFill>
                  <a:srgbClr val="1F497D"/>
                </a:solidFill>
              </a:rPr>
              <a:t>(e.g. statutes with catalogue of fines)</a:t>
            </a:r>
            <a:r>
              <a:rPr lang="en-US" sz="2400" b="1" i="1" u="sng" dirty="0" smtClean="0">
                <a:solidFill>
                  <a:srgbClr val="1F497D"/>
                </a:solidFill>
              </a:rPr>
              <a:t> </a:t>
            </a:r>
          </a:p>
          <a:p>
            <a:pPr>
              <a:lnSpc>
                <a:spcPct val="90000"/>
              </a:lnSpc>
              <a:defRPr/>
            </a:pPr>
            <a:endParaRPr lang="en-US" sz="800" b="1" i="1" u="sng" dirty="0" smtClean="0">
              <a:solidFill>
                <a:srgbClr val="1F497D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sz="2300" b="1" i="1" u="sng" dirty="0" smtClean="0">
                <a:solidFill>
                  <a:srgbClr val="FFC000"/>
                </a:solidFill>
              </a:rPr>
              <a:t>What are you going to do??</a:t>
            </a:r>
            <a:r>
              <a:rPr lang="en-US" sz="2300" i="1" dirty="0" smtClean="0">
                <a:solidFill>
                  <a:srgbClr val="FFC000"/>
                </a:solidFill>
              </a:rPr>
              <a:t> </a:t>
            </a:r>
            <a:r>
              <a:rPr lang="en-US" sz="2400" i="1" dirty="0" smtClean="0">
                <a:solidFill>
                  <a:srgbClr val="1F497D"/>
                </a:solidFill>
              </a:rPr>
              <a:t/>
            </a:r>
            <a:br>
              <a:rPr lang="en-US" sz="2400" i="1" dirty="0" smtClean="0">
                <a:solidFill>
                  <a:srgbClr val="1F497D"/>
                </a:solidFill>
              </a:rPr>
            </a:br>
            <a:r>
              <a:rPr lang="en-US" sz="2300" i="1" dirty="0" smtClean="0">
                <a:solidFill>
                  <a:srgbClr val="1F497D"/>
                </a:solidFill>
              </a:rPr>
              <a:t>(…is the signal you need to give = put in the plan, discuss with the public)</a:t>
            </a: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42844" y="1322691"/>
            <a:ext cx="8893652" cy="2604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lvl="0" indent="-457200">
              <a:lnSpc>
                <a:spcPct val="90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Recovery / Charging SWM costs</a:t>
            </a:r>
            <a:endParaRPr lang="en-US" sz="2400" b="1" dirty="0">
              <a:solidFill>
                <a:srgbClr val="1F497D"/>
              </a:solidFill>
            </a:endParaRPr>
          </a:p>
          <a:p>
            <a:pPr lvl="0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400" u="sng" dirty="0" smtClean="0">
                <a:solidFill>
                  <a:srgbClr val="1F497D"/>
                </a:solidFill>
              </a:rPr>
              <a:t> Tourist sector integration</a:t>
            </a:r>
            <a:r>
              <a:rPr lang="en-US" sz="2400" dirty="0" smtClean="0">
                <a:solidFill>
                  <a:srgbClr val="1F497D"/>
                </a:solidFill>
              </a:rPr>
              <a:t>: already discussed/explained options</a:t>
            </a:r>
          </a:p>
          <a:p>
            <a:pPr marL="531813" lvl="0" indent="-258763">
              <a:lnSpc>
                <a:spcPct val="90000"/>
              </a:lnSpc>
              <a:buFont typeface="Symbol" pitchFamily="18" charset="2"/>
              <a:buChar char="-"/>
              <a:defRPr/>
            </a:pPr>
            <a:r>
              <a:rPr lang="en-US" sz="2400" i="1" dirty="0" smtClean="0">
                <a:solidFill>
                  <a:srgbClr val="1F497D"/>
                </a:solidFill>
              </a:rPr>
              <a:t>included in the room price; </a:t>
            </a:r>
          </a:p>
          <a:p>
            <a:pPr marL="531813" lvl="0" indent="-258763">
              <a:lnSpc>
                <a:spcPct val="90000"/>
              </a:lnSpc>
              <a:buFont typeface="Symbol" pitchFamily="18" charset="2"/>
              <a:buChar char="-"/>
              <a:defRPr/>
            </a:pPr>
            <a:r>
              <a:rPr lang="en-US" sz="2400" i="1" dirty="0" smtClean="0">
                <a:solidFill>
                  <a:srgbClr val="1F497D"/>
                </a:solidFill>
              </a:rPr>
              <a:t>separately indicated on the receipt (e.g. via a </a:t>
            </a:r>
            <a:r>
              <a:rPr lang="en-US" sz="2400" i="1" dirty="0" smtClean="0">
                <a:solidFill>
                  <a:srgbClr val="1F497D"/>
                </a:solidFill>
                <a:hlinkClick r:id="rId3"/>
              </a:rPr>
              <a:t>tax solution</a:t>
            </a:r>
            <a:r>
              <a:rPr lang="en-US" sz="2400" i="1" dirty="0" smtClean="0">
                <a:solidFill>
                  <a:srgbClr val="1F497D"/>
                </a:solidFill>
              </a:rPr>
              <a:t>); </a:t>
            </a:r>
          </a:p>
          <a:p>
            <a:pPr marL="531813" lvl="0" indent="-258763">
              <a:lnSpc>
                <a:spcPct val="90000"/>
              </a:lnSpc>
              <a:buFont typeface="Symbol" pitchFamily="18" charset="2"/>
              <a:buChar char="-"/>
              <a:defRPr/>
            </a:pPr>
            <a:r>
              <a:rPr lang="en-US" sz="2400" i="1" dirty="0" smtClean="0">
                <a:solidFill>
                  <a:srgbClr val="1F497D"/>
                </a:solidFill>
              </a:rPr>
              <a:t>paid by the tourist businesses themselves;</a:t>
            </a:r>
          </a:p>
          <a:p>
            <a:pPr marL="355600" lvl="0" indent="-355600">
              <a:lnSpc>
                <a:spcPct val="90000"/>
              </a:lnSpc>
              <a:defRPr/>
            </a:pPr>
            <a:endParaRPr lang="en-US" sz="900" b="1" i="1" u="sng" dirty="0" smtClean="0">
              <a:solidFill>
                <a:srgbClr val="1F497D"/>
              </a:solidFill>
            </a:endParaRPr>
          </a:p>
          <a:p>
            <a:pPr marL="355600" lvl="0" indent="-355600">
              <a:lnSpc>
                <a:spcPct val="90000"/>
              </a:lnSpc>
              <a:defRPr/>
            </a:pPr>
            <a:r>
              <a:rPr lang="en-US" sz="2300" b="1" i="1" u="sng" dirty="0" smtClean="0">
                <a:solidFill>
                  <a:srgbClr val="FFC000"/>
                </a:solidFill>
              </a:rPr>
              <a:t>What remained unclear/what has been discussed with stakeholders??</a:t>
            </a:r>
            <a:endParaRPr lang="en-US" sz="2400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807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6206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800" b="1" dirty="0">
                <a:solidFill>
                  <a:schemeClr val="tx2"/>
                </a:solidFill>
              </a:rPr>
              <a:t>I</a:t>
            </a:r>
            <a:r>
              <a:rPr lang="en-US" sz="2800" b="1" dirty="0" smtClean="0">
                <a:solidFill>
                  <a:schemeClr val="tx2"/>
                </a:solidFill>
              </a:rPr>
              <a:t>ssues pending (or raised </a:t>
            </a:r>
            <a:r>
              <a:rPr lang="en-US" sz="2800" b="1" dirty="0">
                <a:solidFill>
                  <a:schemeClr val="tx2"/>
                </a:solidFill>
              </a:rPr>
              <a:t>in the consultative </a:t>
            </a:r>
            <a:r>
              <a:rPr lang="en-US" sz="2800" b="1" dirty="0" smtClean="0">
                <a:solidFill>
                  <a:schemeClr val="tx2"/>
                </a:solidFill>
              </a:rPr>
              <a:t>meetings)</a:t>
            </a:r>
            <a:endParaRPr lang="de-DE" sz="28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42844" y="1322691"/>
            <a:ext cx="8893652" cy="4900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lvl="0" indent="-457200">
              <a:lnSpc>
                <a:spcPct val="90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Recovery / Charging SWM costs</a:t>
            </a:r>
            <a:endParaRPr lang="en-US" sz="2400" b="1" dirty="0">
              <a:solidFill>
                <a:srgbClr val="1F497D"/>
              </a:solidFill>
            </a:endParaRPr>
          </a:p>
          <a:p>
            <a:pPr lvl="0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400" u="sng" dirty="0" smtClean="0">
                <a:solidFill>
                  <a:srgbClr val="1F497D"/>
                </a:solidFill>
              </a:rPr>
              <a:t> Fair allocation of charges</a:t>
            </a:r>
            <a:endParaRPr lang="en-US" sz="2400" dirty="0" smtClean="0">
              <a:solidFill>
                <a:srgbClr val="1F497D"/>
              </a:solidFill>
            </a:endParaRPr>
          </a:p>
          <a:p>
            <a:pPr marL="531813" lvl="0" indent="-258763">
              <a:lnSpc>
                <a:spcPct val="90000"/>
              </a:lnSpc>
              <a:buFont typeface="Symbol" pitchFamily="18" charset="2"/>
              <a:buChar char="-"/>
              <a:defRPr/>
            </a:pPr>
            <a:r>
              <a:rPr lang="en-US" sz="2400" i="1" dirty="0" smtClean="0">
                <a:solidFill>
                  <a:srgbClr val="1F497D"/>
                </a:solidFill>
              </a:rPr>
              <a:t>Inherent to the ‘polluter pays principle’ is that </a:t>
            </a:r>
            <a:r>
              <a:rPr lang="en-US" sz="2400" i="1" u="sng" dirty="0" smtClean="0">
                <a:solidFill>
                  <a:srgbClr val="1F497D"/>
                </a:solidFill>
              </a:rPr>
              <a:t>nobody should be exempted</a:t>
            </a:r>
            <a:r>
              <a:rPr lang="en-US" sz="2400" i="1" dirty="0" smtClean="0">
                <a:solidFill>
                  <a:srgbClr val="1F497D"/>
                </a:solidFill>
              </a:rPr>
              <a:t> from paying; </a:t>
            </a:r>
          </a:p>
          <a:p>
            <a:pPr marL="531813" lvl="0" indent="-258763">
              <a:lnSpc>
                <a:spcPct val="90000"/>
              </a:lnSpc>
              <a:buFont typeface="Symbol" pitchFamily="18" charset="2"/>
              <a:buChar char="-"/>
              <a:defRPr/>
            </a:pPr>
            <a:r>
              <a:rPr lang="en-US" sz="2400" i="1" dirty="0" smtClean="0">
                <a:solidFill>
                  <a:srgbClr val="1F497D"/>
                </a:solidFill>
              </a:rPr>
              <a:t>Everybody produces some pollution/waste;</a:t>
            </a:r>
          </a:p>
          <a:p>
            <a:pPr marL="355600" lvl="0" indent="-355600">
              <a:lnSpc>
                <a:spcPct val="90000"/>
              </a:lnSpc>
              <a:defRPr/>
            </a:pPr>
            <a:endParaRPr lang="en-US" sz="900" b="1" i="1" u="sng" dirty="0" smtClean="0">
              <a:solidFill>
                <a:srgbClr val="1F497D"/>
              </a:solidFill>
            </a:endParaRPr>
          </a:p>
          <a:p>
            <a:pPr lvl="0">
              <a:lnSpc>
                <a:spcPct val="90000"/>
              </a:lnSpc>
              <a:defRPr/>
            </a:pPr>
            <a:r>
              <a:rPr lang="en-US" sz="2300" b="1" dirty="0" smtClean="0">
                <a:solidFill>
                  <a:srgbClr val="1F497D"/>
                </a:solidFill>
              </a:rPr>
              <a:t>Statutes on tariffs should cover any citizen/entity </a:t>
            </a:r>
            <a:r>
              <a:rPr lang="en-US" sz="2300" b="1" u="sng" dirty="0" smtClean="0">
                <a:solidFill>
                  <a:srgbClr val="1F497D"/>
                </a:solidFill>
              </a:rPr>
              <a:t>benefitting in one or the other way from </a:t>
            </a:r>
            <a:r>
              <a:rPr lang="en-US" sz="2300" b="1" u="sng" dirty="0" smtClean="0">
                <a:solidFill>
                  <a:srgbClr val="1F497D"/>
                </a:solidFill>
              </a:rPr>
              <a:t>waste </a:t>
            </a:r>
            <a:r>
              <a:rPr lang="en-US" sz="2300" b="1" u="sng" dirty="0" smtClean="0">
                <a:solidFill>
                  <a:srgbClr val="1F497D"/>
                </a:solidFill>
              </a:rPr>
              <a:t>management</a:t>
            </a:r>
          </a:p>
          <a:p>
            <a:pPr lvl="0">
              <a:lnSpc>
                <a:spcPct val="90000"/>
              </a:lnSpc>
              <a:defRPr/>
            </a:pPr>
            <a:r>
              <a:rPr lang="en-US" sz="2300" b="1" u="sng" dirty="0" smtClean="0">
                <a:solidFill>
                  <a:srgbClr val="1F497D"/>
                </a:solidFill>
              </a:rPr>
              <a:t>Payment obligation should eventually apply to anyone connected to waste services</a:t>
            </a:r>
            <a:r>
              <a:rPr lang="en-US" sz="2300" b="1" dirty="0" smtClean="0">
                <a:solidFill>
                  <a:srgbClr val="1F497D"/>
                </a:solidFill>
              </a:rPr>
              <a:t> (connected includes having access to a service offer within reasonable distance)</a:t>
            </a:r>
          </a:p>
          <a:p>
            <a:pPr marL="273050" lvl="0" indent="-273050">
              <a:lnSpc>
                <a:spcPct val="90000"/>
              </a:lnSpc>
              <a:buFont typeface="Symbol" pitchFamily="18" charset="2"/>
              <a:buChar char="-"/>
              <a:defRPr/>
            </a:pPr>
            <a:r>
              <a:rPr lang="en-US" sz="2300" i="1" dirty="0" smtClean="0">
                <a:solidFill>
                  <a:srgbClr val="1F497D"/>
                </a:solidFill>
              </a:rPr>
              <a:t>A </a:t>
            </a:r>
            <a:r>
              <a:rPr lang="en-US" sz="2300" i="1" dirty="0" err="1" smtClean="0">
                <a:solidFill>
                  <a:srgbClr val="1F497D"/>
                </a:solidFill>
              </a:rPr>
              <a:t>differentation</a:t>
            </a:r>
            <a:r>
              <a:rPr lang="en-US" sz="2300" i="1" dirty="0" smtClean="0">
                <a:solidFill>
                  <a:srgbClr val="1F497D"/>
                </a:solidFill>
              </a:rPr>
              <a:t> of tariffs can be applied depending on the varying individual convenience of service use (those with long ways pay less compared to those with direct container </a:t>
            </a:r>
            <a:r>
              <a:rPr lang="en-US" sz="2300" i="1" dirty="0" err="1" smtClean="0">
                <a:solidFill>
                  <a:srgbClr val="1F497D"/>
                </a:solidFill>
              </a:rPr>
              <a:t>access.e.g</a:t>
            </a:r>
            <a:r>
              <a:rPr lang="en-US" sz="2300" i="1" dirty="0" smtClean="0">
                <a:solidFill>
                  <a:srgbClr val="1F497D"/>
                </a:solidFill>
              </a:rPr>
              <a:t>. 200m distance)</a:t>
            </a:r>
          </a:p>
          <a:p>
            <a:pPr marL="273050" lvl="0" indent="-273050">
              <a:lnSpc>
                <a:spcPct val="90000"/>
              </a:lnSpc>
              <a:buFont typeface="Symbol" pitchFamily="18" charset="2"/>
              <a:buChar char="-"/>
              <a:defRPr/>
            </a:pPr>
            <a:r>
              <a:rPr lang="en-US" sz="2300" i="1" dirty="0" smtClean="0">
                <a:solidFill>
                  <a:srgbClr val="1F497D"/>
                </a:solidFill>
              </a:rPr>
              <a:t>Socially deprived citizens may receive compensation or exemptions  </a:t>
            </a:r>
            <a:endParaRPr lang="en-US" sz="2400" i="1" dirty="0" smtClean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807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6206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800" b="1" dirty="0">
                <a:solidFill>
                  <a:schemeClr val="tx2"/>
                </a:solidFill>
              </a:rPr>
              <a:t>I</a:t>
            </a:r>
            <a:r>
              <a:rPr lang="en-US" sz="2800" b="1" dirty="0" smtClean="0">
                <a:solidFill>
                  <a:schemeClr val="tx2"/>
                </a:solidFill>
              </a:rPr>
              <a:t>ssues pending (or raised </a:t>
            </a:r>
            <a:r>
              <a:rPr lang="en-US" sz="2800" b="1" dirty="0">
                <a:solidFill>
                  <a:schemeClr val="tx2"/>
                </a:solidFill>
              </a:rPr>
              <a:t>in the consultative </a:t>
            </a:r>
            <a:r>
              <a:rPr lang="en-US" sz="2800" b="1" dirty="0" smtClean="0">
                <a:solidFill>
                  <a:schemeClr val="tx2"/>
                </a:solidFill>
              </a:rPr>
              <a:t>meetings)</a:t>
            </a:r>
            <a:endParaRPr lang="de-DE" sz="2800" dirty="0">
              <a:solidFill>
                <a:schemeClr val="tx2"/>
              </a:solidFill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142844" y="1356879"/>
            <a:ext cx="8893652" cy="47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lvl="0" indent="-457200">
              <a:lnSpc>
                <a:spcPct val="90000"/>
              </a:lnSpc>
              <a:spcBef>
                <a:spcPts val="1200"/>
              </a:spcBef>
              <a:buFont typeface="+mj-lt"/>
              <a:buAutoNum type="arabicPeriod" startAt="2"/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Special wastes</a:t>
            </a:r>
            <a:endParaRPr lang="en-US" sz="2400" b="1" dirty="0">
              <a:solidFill>
                <a:srgbClr val="1F497D"/>
              </a:solidFill>
            </a:endParaRPr>
          </a:p>
          <a:p>
            <a:pPr marL="531813" indent="-258763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dirty="0" smtClean="0">
                <a:solidFill>
                  <a:srgbClr val="1F497D"/>
                </a:solidFill>
              </a:rPr>
              <a:t>We discussed and provided sample texts for</a:t>
            </a:r>
          </a:p>
          <a:p>
            <a:pPr marL="531813" indent="-258763">
              <a:lnSpc>
                <a:spcPct val="90000"/>
              </a:lnSpc>
              <a:spcBef>
                <a:spcPts val="1200"/>
              </a:spcBef>
              <a:buFont typeface="Symbol" pitchFamily="18" charset="2"/>
              <a:buChar char="-"/>
              <a:defRPr/>
            </a:pPr>
            <a:r>
              <a:rPr lang="en-US" sz="2400" dirty="0" smtClean="0">
                <a:solidFill>
                  <a:srgbClr val="1F497D"/>
                </a:solidFill>
              </a:rPr>
              <a:t> Construction/Demolition Waste</a:t>
            </a:r>
          </a:p>
          <a:p>
            <a:pPr marL="531813" indent="-258763">
              <a:lnSpc>
                <a:spcPct val="90000"/>
              </a:lnSpc>
              <a:spcBef>
                <a:spcPts val="1200"/>
              </a:spcBef>
              <a:buFont typeface="Symbol" pitchFamily="18" charset="2"/>
              <a:buChar char="-"/>
              <a:defRPr/>
            </a:pPr>
            <a:r>
              <a:rPr lang="en-US" sz="2400" dirty="0" smtClean="0">
                <a:solidFill>
                  <a:srgbClr val="1F497D"/>
                </a:solidFill>
              </a:rPr>
              <a:t>Animal wastes/carcasses</a:t>
            </a:r>
          </a:p>
          <a:p>
            <a:pPr marL="531813" indent="-258763">
              <a:lnSpc>
                <a:spcPct val="90000"/>
              </a:lnSpc>
              <a:spcBef>
                <a:spcPts val="1200"/>
              </a:spcBef>
              <a:buFont typeface="Symbol" pitchFamily="18" charset="2"/>
              <a:buChar char="-"/>
              <a:defRPr/>
            </a:pPr>
            <a:r>
              <a:rPr lang="en-US" sz="2400" dirty="0" smtClean="0">
                <a:solidFill>
                  <a:srgbClr val="1F497D"/>
                </a:solidFill>
              </a:rPr>
              <a:t>Hazardous waste components</a:t>
            </a:r>
          </a:p>
          <a:p>
            <a:pPr marL="273050" indent="-273050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400" b="1" i="1" u="sng" dirty="0" smtClean="0">
                <a:solidFill>
                  <a:srgbClr val="FFC000"/>
                </a:solidFill>
              </a:rPr>
              <a:t>Which ones remained </a:t>
            </a:r>
            <a:r>
              <a:rPr lang="en-US" sz="2400" b="1" i="1" u="sng" dirty="0" err="1" smtClean="0">
                <a:solidFill>
                  <a:srgbClr val="FFC000"/>
                </a:solidFill>
              </a:rPr>
              <a:t>undiscussed</a:t>
            </a:r>
            <a:r>
              <a:rPr lang="en-US" sz="2400" b="1" i="1" u="sng" dirty="0" smtClean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3218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6206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smtClean="0">
                <a:solidFill>
                  <a:schemeClr val="tx2"/>
                </a:solidFill>
              </a:rPr>
              <a:t>Review </a:t>
            </a:r>
            <a:r>
              <a:rPr lang="de-DE" sz="2800" b="1" dirty="0" err="1" smtClean="0">
                <a:solidFill>
                  <a:schemeClr val="tx2"/>
                </a:solidFill>
              </a:rPr>
              <a:t>of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the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draft</a:t>
            </a:r>
            <a:r>
              <a:rPr lang="de-DE" sz="2800" b="1" dirty="0" smtClean="0">
                <a:solidFill>
                  <a:schemeClr val="tx2"/>
                </a:solidFill>
              </a:rPr>
              <a:t> WM </a:t>
            </a:r>
            <a:r>
              <a:rPr lang="de-DE" sz="2800" b="1" dirty="0" err="1" smtClean="0">
                <a:solidFill>
                  <a:schemeClr val="tx2"/>
                </a:solidFill>
              </a:rPr>
              <a:t>chapters</a:t>
            </a:r>
            <a:endParaRPr lang="de-DE" sz="2800" dirty="0">
              <a:solidFill>
                <a:schemeClr val="tx2"/>
              </a:solidFill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142844" y="1501254"/>
            <a:ext cx="8893652" cy="47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i="1" u="sng" dirty="0" smtClean="0">
                <a:solidFill>
                  <a:srgbClr val="FF0000"/>
                </a:solidFill>
              </a:rPr>
              <a:t>Examples</a:t>
            </a:r>
            <a:r>
              <a:rPr lang="en-US" sz="2400" b="1" i="1" u="sng" dirty="0" smtClean="0">
                <a:solidFill>
                  <a:srgbClr val="1F497D"/>
                </a:solidFill>
              </a:rPr>
              <a:t> of important issues lacking a clear acknowledgement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Closure of local dumpsites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Future use of a central landfill and corresponding transport needs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Gate fee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Obligation to separate from 2019 on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Limitations for good performance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Rough description of certain wastes mentioned and their current (and future) Destinations  [e.g. street sweeping]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Activities that already contribute to reduction/recycling of waste and can be possibly </a:t>
            </a:r>
            <a:r>
              <a:rPr lang="en-US" sz="2400" b="1" dirty="0" err="1" smtClean="0">
                <a:solidFill>
                  <a:srgbClr val="1F497D"/>
                </a:solidFill>
              </a:rPr>
              <a:t>upscaled</a:t>
            </a:r>
            <a:endParaRPr lang="en-US" sz="2400" b="1" dirty="0" smtClean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51283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6206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smtClean="0">
                <a:solidFill>
                  <a:schemeClr val="tx2"/>
                </a:solidFill>
              </a:rPr>
              <a:t>Review </a:t>
            </a:r>
            <a:r>
              <a:rPr lang="de-DE" sz="2800" b="1" dirty="0" err="1" smtClean="0">
                <a:solidFill>
                  <a:schemeClr val="tx2"/>
                </a:solidFill>
              </a:rPr>
              <a:t>of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the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draft</a:t>
            </a:r>
            <a:r>
              <a:rPr lang="de-DE" sz="2800" b="1" dirty="0" smtClean="0">
                <a:solidFill>
                  <a:schemeClr val="tx2"/>
                </a:solidFill>
              </a:rPr>
              <a:t> WM </a:t>
            </a:r>
            <a:r>
              <a:rPr lang="de-DE" sz="2800" b="1" dirty="0" err="1" smtClean="0">
                <a:solidFill>
                  <a:schemeClr val="tx2"/>
                </a:solidFill>
              </a:rPr>
              <a:t>chapters</a:t>
            </a:r>
            <a:endParaRPr lang="de-DE" sz="2800" dirty="0">
              <a:solidFill>
                <a:schemeClr val="tx2"/>
              </a:solidFill>
            </a:endParaRP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142844" y="1255590"/>
            <a:ext cx="8893652" cy="5182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i="1" u="sng" dirty="0" smtClean="0">
                <a:solidFill>
                  <a:srgbClr val="1F497D"/>
                </a:solidFill>
              </a:rPr>
              <a:t>Examples for content of little to no WMP relevance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Dates and events in municipal history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Table on the kind and number of animals raised in the area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Table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the kind and value of agricultural produce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baseline="0" dirty="0" smtClean="0">
                <a:solidFill>
                  <a:srgbClr val="1F497D"/>
                </a:solidFill>
              </a:rPr>
              <a:t>Table/graphs</a:t>
            </a:r>
            <a:r>
              <a:rPr lang="en-US" sz="2400" b="1" dirty="0" smtClean="0">
                <a:solidFill>
                  <a:srgbClr val="1F497D"/>
                </a:solidFill>
              </a:rPr>
              <a:t> on overall sector turnover, earnings and employment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i="1" u="sng" dirty="0" smtClean="0">
                <a:solidFill>
                  <a:srgbClr val="FFC000"/>
                </a:solidFill>
                <a:sym typeface="Wingdings" pitchFamily="2" charset="2"/>
              </a:rPr>
              <a:t>LAST and REPEATED ADVICE: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u="sng" dirty="0" smtClean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en-US" sz="2400" b="1" u="sng" dirty="0" smtClean="0">
                <a:solidFill>
                  <a:srgbClr val="002060"/>
                </a:solidFill>
              </a:rPr>
              <a:t>Too many data refer to events and </a:t>
            </a:r>
            <a:r>
              <a:rPr lang="en-US" sz="2400" b="1" u="sng" dirty="0" err="1" smtClean="0">
                <a:solidFill>
                  <a:srgbClr val="002060"/>
                </a:solidFill>
              </a:rPr>
              <a:t>spendings</a:t>
            </a:r>
            <a:r>
              <a:rPr lang="en-US" sz="2400" b="1" u="sng" dirty="0" smtClean="0">
                <a:solidFill>
                  <a:srgbClr val="002060"/>
                </a:solidFill>
              </a:rPr>
              <a:t> that lie in the past!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u="sng" dirty="0" smtClean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en-US" sz="2400" b="1" u="sng" dirty="0" smtClean="0">
                <a:solidFill>
                  <a:srgbClr val="002060"/>
                </a:solidFill>
              </a:rPr>
              <a:t>The WMP task is not on ‘reporting’ but ‘planning’!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Dare</a:t>
            </a:r>
            <a:r>
              <a:rPr kumimoji="0" lang="en-US" sz="2400" b="1" i="0" u="sng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give an outlook </a:t>
            </a:r>
            <a:r>
              <a:rPr kumimoji="0" lang="en-US" sz="2400" i="0" u="sng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(even if data are scare or only suit for a trend)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kumimoji="0" lang="en-US" sz="2400" b="1" i="0" u="sng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Conclude on opportunities, challenges and threads </a:t>
            </a:r>
            <a:endParaRPr kumimoji="0" lang="en-US" sz="2000" b="1" i="0" u="sng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5265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607040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smtClean="0">
                <a:solidFill>
                  <a:schemeClr val="bg1">
                    <a:lumMod val="75000"/>
                  </a:schemeClr>
                </a:solidFill>
              </a:rPr>
              <a:t>Review </a:t>
            </a:r>
            <a:r>
              <a:rPr lang="de-DE" sz="2800" b="1" dirty="0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28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bg1">
                    <a:lumMod val="75000"/>
                  </a:schemeClr>
                </a:solidFill>
              </a:rPr>
              <a:t>the</a:t>
            </a:r>
            <a:r>
              <a:rPr lang="de-DE" sz="28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bg1">
                    <a:lumMod val="75000"/>
                  </a:schemeClr>
                </a:solidFill>
              </a:rPr>
              <a:t>draft</a:t>
            </a:r>
            <a:r>
              <a:rPr lang="de-DE" sz="2800" b="1" dirty="0" smtClean="0">
                <a:solidFill>
                  <a:schemeClr val="bg1">
                    <a:lumMod val="75000"/>
                  </a:schemeClr>
                </a:solidFill>
              </a:rPr>
              <a:t> WM </a:t>
            </a:r>
            <a:r>
              <a:rPr lang="de-DE" sz="2800" b="1" dirty="0" err="1" smtClean="0">
                <a:solidFill>
                  <a:schemeClr val="bg1">
                    <a:lumMod val="75000"/>
                  </a:schemeClr>
                </a:solidFill>
              </a:rPr>
              <a:t>chapters</a:t>
            </a:r>
            <a:endParaRPr lang="de-DE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196928" y="1448528"/>
            <a:ext cx="8784976" cy="51160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Container </a:t>
            </a:r>
            <a:r>
              <a:rPr kumimoji="0" lang="de-DE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de-DE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households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0" marR="0" lvl="0" indent="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Container 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gross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weight</a:t>
            </a:r>
            <a:endParaRPr kumimoji="0" lang="de-DE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Bulk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density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pouring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density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*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filling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</a:t>
            </a:r>
            <a:endParaRPr kumimoji="0" lang="de-DE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Limiting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factors</a:t>
            </a:r>
            <a:endParaRPr kumimoji="0" lang="de-DE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30238" marR="0" lvl="0" indent="-27305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working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time</a:t>
            </a:r>
          </a:p>
          <a:p>
            <a:pPr marL="357188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57188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30238" marR="0" lvl="0" indent="-273050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human power (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labor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protection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OHS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provisions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b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</a:t>
            </a:r>
            <a:r>
              <a:rPr kumimoji="0" lang="de-DE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120 l, 150 kg/m³  Bulk </a:t>
            </a:r>
            <a:r>
              <a:rPr kumimoji="0" lang="de-DE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density</a:t>
            </a:r>
            <a:r>
              <a:rPr kumimoji="0" lang="de-DE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18 kg per </a:t>
            </a:r>
            <a:r>
              <a:rPr kumimoji="0" lang="de-DE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container</a:t>
            </a:r>
            <a:r>
              <a:rPr kumimoji="0" lang="de-DE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br>
              <a:rPr kumimoji="0" lang="de-DE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</a:t>
            </a:r>
            <a:r>
              <a:rPr kumimoji="0" lang="de-DE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900 </a:t>
            </a:r>
            <a:r>
              <a:rPr kumimoji="0" lang="de-DE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container</a:t>
            </a:r>
            <a:r>
              <a:rPr kumimoji="0" lang="de-DE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per </a:t>
            </a:r>
            <a:r>
              <a:rPr kumimoji="0" lang="de-DE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shift</a:t>
            </a:r>
            <a:r>
              <a:rPr kumimoji="0" lang="de-DE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 </a:t>
            </a:r>
            <a:r>
              <a:rPr kumimoji="0" lang="de-DE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 t !!</a:t>
            </a:r>
          </a:p>
        </p:txBody>
      </p:sp>
      <p:sp>
        <p:nvSpPr>
          <p:cNvPr id="8" name="Untertitel 2"/>
          <p:cNvSpPr txBox="1">
            <a:spLocks/>
          </p:cNvSpPr>
          <p:nvPr/>
        </p:nvSpPr>
        <p:spPr>
          <a:xfrm>
            <a:off x="189392" y="1012712"/>
            <a:ext cx="8928992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600" b="1" i="1" dirty="0" smtClean="0">
                <a:solidFill>
                  <a:srgbClr val="FFC000"/>
                </a:solidFill>
              </a:rPr>
              <a:t>Repeat: </a:t>
            </a:r>
            <a:r>
              <a:rPr lang="de-DE" sz="2400" b="1" i="1" dirty="0" err="1" smtClean="0">
                <a:solidFill>
                  <a:srgbClr val="FF0000"/>
                </a:solidFill>
              </a:rPr>
              <a:t>Collection</a:t>
            </a:r>
            <a:r>
              <a:rPr lang="de-DE" sz="2400" b="1" i="1" dirty="0" smtClean="0">
                <a:solidFill>
                  <a:srgbClr val="FF0000"/>
                </a:solidFill>
              </a:rPr>
              <a:t>:</a:t>
            </a:r>
            <a:r>
              <a:rPr lang="de-DE" sz="2400" b="1" i="1" dirty="0" smtClean="0">
                <a:solidFill>
                  <a:schemeClr val="tx2"/>
                </a:solidFill>
              </a:rPr>
              <a:t> </a:t>
            </a:r>
            <a:r>
              <a:rPr lang="de-DE" sz="2400" b="1" i="1" dirty="0" err="1" smtClean="0">
                <a:solidFill>
                  <a:schemeClr val="tx2"/>
                </a:solidFill>
              </a:rPr>
              <a:t>Some</a:t>
            </a:r>
            <a:r>
              <a:rPr lang="de-DE" sz="2400" b="1" i="1" dirty="0" smtClean="0">
                <a:solidFill>
                  <a:schemeClr val="tx2"/>
                </a:solidFill>
              </a:rPr>
              <a:t> </a:t>
            </a:r>
            <a:r>
              <a:rPr lang="de-DE" sz="2400" b="1" i="1" dirty="0" err="1" smtClean="0">
                <a:solidFill>
                  <a:schemeClr val="tx2"/>
                </a:solidFill>
              </a:rPr>
              <a:t>key</a:t>
            </a:r>
            <a:r>
              <a:rPr lang="de-DE" sz="2400" b="1" i="1" dirty="0" smtClean="0">
                <a:solidFill>
                  <a:schemeClr val="tx2"/>
                </a:solidFill>
              </a:rPr>
              <a:t> </a:t>
            </a:r>
            <a:r>
              <a:rPr lang="de-DE" sz="2400" b="1" i="1" dirty="0" err="1" smtClean="0">
                <a:solidFill>
                  <a:schemeClr val="tx2"/>
                </a:solidFill>
              </a:rPr>
              <a:t>figures</a:t>
            </a:r>
            <a:endParaRPr lang="de-DE" sz="2400" b="1" i="1" dirty="0">
              <a:solidFill>
                <a:schemeClr val="tx2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38648"/>
            <a:ext cx="181840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734792"/>
            <a:ext cx="2023438" cy="1185285"/>
          </a:xfrm>
          <a:prstGeom prst="rect">
            <a:avLst/>
          </a:prstGeom>
        </p:spPr>
      </p:pic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5233145"/>
              </p:ext>
            </p:extLst>
          </p:nvPr>
        </p:nvGraphicFramePr>
        <p:xfrm>
          <a:off x="628976" y="2198800"/>
          <a:ext cx="4848200" cy="1043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1312"/>
                <a:gridCol w="1270744"/>
                <a:gridCol w="1296144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de-DE" sz="1400" dirty="0" smtClean="0"/>
                        <a:t>Container </a:t>
                      </a:r>
                      <a:r>
                        <a:rPr lang="de-DE" sz="1400" dirty="0" err="1" smtClean="0"/>
                        <a:t>size</a:t>
                      </a:r>
                      <a:r>
                        <a:rPr lang="de-DE" sz="1400" dirty="0" smtClean="0"/>
                        <a:t> [in l]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 smtClean="0"/>
                        <a:t>Bulk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density</a:t>
                      </a:r>
                      <a:r>
                        <a:rPr lang="de-DE" sz="1400" dirty="0" smtClean="0"/>
                        <a:t>  [in kg/m³]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min.                    </a:t>
                      </a:r>
                      <a:r>
                        <a:rPr lang="de-DE" sz="1400" baseline="0" dirty="0" smtClean="0"/>
                        <a:t> max.</a:t>
                      </a:r>
                      <a:endParaRPr lang="de-DE" sz="14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283344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de-DE" sz="1400" dirty="0" smtClean="0"/>
                        <a:t>MGB 120 / 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100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160</a:t>
                      </a:r>
                      <a:endParaRPr lang="de-DE" sz="1400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MGB 770 / 1100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100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120</a:t>
                      </a:r>
                      <a:endParaRPr lang="de-DE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80933215"/>
              </p:ext>
            </p:extLst>
          </p:nvPr>
        </p:nvGraphicFramePr>
        <p:xfrm>
          <a:off x="628976" y="4407520"/>
          <a:ext cx="4848200" cy="1043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943992"/>
                <a:gridCol w="943992"/>
                <a:gridCol w="943992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de-DE" sz="1400" dirty="0" smtClean="0"/>
                        <a:t>Container </a:t>
                      </a:r>
                      <a:r>
                        <a:rPr lang="de-DE" sz="1400" dirty="0" err="1" smtClean="0"/>
                        <a:t>size</a:t>
                      </a:r>
                      <a:r>
                        <a:rPr lang="de-DE" sz="1400" dirty="0" smtClean="0"/>
                        <a:t> [in l]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 smtClean="0"/>
                        <a:t>Emptyings</a:t>
                      </a:r>
                      <a:r>
                        <a:rPr lang="de-DE" sz="1400" dirty="0" smtClean="0"/>
                        <a:t> [</a:t>
                      </a:r>
                      <a:r>
                        <a:rPr lang="de-DE" sz="1400" dirty="0" err="1" smtClean="0"/>
                        <a:t>container</a:t>
                      </a:r>
                      <a:r>
                        <a:rPr lang="de-DE" sz="1400" dirty="0" smtClean="0"/>
                        <a:t> per </a:t>
                      </a:r>
                      <a:r>
                        <a:rPr lang="de-DE" sz="1400" dirty="0" err="1" smtClean="0"/>
                        <a:t>day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baseline="0" dirty="0" err="1" smtClean="0"/>
                        <a:t>shift</a:t>
                      </a:r>
                      <a:r>
                        <a:rPr lang="de-DE" sz="1400" dirty="0" smtClean="0"/>
                        <a:t>]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   min.             </a:t>
                      </a:r>
                      <a:r>
                        <a:rPr lang="de-DE" sz="1400" baseline="0" dirty="0" smtClean="0"/>
                        <a:t>max.           </a:t>
                      </a:r>
                      <a:r>
                        <a:rPr lang="de-DE" sz="1400" baseline="0" dirty="0" err="1" smtClean="0"/>
                        <a:t>average</a:t>
                      </a:r>
                      <a:endParaRPr lang="de-DE" sz="14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283344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de-DE" sz="1400" dirty="0" smtClean="0"/>
                        <a:t>MGB 120 / 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700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1,100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900</a:t>
                      </a:r>
                      <a:endParaRPr lang="de-DE" sz="1400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MGB 770 / 1100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100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300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150</a:t>
                      </a:r>
                      <a:endParaRPr lang="de-DE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265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93388446"/>
              </p:ext>
            </p:extLst>
          </p:nvPr>
        </p:nvGraphicFramePr>
        <p:xfrm>
          <a:off x="327544" y="900752"/>
          <a:ext cx="8420669" cy="4661276"/>
        </p:xfrm>
        <a:graphic>
          <a:graphicData uri="http://schemas.openxmlformats.org/drawingml/2006/table">
            <a:tbl>
              <a:tblPr/>
              <a:tblGrid>
                <a:gridCol w="1514903"/>
                <a:gridCol w="4517410"/>
                <a:gridCol w="2388356"/>
              </a:tblGrid>
              <a:tr h="3294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>
                          <a:latin typeface="+mn-lt"/>
                          <a:ea typeface="Times New Roman"/>
                          <a:cs typeface="Arial"/>
                        </a:rPr>
                        <a:t>Day 2</a:t>
                      </a:r>
                      <a:endParaRPr lang="de-DE" sz="1600" dirty="0">
                        <a:latin typeface="+mn-lt"/>
                        <a:ea typeface="Times New Roman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latin typeface="+mn-lt"/>
                          <a:ea typeface="Times New Roman"/>
                          <a:cs typeface="Arial"/>
                        </a:rPr>
                        <a:t>September 14, 2017</a:t>
                      </a:r>
                      <a:endParaRPr lang="en-GB" sz="1600" b="1" dirty="0"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271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>
                          <a:latin typeface="+mn-lt"/>
                          <a:ea typeface="Times New Roman"/>
                          <a:cs typeface="Arial"/>
                        </a:rPr>
                        <a:t>9:30 – 10:00</a:t>
                      </a:r>
                      <a:endParaRPr lang="de-DE" sz="1500">
                        <a:latin typeface="+mn-lt"/>
                        <a:ea typeface="Times New Roman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 dirty="0">
                          <a:latin typeface="+mn-lt"/>
                          <a:ea typeface="Times New Roman"/>
                          <a:cs typeface="Arial"/>
                        </a:rPr>
                        <a:t>Registration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5076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 dirty="0">
                          <a:latin typeface="+mn-lt"/>
                          <a:ea typeface="Times New Roman"/>
                          <a:cs typeface="Arial"/>
                        </a:rPr>
                        <a:t>10:00 – 10:30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Times New Roman"/>
                          <a:cs typeface="Arial"/>
                        </a:rPr>
                        <a:t>Recap of day 1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500" dirty="0" smtClean="0">
                          <a:latin typeface="+mn-lt"/>
                          <a:ea typeface="Times New Roman"/>
                          <a:cs typeface="Arial"/>
                        </a:rPr>
                        <a:t>René Boesten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500" dirty="0" smtClean="0">
                          <a:latin typeface="+mn-lt"/>
                          <a:ea typeface="Times New Roman"/>
                          <a:cs typeface="Arial"/>
                        </a:rPr>
                        <a:t>Hakan </a:t>
                      </a:r>
                      <a:r>
                        <a:rPr lang="de-DE" sz="1500" dirty="0" smtClean="0">
                          <a:latin typeface="+mn-lt"/>
                          <a:ea typeface="Times New Roman"/>
                          <a:cs typeface="Arial"/>
                        </a:rPr>
                        <a:t>Mat</a:t>
                      </a:r>
                      <a:endParaRPr lang="de-DE" sz="1500" dirty="0"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5444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 dirty="0">
                          <a:latin typeface="+mn-lt"/>
                          <a:ea typeface="Times New Roman"/>
                          <a:cs typeface="Arial"/>
                        </a:rPr>
                        <a:t>11:00 – 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12:30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Times New Roman"/>
                          <a:cs typeface="Arial"/>
                        </a:rPr>
                        <a:t>PA actions</a:t>
                      </a:r>
                      <a:br>
                        <a:rPr lang="en-US" sz="1500" dirty="0" smtClean="0">
                          <a:latin typeface="+mn-lt"/>
                          <a:ea typeface="Times New Roman"/>
                          <a:cs typeface="Arial"/>
                        </a:rPr>
                      </a:br>
                      <a:r>
                        <a:rPr lang="en-US" sz="1500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Arial"/>
                        </a:rPr>
                        <a:t>Activities/progress since last training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Times New Roman"/>
                          <a:cs typeface="Arial"/>
                        </a:rPr>
                        <a:t>Specific </a:t>
                      </a:r>
                      <a:r>
                        <a:rPr lang="en-US" sz="1500" baseline="0" dirty="0" smtClean="0">
                          <a:latin typeface="+mn-lt"/>
                          <a:ea typeface="Times New Roman"/>
                          <a:cs typeface="Arial"/>
                        </a:rPr>
                        <a:t>topics to be covered</a:t>
                      </a:r>
                      <a:endParaRPr lang="en-US" sz="15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i="1" dirty="0" smtClean="0">
                          <a:latin typeface="+mn-lt"/>
                          <a:ea typeface="Times New Roman"/>
                          <a:cs typeface="Arial"/>
                        </a:rPr>
                        <a:t>(quality of services, costs for the service, separate collection and the need to reduce waste going to the landfill)</a:t>
                      </a: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5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err="1" smtClean="0">
                          <a:latin typeface="+mn-lt"/>
                          <a:ea typeface="Times New Roman"/>
                          <a:cs typeface="Arial"/>
                        </a:rPr>
                        <a:t>Mun</a:t>
                      </a:r>
                      <a:r>
                        <a:rPr lang="en-GB" sz="1500" dirty="0" smtClean="0">
                          <a:latin typeface="+mn-lt"/>
                          <a:ea typeface="Times New Roman"/>
                          <a:cs typeface="Arial"/>
                        </a:rPr>
                        <a:t>. work groups</a:t>
                      </a:r>
                      <a:endParaRPr lang="de-DE" sz="1500" dirty="0" smtClean="0">
                        <a:latin typeface="+mn-lt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i="1" dirty="0" smtClean="0">
                          <a:latin typeface="+mn-lt"/>
                          <a:ea typeface="Times New Roman"/>
                        </a:rPr>
                        <a:t>Moderation</a:t>
                      </a:r>
                      <a:r>
                        <a:rPr lang="en-GB" sz="1500" i="1" dirty="0" smtClean="0">
                          <a:latin typeface="+mn-lt"/>
                          <a:ea typeface="Times New Roman"/>
                          <a:cs typeface="Arial"/>
                        </a:rPr>
                        <a:t>: </a:t>
                      </a:r>
                      <a:endParaRPr lang="de-DE" sz="1500" i="1" dirty="0" smtClean="0">
                        <a:latin typeface="+mn-lt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Times New Roman"/>
                          <a:cs typeface="Arial"/>
                        </a:rPr>
                        <a:t>Anano Asatiani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Times New Roman"/>
                          <a:cs typeface="Arial"/>
                        </a:rPr>
                        <a:t>Ulrich Roth</a:t>
                      </a:r>
                      <a:endParaRPr lang="en-US" sz="1500" dirty="0"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75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 dirty="0">
                          <a:latin typeface="+mn-lt"/>
                          <a:ea typeface="Times New Roman"/>
                          <a:cs typeface="Arial"/>
                        </a:rPr>
                        <a:t>12:30 – 13:30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 dirty="0">
                          <a:latin typeface="+mn-lt"/>
                          <a:ea typeface="Times New Roman"/>
                          <a:cs typeface="Arial"/>
                        </a:rPr>
                        <a:t>Lunch break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5737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 dirty="0">
                          <a:latin typeface="+mn-lt"/>
                          <a:ea typeface="Times New Roman"/>
                          <a:cs typeface="Arial"/>
                        </a:rPr>
                        <a:t>13:30 – </a:t>
                      </a: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14:45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500" dirty="0" smtClean="0">
                          <a:latin typeface="+mn-lt"/>
                          <a:ea typeface="Times New Roman"/>
                          <a:cs typeface="Arial"/>
                        </a:rPr>
                        <a:t>PA </a:t>
                      </a:r>
                      <a:r>
                        <a:rPr lang="de-DE" sz="1500" dirty="0" err="1" smtClean="0">
                          <a:latin typeface="+mn-lt"/>
                          <a:ea typeface="Times New Roman"/>
                          <a:cs typeface="Arial"/>
                        </a:rPr>
                        <a:t>actions</a:t>
                      </a:r>
                      <a:r>
                        <a:rPr lang="de-DE" sz="1500" dirty="0" smtClean="0">
                          <a:latin typeface="+mn-lt"/>
                          <a:ea typeface="Times New Roman"/>
                          <a:cs typeface="Arial"/>
                        </a:rPr>
                        <a:t> –</a:t>
                      </a:r>
                      <a:r>
                        <a:rPr lang="de-DE" sz="1500" dirty="0" err="1" smtClean="0">
                          <a:latin typeface="+mn-lt"/>
                          <a:ea typeface="Times New Roman"/>
                          <a:cs typeface="Arial"/>
                        </a:rPr>
                        <a:t>continuation</a:t>
                      </a:r>
                      <a:r>
                        <a:rPr lang="de-DE" sz="1500" dirty="0" smtClean="0">
                          <a:latin typeface="+mn-lt"/>
                          <a:ea typeface="Times New Roman"/>
                          <a:cs typeface="Arial"/>
                        </a:rPr>
                        <a:t>-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+mn-lt"/>
                          <a:ea typeface="Times New Roman"/>
                          <a:cs typeface="Arial"/>
                        </a:rPr>
                        <a:t>Ulrich </a:t>
                      </a:r>
                      <a:r>
                        <a:rPr lang="en-GB" sz="1500" dirty="0" smtClean="0">
                          <a:latin typeface="+mn-lt"/>
                          <a:ea typeface="Times New Roman"/>
                          <a:cs typeface="Arial"/>
                        </a:rPr>
                        <a:t>Roth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latin typeface="+mn-lt"/>
                          <a:ea typeface="Times New Roman"/>
                          <a:cs typeface="Arial"/>
                        </a:rPr>
                        <a:t>Anano </a:t>
                      </a:r>
                      <a:r>
                        <a:rPr lang="en-GB" sz="1500" dirty="0">
                          <a:latin typeface="+mn-lt"/>
                          <a:ea typeface="Times New Roman"/>
                          <a:cs typeface="Arial"/>
                        </a:rPr>
                        <a:t>Asatiani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5540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00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5322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00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500" dirty="0" smtClean="0">
                        <a:latin typeface="+mn-lt"/>
                        <a:ea typeface="Times New Roman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4262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 dirty="0" smtClean="0">
                          <a:latin typeface="+mn-lt"/>
                          <a:ea typeface="Times New Roman"/>
                          <a:cs typeface="Arial"/>
                        </a:rPr>
                        <a:t>14:45 </a:t>
                      </a:r>
                      <a:r>
                        <a:rPr lang="en-GB" sz="1500" b="1" dirty="0">
                          <a:latin typeface="+mn-lt"/>
                          <a:ea typeface="Times New Roman"/>
                          <a:cs typeface="Arial"/>
                        </a:rPr>
                        <a:t>– 15:30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Times New Roman"/>
                        </a:rPr>
                        <a:t>Conclusions and follow up program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latin typeface="+mn-lt"/>
                          <a:ea typeface="Times New Roman"/>
                          <a:cs typeface="Arial"/>
                        </a:rPr>
                        <a:t>René</a:t>
                      </a:r>
                      <a:r>
                        <a:rPr lang="en-GB" sz="1500" baseline="0" dirty="0" smtClean="0">
                          <a:latin typeface="+mn-lt"/>
                          <a:ea typeface="Times New Roman"/>
                          <a:cs typeface="Arial"/>
                        </a:rPr>
                        <a:t> Boesten,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latin typeface="+mn-lt"/>
                          <a:ea typeface="Times New Roman"/>
                          <a:cs typeface="Arial"/>
                        </a:rPr>
                        <a:t>Jan  Reichenbach</a:t>
                      </a:r>
                      <a:endParaRPr lang="de-DE" sz="1500" dirty="0">
                        <a:latin typeface="+mn-lt"/>
                        <a:ea typeface="Times New Roman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5265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6206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smtClean="0">
                <a:solidFill>
                  <a:schemeClr val="tx2"/>
                </a:solidFill>
              </a:rPr>
              <a:t>Review </a:t>
            </a:r>
            <a:r>
              <a:rPr lang="de-DE" sz="2800" b="1" dirty="0" err="1" smtClean="0">
                <a:solidFill>
                  <a:schemeClr val="tx2"/>
                </a:solidFill>
              </a:rPr>
              <a:t>of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the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draft</a:t>
            </a:r>
            <a:r>
              <a:rPr lang="de-DE" sz="2800" b="1" dirty="0" smtClean="0">
                <a:solidFill>
                  <a:schemeClr val="tx2"/>
                </a:solidFill>
              </a:rPr>
              <a:t> WM </a:t>
            </a:r>
            <a:r>
              <a:rPr lang="de-DE" sz="2800" b="1" dirty="0" err="1" smtClean="0">
                <a:solidFill>
                  <a:schemeClr val="tx2"/>
                </a:solidFill>
              </a:rPr>
              <a:t>chapters</a:t>
            </a:r>
            <a:endParaRPr lang="de-DE" sz="28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183280" y="1557712"/>
            <a:ext cx="8784976" cy="4283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Container </a:t>
            </a:r>
            <a:r>
              <a:rPr kumimoji="0" lang="de-DE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provision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de-DE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approximation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de-DE" sz="22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needs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Container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capacities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household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</a:t>
            </a:r>
            <a:endParaRPr kumimoji="0" lang="de-DE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30238" marR="0" lvl="0" indent="-273050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most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common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container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770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1100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litres</a:t>
            </a:r>
            <a:endParaRPr kumimoji="0" lang="de-DE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Limiting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factor</a:t>
            </a:r>
            <a:endParaRPr kumimoji="0" lang="de-DE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30238" marR="0" lvl="0" indent="-273050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volume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usable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(=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net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volume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determined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by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bulk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density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bulk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density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normally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ranges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between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100-200 kg/m³</a:t>
            </a:r>
          </a:p>
          <a:p>
            <a:pPr marL="357188" marR="0" lvl="0" indent="-357188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252538" algn="l"/>
              </a:tabLst>
              <a:defRPr/>
            </a:pPr>
            <a:r>
              <a:rPr lang="de-DE" sz="2200" dirty="0" err="1" smtClean="0">
                <a:solidFill>
                  <a:schemeClr val="tx2"/>
                </a:solidFill>
              </a:rPr>
              <a:t>E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xample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	1100 l, 100 kg/m³  Bulk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density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110 kg per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container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person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project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region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generates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about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0.7 kg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waste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per 	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day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i.e. 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waste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about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150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persons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would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fill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container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</a:t>
            </a:r>
            <a:r>
              <a:rPr kumimoji="0" lang="de-D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within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24 h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929" y="1670663"/>
            <a:ext cx="1688568" cy="16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42" y="1670664"/>
            <a:ext cx="1118855" cy="1604799"/>
          </a:xfrm>
          <a:prstGeom prst="rect">
            <a:avLst/>
          </a:prstGeom>
        </p:spPr>
      </p:pic>
      <p:sp>
        <p:nvSpPr>
          <p:cNvPr id="15" name="Untertitel 2"/>
          <p:cNvSpPr txBox="1">
            <a:spLocks/>
          </p:cNvSpPr>
          <p:nvPr/>
        </p:nvSpPr>
        <p:spPr>
          <a:xfrm>
            <a:off x="175744" y="1080952"/>
            <a:ext cx="8928992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600" b="1" i="1" dirty="0" smtClean="0">
                <a:solidFill>
                  <a:srgbClr val="FFC000"/>
                </a:solidFill>
              </a:rPr>
              <a:t>Repeat: </a:t>
            </a:r>
            <a:r>
              <a:rPr lang="de-DE" sz="2400" b="1" i="1" dirty="0" err="1" smtClean="0">
                <a:solidFill>
                  <a:srgbClr val="FF0000"/>
                </a:solidFill>
              </a:rPr>
              <a:t>Planning</a:t>
            </a:r>
            <a:r>
              <a:rPr lang="de-DE" sz="2400" b="1" i="1" dirty="0" smtClean="0">
                <a:solidFill>
                  <a:srgbClr val="FF0000"/>
                </a:solidFill>
              </a:rPr>
              <a:t> </a:t>
            </a:r>
            <a:r>
              <a:rPr lang="de-DE" sz="2400" b="1" i="1" dirty="0" err="1" smtClean="0">
                <a:solidFill>
                  <a:srgbClr val="FF0000"/>
                </a:solidFill>
              </a:rPr>
              <a:t>advice</a:t>
            </a:r>
            <a:r>
              <a:rPr lang="de-DE" sz="2400" b="1" i="1" dirty="0" smtClean="0">
                <a:solidFill>
                  <a:srgbClr val="FF0000"/>
                </a:solidFill>
              </a:rPr>
              <a:t>: </a:t>
            </a:r>
            <a:r>
              <a:rPr lang="de-DE" sz="2400" b="1" i="1" dirty="0" err="1" smtClean="0">
                <a:solidFill>
                  <a:schemeClr val="tx2"/>
                </a:solidFill>
              </a:rPr>
              <a:t>Recommendations</a:t>
            </a:r>
            <a:r>
              <a:rPr lang="de-DE" sz="2400" b="1" i="1" dirty="0" smtClean="0">
                <a:solidFill>
                  <a:schemeClr val="tx2"/>
                </a:solidFill>
              </a:rPr>
              <a:t> </a:t>
            </a:r>
            <a:r>
              <a:rPr lang="de-DE" sz="2400" b="1" i="1" dirty="0" err="1" smtClean="0">
                <a:solidFill>
                  <a:schemeClr val="tx2"/>
                </a:solidFill>
              </a:rPr>
              <a:t>for</a:t>
            </a:r>
            <a:r>
              <a:rPr lang="de-DE" sz="2400" b="1" i="1" dirty="0" smtClean="0">
                <a:solidFill>
                  <a:schemeClr val="tx2"/>
                </a:solidFill>
              </a:rPr>
              <a:t> </a:t>
            </a:r>
            <a:r>
              <a:rPr lang="de-DE" sz="2400" b="1" i="1" dirty="0" err="1" smtClean="0">
                <a:solidFill>
                  <a:schemeClr val="tx2"/>
                </a:solidFill>
              </a:rPr>
              <a:t>container</a:t>
            </a:r>
            <a:r>
              <a:rPr lang="de-DE" sz="2400" b="1" i="1" dirty="0" smtClean="0">
                <a:solidFill>
                  <a:schemeClr val="tx2"/>
                </a:solidFill>
              </a:rPr>
              <a:t> </a:t>
            </a:r>
            <a:r>
              <a:rPr lang="de-DE" sz="2400" b="1" i="1" dirty="0" err="1" smtClean="0">
                <a:solidFill>
                  <a:schemeClr val="tx2"/>
                </a:solidFill>
              </a:rPr>
              <a:t>settings</a:t>
            </a:r>
            <a:endParaRPr lang="de-DE" sz="2400" b="1" i="1" dirty="0">
              <a:solidFill>
                <a:schemeClr val="tx2"/>
              </a:solidFill>
            </a:endParaRPr>
          </a:p>
        </p:txBody>
      </p:sp>
      <p:sp>
        <p:nvSpPr>
          <p:cNvPr id="16" name="Untertitel 2"/>
          <p:cNvSpPr txBox="1">
            <a:spLocks/>
          </p:cNvSpPr>
          <p:nvPr/>
        </p:nvSpPr>
        <p:spPr>
          <a:xfrm>
            <a:off x="423080" y="5786650"/>
            <a:ext cx="8654359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600" b="1" i="1" dirty="0" err="1" smtClean="0">
                <a:solidFill>
                  <a:srgbClr val="FFC000"/>
                </a:solidFill>
              </a:rPr>
              <a:t>Has</a:t>
            </a:r>
            <a:r>
              <a:rPr lang="de-DE" sz="2600" b="1" i="1" dirty="0" smtClean="0">
                <a:solidFill>
                  <a:srgbClr val="FFC000"/>
                </a:solidFill>
              </a:rPr>
              <a:t> </a:t>
            </a:r>
            <a:r>
              <a:rPr lang="de-DE" sz="2600" b="1" i="1" dirty="0" err="1" smtClean="0">
                <a:solidFill>
                  <a:srgbClr val="FFC000"/>
                </a:solidFill>
              </a:rPr>
              <a:t>this</a:t>
            </a:r>
            <a:r>
              <a:rPr lang="de-DE" sz="2600" b="1" i="1" dirty="0" smtClean="0">
                <a:solidFill>
                  <a:srgbClr val="FFC000"/>
                </a:solidFill>
              </a:rPr>
              <a:t> </a:t>
            </a:r>
            <a:r>
              <a:rPr lang="de-DE" sz="2600" b="1" i="1" dirty="0" err="1" smtClean="0">
                <a:solidFill>
                  <a:srgbClr val="FFC000"/>
                </a:solidFill>
              </a:rPr>
              <a:t>been</a:t>
            </a:r>
            <a:r>
              <a:rPr lang="de-DE" sz="2600" b="1" i="1" dirty="0" smtClean="0">
                <a:solidFill>
                  <a:srgbClr val="FFC000"/>
                </a:solidFill>
              </a:rPr>
              <a:t> </a:t>
            </a:r>
            <a:r>
              <a:rPr lang="de-DE" sz="2600" b="1" i="1" dirty="0" err="1" smtClean="0">
                <a:solidFill>
                  <a:srgbClr val="FFC000"/>
                </a:solidFill>
              </a:rPr>
              <a:t>applied</a:t>
            </a:r>
            <a:r>
              <a:rPr lang="de-DE" sz="2600" b="1" i="1" dirty="0" smtClean="0">
                <a:solidFill>
                  <a:srgbClr val="FFC000"/>
                </a:solidFill>
              </a:rPr>
              <a:t>? Need </a:t>
            </a:r>
            <a:r>
              <a:rPr lang="de-DE" sz="2600" b="1" i="1" dirty="0" err="1" smtClean="0">
                <a:solidFill>
                  <a:srgbClr val="FFC000"/>
                </a:solidFill>
              </a:rPr>
              <a:t>more</a:t>
            </a:r>
            <a:r>
              <a:rPr lang="de-DE" sz="2600" b="1" i="1" dirty="0" smtClean="0">
                <a:solidFill>
                  <a:srgbClr val="FFC000"/>
                </a:solidFill>
              </a:rPr>
              <a:t> </a:t>
            </a:r>
            <a:r>
              <a:rPr lang="de-DE" sz="2600" b="1" i="1" dirty="0" err="1" smtClean="0">
                <a:solidFill>
                  <a:srgbClr val="FFC000"/>
                </a:solidFill>
              </a:rPr>
              <a:t>calculation</a:t>
            </a:r>
            <a:r>
              <a:rPr lang="de-DE" sz="2600" b="1" i="1" dirty="0" smtClean="0">
                <a:solidFill>
                  <a:srgbClr val="FFC000"/>
                </a:solidFill>
              </a:rPr>
              <a:t> </a:t>
            </a:r>
            <a:r>
              <a:rPr lang="de-DE" sz="2600" b="1" i="1" dirty="0" err="1" smtClean="0">
                <a:solidFill>
                  <a:srgbClr val="FFC000"/>
                </a:solidFill>
              </a:rPr>
              <a:t>help</a:t>
            </a:r>
            <a:r>
              <a:rPr lang="de-DE" sz="2600" b="1" i="1" dirty="0" smtClean="0">
                <a:solidFill>
                  <a:srgbClr val="FFC000"/>
                </a:solidFill>
              </a:rPr>
              <a:t>?</a:t>
            </a:r>
            <a:endParaRPr lang="de-DE" sz="26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5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24920" y="497856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smtClean="0">
                <a:solidFill>
                  <a:schemeClr val="tx2"/>
                </a:solidFill>
              </a:rPr>
              <a:t>Review </a:t>
            </a:r>
            <a:r>
              <a:rPr lang="de-DE" sz="2800" b="1" dirty="0" err="1" smtClean="0">
                <a:solidFill>
                  <a:schemeClr val="tx2"/>
                </a:solidFill>
              </a:rPr>
              <a:t>of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the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draft</a:t>
            </a:r>
            <a:r>
              <a:rPr lang="de-DE" sz="2800" b="1" dirty="0" smtClean="0">
                <a:solidFill>
                  <a:schemeClr val="tx2"/>
                </a:solidFill>
              </a:rPr>
              <a:t> WM </a:t>
            </a:r>
            <a:r>
              <a:rPr lang="de-DE" sz="2800" b="1" dirty="0" err="1" smtClean="0">
                <a:solidFill>
                  <a:schemeClr val="tx2"/>
                </a:solidFill>
              </a:rPr>
              <a:t>chapters</a:t>
            </a:r>
            <a:endParaRPr lang="de-DE" sz="28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  <p:sp>
        <p:nvSpPr>
          <p:cNvPr id="30" name="Inhaltsplatzhalter 2"/>
          <p:cNvSpPr txBox="1">
            <a:spLocks/>
          </p:cNvSpPr>
          <p:nvPr/>
        </p:nvSpPr>
        <p:spPr>
          <a:xfrm>
            <a:off x="107504" y="1274872"/>
            <a:ext cx="8928992" cy="5161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Optimize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already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connected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areas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de-DE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de-DE" sz="24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other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areas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Untertitel 2"/>
          <p:cNvSpPr txBox="1">
            <a:spLocks/>
          </p:cNvSpPr>
          <p:nvPr/>
        </p:nvSpPr>
        <p:spPr>
          <a:xfrm>
            <a:off x="107504" y="862584"/>
            <a:ext cx="8928992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600" b="1" i="1" dirty="0" smtClean="0">
                <a:solidFill>
                  <a:srgbClr val="FFC000"/>
                </a:solidFill>
              </a:rPr>
              <a:t>Repeat: </a:t>
            </a:r>
            <a:r>
              <a:rPr lang="de-DE" sz="2400" b="1" i="1" dirty="0" smtClean="0">
                <a:solidFill>
                  <a:srgbClr val="FF0000"/>
                </a:solidFill>
              </a:rPr>
              <a:t>Basic </a:t>
            </a:r>
            <a:r>
              <a:rPr lang="de-DE" sz="2400" b="1" i="1" dirty="0" err="1" smtClean="0">
                <a:solidFill>
                  <a:srgbClr val="FF0000"/>
                </a:solidFill>
              </a:rPr>
              <a:t>decisions</a:t>
            </a:r>
            <a:r>
              <a:rPr lang="de-DE" sz="2400" b="1" i="1" dirty="0" smtClean="0">
                <a:solidFill>
                  <a:srgbClr val="FF0000"/>
                </a:solidFill>
              </a:rPr>
              <a:t> </a:t>
            </a:r>
            <a:r>
              <a:rPr lang="de-DE" sz="2400" b="1" i="1" dirty="0" err="1" smtClean="0">
                <a:solidFill>
                  <a:srgbClr val="FF0000"/>
                </a:solidFill>
              </a:rPr>
              <a:t>and</a:t>
            </a:r>
            <a:r>
              <a:rPr lang="de-DE" sz="2400" b="1" i="1" dirty="0" smtClean="0">
                <a:solidFill>
                  <a:srgbClr val="FF0000"/>
                </a:solidFill>
              </a:rPr>
              <a:t> </a:t>
            </a:r>
            <a:r>
              <a:rPr lang="de-DE" sz="2400" b="1" i="1" dirty="0" err="1" smtClean="0">
                <a:solidFill>
                  <a:srgbClr val="FF0000"/>
                </a:solidFill>
              </a:rPr>
              <a:t>options</a:t>
            </a:r>
            <a:r>
              <a:rPr lang="de-DE" sz="2400" b="1" i="1" dirty="0" smtClean="0">
                <a:solidFill>
                  <a:srgbClr val="FF0000"/>
                </a:solidFill>
              </a:rPr>
              <a:t> </a:t>
            </a:r>
            <a:r>
              <a:rPr lang="de-DE" sz="2400" b="1" i="1" dirty="0" smtClean="0">
                <a:solidFill>
                  <a:schemeClr val="tx2"/>
                </a:solidFill>
              </a:rPr>
              <a:t>(I) </a:t>
            </a:r>
            <a:endParaRPr lang="de-DE" sz="2400" b="1" i="1" dirty="0">
              <a:solidFill>
                <a:schemeClr val="tx2"/>
              </a:solidFill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6237570" cy="4392488"/>
          </a:xfrm>
          <a:prstGeom prst="rect">
            <a:avLst/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</p:pic>
      <p:sp>
        <p:nvSpPr>
          <p:cNvPr id="33" name="Freihandform 32"/>
          <p:cNvSpPr/>
          <p:nvPr/>
        </p:nvSpPr>
        <p:spPr>
          <a:xfrm>
            <a:off x="2560320" y="1697572"/>
            <a:ext cx="3777238" cy="4273460"/>
          </a:xfrm>
          <a:custGeom>
            <a:avLst/>
            <a:gdLst>
              <a:gd name="connsiteX0" fmla="*/ 182880 w 3777238"/>
              <a:gd name="connsiteY0" fmla="*/ 3861980 h 4273460"/>
              <a:gd name="connsiteX1" fmla="*/ 182880 w 3777238"/>
              <a:gd name="connsiteY1" fmla="*/ 3861980 h 4273460"/>
              <a:gd name="connsiteX2" fmla="*/ 91440 w 3777238"/>
              <a:gd name="connsiteY2" fmla="*/ 3962564 h 4273460"/>
              <a:gd name="connsiteX3" fmla="*/ 64008 w 3777238"/>
              <a:gd name="connsiteY3" fmla="*/ 4017428 h 4273460"/>
              <a:gd name="connsiteX4" fmla="*/ 54864 w 3777238"/>
              <a:gd name="connsiteY4" fmla="*/ 4044860 h 4273460"/>
              <a:gd name="connsiteX5" fmla="*/ 27432 w 3777238"/>
              <a:gd name="connsiteY5" fmla="*/ 4063148 h 4273460"/>
              <a:gd name="connsiteX6" fmla="*/ 18288 w 3777238"/>
              <a:gd name="connsiteY6" fmla="*/ 4090580 h 4273460"/>
              <a:gd name="connsiteX7" fmla="*/ 0 w 3777238"/>
              <a:gd name="connsiteY7" fmla="*/ 4172876 h 4273460"/>
              <a:gd name="connsiteX8" fmla="*/ 9144 w 3777238"/>
              <a:gd name="connsiteY8" fmla="*/ 4218596 h 4273460"/>
              <a:gd name="connsiteX9" fmla="*/ 100584 w 3777238"/>
              <a:gd name="connsiteY9" fmla="*/ 4264316 h 4273460"/>
              <a:gd name="connsiteX10" fmla="*/ 128016 w 3777238"/>
              <a:gd name="connsiteY10" fmla="*/ 4273460 h 4273460"/>
              <a:gd name="connsiteX11" fmla="*/ 182880 w 3777238"/>
              <a:gd name="connsiteY11" fmla="*/ 4255172 h 4273460"/>
              <a:gd name="connsiteX12" fmla="*/ 265176 w 3777238"/>
              <a:gd name="connsiteY12" fmla="*/ 4200308 h 4273460"/>
              <a:gd name="connsiteX13" fmla="*/ 292608 w 3777238"/>
              <a:gd name="connsiteY13" fmla="*/ 4182020 h 4273460"/>
              <a:gd name="connsiteX14" fmla="*/ 320040 w 3777238"/>
              <a:gd name="connsiteY14" fmla="*/ 4163732 h 4273460"/>
              <a:gd name="connsiteX15" fmla="*/ 374904 w 3777238"/>
              <a:gd name="connsiteY15" fmla="*/ 4118012 h 4273460"/>
              <a:gd name="connsiteX16" fmla="*/ 411480 w 3777238"/>
              <a:gd name="connsiteY16" fmla="*/ 4063148 h 4273460"/>
              <a:gd name="connsiteX17" fmla="*/ 466344 w 3777238"/>
              <a:gd name="connsiteY17" fmla="*/ 4026572 h 4273460"/>
              <a:gd name="connsiteX18" fmla="*/ 484632 w 3777238"/>
              <a:gd name="connsiteY18" fmla="*/ 3999140 h 4273460"/>
              <a:gd name="connsiteX19" fmla="*/ 539496 w 3777238"/>
              <a:gd name="connsiteY19" fmla="*/ 3962564 h 4273460"/>
              <a:gd name="connsiteX20" fmla="*/ 585216 w 3777238"/>
              <a:gd name="connsiteY20" fmla="*/ 3907700 h 4273460"/>
              <a:gd name="connsiteX21" fmla="*/ 630936 w 3777238"/>
              <a:gd name="connsiteY21" fmla="*/ 3861980 h 4273460"/>
              <a:gd name="connsiteX22" fmla="*/ 667512 w 3777238"/>
              <a:gd name="connsiteY22" fmla="*/ 3816260 h 4273460"/>
              <a:gd name="connsiteX23" fmla="*/ 722376 w 3777238"/>
              <a:gd name="connsiteY23" fmla="*/ 3770540 h 4273460"/>
              <a:gd name="connsiteX24" fmla="*/ 749808 w 3777238"/>
              <a:gd name="connsiteY24" fmla="*/ 3761396 h 4273460"/>
              <a:gd name="connsiteX25" fmla="*/ 804672 w 3777238"/>
              <a:gd name="connsiteY25" fmla="*/ 3715676 h 4273460"/>
              <a:gd name="connsiteX26" fmla="*/ 832104 w 3777238"/>
              <a:gd name="connsiteY26" fmla="*/ 3706532 h 4273460"/>
              <a:gd name="connsiteX27" fmla="*/ 886968 w 3777238"/>
              <a:gd name="connsiteY27" fmla="*/ 3669956 h 4273460"/>
              <a:gd name="connsiteX28" fmla="*/ 941832 w 3777238"/>
              <a:gd name="connsiteY28" fmla="*/ 3633380 h 4273460"/>
              <a:gd name="connsiteX29" fmla="*/ 969264 w 3777238"/>
              <a:gd name="connsiteY29" fmla="*/ 3615092 h 4273460"/>
              <a:gd name="connsiteX30" fmla="*/ 996696 w 3777238"/>
              <a:gd name="connsiteY30" fmla="*/ 3605948 h 4273460"/>
              <a:gd name="connsiteX31" fmla="*/ 1014984 w 3777238"/>
              <a:gd name="connsiteY31" fmla="*/ 3578516 h 4273460"/>
              <a:gd name="connsiteX32" fmla="*/ 1042416 w 3777238"/>
              <a:gd name="connsiteY32" fmla="*/ 3569372 h 4273460"/>
              <a:gd name="connsiteX33" fmla="*/ 1097280 w 3777238"/>
              <a:gd name="connsiteY33" fmla="*/ 3532796 h 4273460"/>
              <a:gd name="connsiteX34" fmla="*/ 1124712 w 3777238"/>
              <a:gd name="connsiteY34" fmla="*/ 3514508 h 4273460"/>
              <a:gd name="connsiteX35" fmla="*/ 1152144 w 3777238"/>
              <a:gd name="connsiteY35" fmla="*/ 3496220 h 4273460"/>
              <a:gd name="connsiteX36" fmla="*/ 1197864 w 3777238"/>
              <a:gd name="connsiteY36" fmla="*/ 3459644 h 4273460"/>
              <a:gd name="connsiteX37" fmla="*/ 1225296 w 3777238"/>
              <a:gd name="connsiteY37" fmla="*/ 3432212 h 4273460"/>
              <a:gd name="connsiteX38" fmla="*/ 1252728 w 3777238"/>
              <a:gd name="connsiteY38" fmla="*/ 3413924 h 4273460"/>
              <a:gd name="connsiteX39" fmla="*/ 1261872 w 3777238"/>
              <a:gd name="connsiteY39" fmla="*/ 3386492 h 4273460"/>
              <a:gd name="connsiteX40" fmla="*/ 1289304 w 3777238"/>
              <a:gd name="connsiteY40" fmla="*/ 3377348 h 4273460"/>
              <a:gd name="connsiteX41" fmla="*/ 1307592 w 3777238"/>
              <a:gd name="connsiteY41" fmla="*/ 3322484 h 4273460"/>
              <a:gd name="connsiteX42" fmla="*/ 1362456 w 3777238"/>
              <a:gd name="connsiteY42" fmla="*/ 3240188 h 4273460"/>
              <a:gd name="connsiteX43" fmla="*/ 1380744 w 3777238"/>
              <a:gd name="connsiteY43" fmla="*/ 3212756 h 4273460"/>
              <a:gd name="connsiteX44" fmla="*/ 1389888 w 3777238"/>
              <a:gd name="connsiteY44" fmla="*/ 3185324 h 4273460"/>
              <a:gd name="connsiteX45" fmla="*/ 1426464 w 3777238"/>
              <a:gd name="connsiteY45" fmla="*/ 3130460 h 4273460"/>
              <a:gd name="connsiteX46" fmla="*/ 1444752 w 3777238"/>
              <a:gd name="connsiteY46" fmla="*/ 3103028 h 4273460"/>
              <a:gd name="connsiteX47" fmla="*/ 1463040 w 3777238"/>
              <a:gd name="connsiteY47" fmla="*/ 3048164 h 4273460"/>
              <a:gd name="connsiteX48" fmla="*/ 1490472 w 3777238"/>
              <a:gd name="connsiteY48" fmla="*/ 2993300 h 4273460"/>
              <a:gd name="connsiteX49" fmla="*/ 1508760 w 3777238"/>
              <a:gd name="connsiteY49" fmla="*/ 2965868 h 4273460"/>
              <a:gd name="connsiteX50" fmla="*/ 1527048 w 3777238"/>
              <a:gd name="connsiteY50" fmla="*/ 2911004 h 4273460"/>
              <a:gd name="connsiteX51" fmla="*/ 1545336 w 3777238"/>
              <a:gd name="connsiteY51" fmla="*/ 2883572 h 4273460"/>
              <a:gd name="connsiteX52" fmla="*/ 1554480 w 3777238"/>
              <a:gd name="connsiteY52" fmla="*/ 2856140 h 4273460"/>
              <a:gd name="connsiteX53" fmla="*/ 1591056 w 3777238"/>
              <a:gd name="connsiteY53" fmla="*/ 2801276 h 4273460"/>
              <a:gd name="connsiteX54" fmla="*/ 1609344 w 3777238"/>
              <a:gd name="connsiteY54" fmla="*/ 2773844 h 4273460"/>
              <a:gd name="connsiteX55" fmla="*/ 1618488 w 3777238"/>
              <a:gd name="connsiteY55" fmla="*/ 2746412 h 4273460"/>
              <a:gd name="connsiteX56" fmla="*/ 1645920 w 3777238"/>
              <a:gd name="connsiteY56" fmla="*/ 2728124 h 4273460"/>
              <a:gd name="connsiteX57" fmla="*/ 1682496 w 3777238"/>
              <a:gd name="connsiteY57" fmla="*/ 2682404 h 4273460"/>
              <a:gd name="connsiteX58" fmla="*/ 1719072 w 3777238"/>
              <a:gd name="connsiteY58" fmla="*/ 2636684 h 4273460"/>
              <a:gd name="connsiteX59" fmla="*/ 1746504 w 3777238"/>
              <a:gd name="connsiteY59" fmla="*/ 2581820 h 4273460"/>
              <a:gd name="connsiteX60" fmla="*/ 1773936 w 3777238"/>
              <a:gd name="connsiteY60" fmla="*/ 2563532 h 4273460"/>
              <a:gd name="connsiteX61" fmla="*/ 1837944 w 3777238"/>
              <a:gd name="connsiteY61" fmla="*/ 2490380 h 4273460"/>
              <a:gd name="connsiteX62" fmla="*/ 1874520 w 3777238"/>
              <a:gd name="connsiteY62" fmla="*/ 2444660 h 4273460"/>
              <a:gd name="connsiteX63" fmla="*/ 1911096 w 3777238"/>
              <a:gd name="connsiteY63" fmla="*/ 2389796 h 4273460"/>
              <a:gd name="connsiteX64" fmla="*/ 1929384 w 3777238"/>
              <a:gd name="connsiteY64" fmla="*/ 2362364 h 4273460"/>
              <a:gd name="connsiteX65" fmla="*/ 1956816 w 3777238"/>
              <a:gd name="connsiteY65" fmla="*/ 2334932 h 4273460"/>
              <a:gd name="connsiteX66" fmla="*/ 1993392 w 3777238"/>
              <a:gd name="connsiteY66" fmla="*/ 2289212 h 4273460"/>
              <a:gd name="connsiteX67" fmla="*/ 2029968 w 3777238"/>
              <a:gd name="connsiteY67" fmla="*/ 2243492 h 4273460"/>
              <a:gd name="connsiteX68" fmla="*/ 2066544 w 3777238"/>
              <a:gd name="connsiteY68" fmla="*/ 2197772 h 4273460"/>
              <a:gd name="connsiteX69" fmla="*/ 2075688 w 3777238"/>
              <a:gd name="connsiteY69" fmla="*/ 2170340 h 4273460"/>
              <a:gd name="connsiteX70" fmla="*/ 2112264 w 3777238"/>
              <a:gd name="connsiteY70" fmla="*/ 2115476 h 4273460"/>
              <a:gd name="connsiteX71" fmla="*/ 2148840 w 3777238"/>
              <a:gd name="connsiteY71" fmla="*/ 2060612 h 4273460"/>
              <a:gd name="connsiteX72" fmla="*/ 2167128 w 3777238"/>
              <a:gd name="connsiteY72" fmla="*/ 2033180 h 4273460"/>
              <a:gd name="connsiteX73" fmla="*/ 2185416 w 3777238"/>
              <a:gd name="connsiteY73" fmla="*/ 2005748 h 4273460"/>
              <a:gd name="connsiteX74" fmla="*/ 2194560 w 3777238"/>
              <a:gd name="connsiteY74" fmla="*/ 1978316 h 4273460"/>
              <a:gd name="connsiteX75" fmla="*/ 2231136 w 3777238"/>
              <a:gd name="connsiteY75" fmla="*/ 1923452 h 4273460"/>
              <a:gd name="connsiteX76" fmla="*/ 2258568 w 3777238"/>
              <a:gd name="connsiteY76" fmla="*/ 1868588 h 4273460"/>
              <a:gd name="connsiteX77" fmla="*/ 2267712 w 3777238"/>
              <a:gd name="connsiteY77" fmla="*/ 1841156 h 4273460"/>
              <a:gd name="connsiteX78" fmla="*/ 2286000 w 3777238"/>
              <a:gd name="connsiteY78" fmla="*/ 1813724 h 4273460"/>
              <a:gd name="connsiteX79" fmla="*/ 2295144 w 3777238"/>
              <a:gd name="connsiteY79" fmla="*/ 1786292 h 4273460"/>
              <a:gd name="connsiteX80" fmla="*/ 2313432 w 3777238"/>
              <a:gd name="connsiteY80" fmla="*/ 1758860 h 4273460"/>
              <a:gd name="connsiteX81" fmla="*/ 2331720 w 3777238"/>
              <a:gd name="connsiteY81" fmla="*/ 1703996 h 4273460"/>
              <a:gd name="connsiteX82" fmla="*/ 2340864 w 3777238"/>
              <a:gd name="connsiteY82" fmla="*/ 1676564 h 4273460"/>
              <a:gd name="connsiteX83" fmla="*/ 2359152 w 3777238"/>
              <a:gd name="connsiteY83" fmla="*/ 1649132 h 4273460"/>
              <a:gd name="connsiteX84" fmla="*/ 2377440 w 3777238"/>
              <a:gd name="connsiteY84" fmla="*/ 1594268 h 4273460"/>
              <a:gd name="connsiteX85" fmla="*/ 2395728 w 3777238"/>
              <a:gd name="connsiteY85" fmla="*/ 1566836 h 4273460"/>
              <a:gd name="connsiteX86" fmla="*/ 2414016 w 3777238"/>
              <a:gd name="connsiteY86" fmla="*/ 1511972 h 4273460"/>
              <a:gd name="connsiteX87" fmla="*/ 2423160 w 3777238"/>
              <a:gd name="connsiteY87" fmla="*/ 1484540 h 4273460"/>
              <a:gd name="connsiteX88" fmla="*/ 2450592 w 3777238"/>
              <a:gd name="connsiteY88" fmla="*/ 1466252 h 4273460"/>
              <a:gd name="connsiteX89" fmla="*/ 2487168 w 3777238"/>
              <a:gd name="connsiteY89" fmla="*/ 1420532 h 4273460"/>
              <a:gd name="connsiteX90" fmla="*/ 2514600 w 3777238"/>
              <a:gd name="connsiteY90" fmla="*/ 1365668 h 4273460"/>
              <a:gd name="connsiteX91" fmla="*/ 2542032 w 3777238"/>
              <a:gd name="connsiteY91" fmla="*/ 1356524 h 4273460"/>
              <a:gd name="connsiteX92" fmla="*/ 2551176 w 3777238"/>
              <a:gd name="connsiteY92" fmla="*/ 1329092 h 4273460"/>
              <a:gd name="connsiteX93" fmla="*/ 2578608 w 3777238"/>
              <a:gd name="connsiteY93" fmla="*/ 1319948 h 4273460"/>
              <a:gd name="connsiteX94" fmla="*/ 2633472 w 3777238"/>
              <a:gd name="connsiteY94" fmla="*/ 1292516 h 4273460"/>
              <a:gd name="connsiteX95" fmla="*/ 2679192 w 3777238"/>
              <a:gd name="connsiteY95" fmla="*/ 1301660 h 4273460"/>
              <a:gd name="connsiteX96" fmla="*/ 2706624 w 3777238"/>
              <a:gd name="connsiteY96" fmla="*/ 1319948 h 4273460"/>
              <a:gd name="connsiteX97" fmla="*/ 2734056 w 3777238"/>
              <a:gd name="connsiteY97" fmla="*/ 1329092 h 4273460"/>
              <a:gd name="connsiteX98" fmla="*/ 2779776 w 3777238"/>
              <a:gd name="connsiteY98" fmla="*/ 1374812 h 4273460"/>
              <a:gd name="connsiteX99" fmla="*/ 2798064 w 3777238"/>
              <a:gd name="connsiteY99" fmla="*/ 1402244 h 4273460"/>
              <a:gd name="connsiteX100" fmla="*/ 2825496 w 3777238"/>
              <a:gd name="connsiteY100" fmla="*/ 1429676 h 4273460"/>
              <a:gd name="connsiteX101" fmla="*/ 2862072 w 3777238"/>
              <a:gd name="connsiteY101" fmla="*/ 1475396 h 4273460"/>
              <a:gd name="connsiteX102" fmla="*/ 2898648 w 3777238"/>
              <a:gd name="connsiteY102" fmla="*/ 1521116 h 4273460"/>
              <a:gd name="connsiteX103" fmla="*/ 2926080 w 3777238"/>
              <a:gd name="connsiteY103" fmla="*/ 1575980 h 4273460"/>
              <a:gd name="connsiteX104" fmla="*/ 2953512 w 3777238"/>
              <a:gd name="connsiteY104" fmla="*/ 1585124 h 4273460"/>
              <a:gd name="connsiteX105" fmla="*/ 2962656 w 3777238"/>
              <a:gd name="connsiteY105" fmla="*/ 1612556 h 4273460"/>
              <a:gd name="connsiteX106" fmla="*/ 3017520 w 3777238"/>
              <a:gd name="connsiteY106" fmla="*/ 1639988 h 4273460"/>
              <a:gd name="connsiteX107" fmla="*/ 3035808 w 3777238"/>
              <a:gd name="connsiteY107" fmla="*/ 1667420 h 4273460"/>
              <a:gd name="connsiteX108" fmla="*/ 3118104 w 3777238"/>
              <a:gd name="connsiteY108" fmla="*/ 1713140 h 4273460"/>
              <a:gd name="connsiteX109" fmla="*/ 3182112 w 3777238"/>
              <a:gd name="connsiteY109" fmla="*/ 1740572 h 4273460"/>
              <a:gd name="connsiteX110" fmla="*/ 3236976 w 3777238"/>
              <a:gd name="connsiteY110" fmla="*/ 1758860 h 4273460"/>
              <a:gd name="connsiteX111" fmla="*/ 3264408 w 3777238"/>
              <a:gd name="connsiteY111" fmla="*/ 1768004 h 4273460"/>
              <a:gd name="connsiteX112" fmla="*/ 3291840 w 3777238"/>
              <a:gd name="connsiteY112" fmla="*/ 1758860 h 4273460"/>
              <a:gd name="connsiteX113" fmla="*/ 3346704 w 3777238"/>
              <a:gd name="connsiteY113" fmla="*/ 1731428 h 4273460"/>
              <a:gd name="connsiteX114" fmla="*/ 3392424 w 3777238"/>
              <a:gd name="connsiteY114" fmla="*/ 1694852 h 4273460"/>
              <a:gd name="connsiteX115" fmla="*/ 3410712 w 3777238"/>
              <a:gd name="connsiteY115" fmla="*/ 1667420 h 4273460"/>
              <a:gd name="connsiteX116" fmla="*/ 3474720 w 3777238"/>
              <a:gd name="connsiteY116" fmla="*/ 1585124 h 4273460"/>
              <a:gd name="connsiteX117" fmla="*/ 3483864 w 3777238"/>
              <a:gd name="connsiteY117" fmla="*/ 1557692 h 4273460"/>
              <a:gd name="connsiteX118" fmla="*/ 3502152 w 3777238"/>
              <a:gd name="connsiteY118" fmla="*/ 1530260 h 4273460"/>
              <a:gd name="connsiteX119" fmla="*/ 3529584 w 3777238"/>
              <a:gd name="connsiteY119" fmla="*/ 1447964 h 4273460"/>
              <a:gd name="connsiteX120" fmla="*/ 3538728 w 3777238"/>
              <a:gd name="connsiteY120" fmla="*/ 1420532 h 4273460"/>
              <a:gd name="connsiteX121" fmla="*/ 3566160 w 3777238"/>
              <a:gd name="connsiteY121" fmla="*/ 1182788 h 4273460"/>
              <a:gd name="connsiteX122" fmla="*/ 3593592 w 3777238"/>
              <a:gd name="connsiteY122" fmla="*/ 1027340 h 4273460"/>
              <a:gd name="connsiteX123" fmla="*/ 3611880 w 3777238"/>
              <a:gd name="connsiteY123" fmla="*/ 963332 h 4273460"/>
              <a:gd name="connsiteX124" fmla="*/ 3630168 w 3777238"/>
              <a:gd name="connsiteY124" fmla="*/ 908468 h 4273460"/>
              <a:gd name="connsiteX125" fmla="*/ 3639312 w 3777238"/>
              <a:gd name="connsiteY125" fmla="*/ 871892 h 4273460"/>
              <a:gd name="connsiteX126" fmla="*/ 3657600 w 3777238"/>
              <a:gd name="connsiteY126" fmla="*/ 817028 h 4273460"/>
              <a:gd name="connsiteX127" fmla="*/ 3666744 w 3777238"/>
              <a:gd name="connsiteY127" fmla="*/ 771308 h 4273460"/>
              <a:gd name="connsiteX128" fmla="*/ 3675888 w 3777238"/>
              <a:gd name="connsiteY128" fmla="*/ 743876 h 4273460"/>
              <a:gd name="connsiteX129" fmla="*/ 3685032 w 3777238"/>
              <a:gd name="connsiteY129" fmla="*/ 698156 h 4273460"/>
              <a:gd name="connsiteX130" fmla="*/ 3694176 w 3777238"/>
              <a:gd name="connsiteY130" fmla="*/ 670724 h 4273460"/>
              <a:gd name="connsiteX131" fmla="*/ 3721608 w 3777238"/>
              <a:gd name="connsiteY131" fmla="*/ 570140 h 4273460"/>
              <a:gd name="connsiteX132" fmla="*/ 3730752 w 3777238"/>
              <a:gd name="connsiteY132" fmla="*/ 506132 h 4273460"/>
              <a:gd name="connsiteX133" fmla="*/ 3739896 w 3777238"/>
              <a:gd name="connsiteY133" fmla="*/ 432980 h 4273460"/>
              <a:gd name="connsiteX134" fmla="*/ 3749040 w 3777238"/>
              <a:gd name="connsiteY134" fmla="*/ 396404 h 4273460"/>
              <a:gd name="connsiteX135" fmla="*/ 3776472 w 3777238"/>
              <a:gd name="connsiteY135" fmla="*/ 195236 h 4273460"/>
              <a:gd name="connsiteX136" fmla="*/ 3749040 w 3777238"/>
              <a:gd name="connsiteY136" fmla="*/ 58076 h 4273460"/>
              <a:gd name="connsiteX137" fmla="*/ 3694176 w 3777238"/>
              <a:gd name="connsiteY137" fmla="*/ 39788 h 4273460"/>
              <a:gd name="connsiteX138" fmla="*/ 3666744 w 3777238"/>
              <a:gd name="connsiteY138" fmla="*/ 30644 h 4273460"/>
              <a:gd name="connsiteX139" fmla="*/ 3456432 w 3777238"/>
              <a:gd name="connsiteY139" fmla="*/ 12356 h 4273460"/>
              <a:gd name="connsiteX140" fmla="*/ 3154680 w 3777238"/>
              <a:gd name="connsiteY140" fmla="*/ 48932 h 4273460"/>
              <a:gd name="connsiteX141" fmla="*/ 3127248 w 3777238"/>
              <a:gd name="connsiteY141" fmla="*/ 67220 h 4273460"/>
              <a:gd name="connsiteX142" fmla="*/ 3099816 w 3777238"/>
              <a:gd name="connsiteY142" fmla="*/ 122084 h 4273460"/>
              <a:gd name="connsiteX143" fmla="*/ 3081528 w 3777238"/>
              <a:gd name="connsiteY143" fmla="*/ 149516 h 4273460"/>
              <a:gd name="connsiteX144" fmla="*/ 3063240 w 3777238"/>
              <a:gd name="connsiteY144" fmla="*/ 204380 h 4273460"/>
              <a:gd name="connsiteX145" fmla="*/ 3026664 w 3777238"/>
              <a:gd name="connsiteY145" fmla="*/ 259244 h 4273460"/>
              <a:gd name="connsiteX146" fmla="*/ 3008376 w 3777238"/>
              <a:gd name="connsiteY146" fmla="*/ 314108 h 4273460"/>
              <a:gd name="connsiteX147" fmla="*/ 2990088 w 3777238"/>
              <a:gd name="connsiteY147" fmla="*/ 341540 h 4273460"/>
              <a:gd name="connsiteX148" fmla="*/ 2971800 w 3777238"/>
              <a:gd name="connsiteY148" fmla="*/ 396404 h 4273460"/>
              <a:gd name="connsiteX149" fmla="*/ 2935224 w 3777238"/>
              <a:gd name="connsiteY149" fmla="*/ 478700 h 4273460"/>
              <a:gd name="connsiteX150" fmla="*/ 2907792 w 3777238"/>
              <a:gd name="connsiteY150" fmla="*/ 560996 h 4273460"/>
              <a:gd name="connsiteX151" fmla="*/ 2898648 w 3777238"/>
              <a:gd name="connsiteY151" fmla="*/ 588428 h 4273460"/>
              <a:gd name="connsiteX152" fmla="*/ 2889504 w 3777238"/>
              <a:gd name="connsiteY152" fmla="*/ 615860 h 4273460"/>
              <a:gd name="connsiteX153" fmla="*/ 2871216 w 3777238"/>
              <a:gd name="connsiteY153" fmla="*/ 643292 h 4273460"/>
              <a:gd name="connsiteX154" fmla="*/ 2852928 w 3777238"/>
              <a:gd name="connsiteY154" fmla="*/ 698156 h 4273460"/>
              <a:gd name="connsiteX155" fmla="*/ 2834640 w 3777238"/>
              <a:gd name="connsiteY155" fmla="*/ 725588 h 4273460"/>
              <a:gd name="connsiteX156" fmla="*/ 2825496 w 3777238"/>
              <a:gd name="connsiteY156" fmla="*/ 753020 h 4273460"/>
              <a:gd name="connsiteX157" fmla="*/ 2798064 w 3777238"/>
              <a:gd name="connsiteY157" fmla="*/ 780452 h 4273460"/>
              <a:gd name="connsiteX158" fmla="*/ 2770632 w 3777238"/>
              <a:gd name="connsiteY158" fmla="*/ 835316 h 4273460"/>
              <a:gd name="connsiteX159" fmla="*/ 2743200 w 3777238"/>
              <a:gd name="connsiteY159" fmla="*/ 853604 h 4273460"/>
              <a:gd name="connsiteX160" fmla="*/ 2706624 w 3777238"/>
              <a:gd name="connsiteY160" fmla="*/ 890180 h 4273460"/>
              <a:gd name="connsiteX161" fmla="*/ 2697480 w 3777238"/>
              <a:gd name="connsiteY161" fmla="*/ 917612 h 4273460"/>
              <a:gd name="connsiteX162" fmla="*/ 2642616 w 3777238"/>
              <a:gd name="connsiteY162" fmla="*/ 954188 h 4273460"/>
              <a:gd name="connsiteX163" fmla="*/ 2624328 w 3777238"/>
              <a:gd name="connsiteY163" fmla="*/ 981620 h 4273460"/>
              <a:gd name="connsiteX164" fmla="*/ 2560320 w 3777238"/>
              <a:gd name="connsiteY164" fmla="*/ 1027340 h 4273460"/>
              <a:gd name="connsiteX165" fmla="*/ 2505456 w 3777238"/>
              <a:gd name="connsiteY165" fmla="*/ 1073060 h 4273460"/>
              <a:gd name="connsiteX166" fmla="*/ 2487168 w 3777238"/>
              <a:gd name="connsiteY166" fmla="*/ 1100492 h 4273460"/>
              <a:gd name="connsiteX167" fmla="*/ 2459736 w 3777238"/>
              <a:gd name="connsiteY167" fmla="*/ 1109636 h 4273460"/>
              <a:gd name="connsiteX168" fmla="*/ 2432304 w 3777238"/>
              <a:gd name="connsiteY168" fmla="*/ 1127924 h 4273460"/>
              <a:gd name="connsiteX169" fmla="*/ 2386584 w 3777238"/>
              <a:gd name="connsiteY169" fmla="*/ 1164500 h 4273460"/>
              <a:gd name="connsiteX170" fmla="*/ 2359152 w 3777238"/>
              <a:gd name="connsiteY170" fmla="*/ 1191932 h 4273460"/>
              <a:gd name="connsiteX171" fmla="*/ 2331720 w 3777238"/>
              <a:gd name="connsiteY171" fmla="*/ 1201076 h 4273460"/>
              <a:gd name="connsiteX172" fmla="*/ 2276856 w 3777238"/>
              <a:gd name="connsiteY172" fmla="*/ 1246796 h 4273460"/>
              <a:gd name="connsiteX173" fmla="*/ 2249424 w 3777238"/>
              <a:gd name="connsiteY173" fmla="*/ 1265084 h 4273460"/>
              <a:gd name="connsiteX174" fmla="*/ 2185416 w 3777238"/>
              <a:gd name="connsiteY174" fmla="*/ 1347380 h 4273460"/>
              <a:gd name="connsiteX175" fmla="*/ 2157984 w 3777238"/>
              <a:gd name="connsiteY175" fmla="*/ 1374812 h 4273460"/>
              <a:gd name="connsiteX176" fmla="*/ 2121408 w 3777238"/>
              <a:gd name="connsiteY176" fmla="*/ 1429676 h 4273460"/>
              <a:gd name="connsiteX177" fmla="*/ 2093976 w 3777238"/>
              <a:gd name="connsiteY177" fmla="*/ 1457108 h 4273460"/>
              <a:gd name="connsiteX178" fmla="*/ 2066544 w 3777238"/>
              <a:gd name="connsiteY178" fmla="*/ 1511972 h 4273460"/>
              <a:gd name="connsiteX179" fmla="*/ 2048256 w 3777238"/>
              <a:gd name="connsiteY179" fmla="*/ 1566836 h 4273460"/>
              <a:gd name="connsiteX180" fmla="*/ 2039112 w 3777238"/>
              <a:gd name="connsiteY180" fmla="*/ 1594268 h 4273460"/>
              <a:gd name="connsiteX181" fmla="*/ 2029968 w 3777238"/>
              <a:gd name="connsiteY181" fmla="*/ 1630844 h 4273460"/>
              <a:gd name="connsiteX182" fmla="*/ 2020824 w 3777238"/>
              <a:gd name="connsiteY182" fmla="*/ 1676564 h 4273460"/>
              <a:gd name="connsiteX183" fmla="*/ 2002536 w 3777238"/>
              <a:gd name="connsiteY183" fmla="*/ 1731428 h 4273460"/>
              <a:gd name="connsiteX184" fmla="*/ 1975104 w 3777238"/>
              <a:gd name="connsiteY184" fmla="*/ 1813724 h 4273460"/>
              <a:gd name="connsiteX185" fmla="*/ 1947672 w 3777238"/>
              <a:gd name="connsiteY185" fmla="*/ 1896020 h 4273460"/>
              <a:gd name="connsiteX186" fmla="*/ 1938528 w 3777238"/>
              <a:gd name="connsiteY186" fmla="*/ 1923452 h 4273460"/>
              <a:gd name="connsiteX187" fmla="*/ 1929384 w 3777238"/>
              <a:gd name="connsiteY187" fmla="*/ 1950884 h 4273460"/>
              <a:gd name="connsiteX188" fmla="*/ 1892808 w 3777238"/>
              <a:gd name="connsiteY188" fmla="*/ 2005748 h 4273460"/>
              <a:gd name="connsiteX189" fmla="*/ 1856232 w 3777238"/>
              <a:gd name="connsiteY189" fmla="*/ 2060612 h 4273460"/>
              <a:gd name="connsiteX190" fmla="*/ 1837944 w 3777238"/>
              <a:gd name="connsiteY190" fmla="*/ 2088044 h 4273460"/>
              <a:gd name="connsiteX191" fmla="*/ 1828800 w 3777238"/>
              <a:gd name="connsiteY191" fmla="*/ 2115476 h 4273460"/>
              <a:gd name="connsiteX192" fmla="*/ 1801368 w 3777238"/>
              <a:gd name="connsiteY192" fmla="*/ 2133764 h 4273460"/>
              <a:gd name="connsiteX193" fmla="*/ 1792224 w 3777238"/>
              <a:gd name="connsiteY193" fmla="*/ 2161196 h 4273460"/>
              <a:gd name="connsiteX194" fmla="*/ 1737360 w 3777238"/>
              <a:gd name="connsiteY194" fmla="*/ 2197772 h 4273460"/>
              <a:gd name="connsiteX195" fmla="*/ 1664208 w 3777238"/>
              <a:gd name="connsiteY195" fmla="*/ 2261780 h 4273460"/>
              <a:gd name="connsiteX196" fmla="*/ 1636776 w 3777238"/>
              <a:gd name="connsiteY196" fmla="*/ 2289212 h 4273460"/>
              <a:gd name="connsiteX197" fmla="*/ 1600200 w 3777238"/>
              <a:gd name="connsiteY197" fmla="*/ 2316644 h 4273460"/>
              <a:gd name="connsiteX198" fmla="*/ 1536192 w 3777238"/>
              <a:gd name="connsiteY198" fmla="*/ 2380652 h 4273460"/>
              <a:gd name="connsiteX199" fmla="*/ 1517904 w 3777238"/>
              <a:gd name="connsiteY199" fmla="*/ 2408084 h 4273460"/>
              <a:gd name="connsiteX200" fmla="*/ 1490472 w 3777238"/>
              <a:gd name="connsiteY200" fmla="*/ 2426372 h 4273460"/>
              <a:gd name="connsiteX201" fmla="*/ 1481328 w 3777238"/>
              <a:gd name="connsiteY201" fmla="*/ 2453804 h 4273460"/>
              <a:gd name="connsiteX202" fmla="*/ 1426464 w 3777238"/>
              <a:gd name="connsiteY202" fmla="*/ 2490380 h 4273460"/>
              <a:gd name="connsiteX203" fmla="*/ 1380744 w 3777238"/>
              <a:gd name="connsiteY203" fmla="*/ 2536100 h 4273460"/>
              <a:gd name="connsiteX204" fmla="*/ 1362456 w 3777238"/>
              <a:gd name="connsiteY204" fmla="*/ 2563532 h 4273460"/>
              <a:gd name="connsiteX205" fmla="*/ 1335024 w 3777238"/>
              <a:gd name="connsiteY205" fmla="*/ 2590964 h 4273460"/>
              <a:gd name="connsiteX206" fmla="*/ 1298448 w 3777238"/>
              <a:gd name="connsiteY206" fmla="*/ 2645828 h 4273460"/>
              <a:gd name="connsiteX207" fmla="*/ 1216152 w 3777238"/>
              <a:gd name="connsiteY207" fmla="*/ 2718980 h 4273460"/>
              <a:gd name="connsiteX208" fmla="*/ 1179576 w 3777238"/>
              <a:gd name="connsiteY208" fmla="*/ 2792132 h 4273460"/>
              <a:gd name="connsiteX209" fmla="*/ 1143000 w 3777238"/>
              <a:gd name="connsiteY209" fmla="*/ 2846996 h 4273460"/>
              <a:gd name="connsiteX210" fmla="*/ 1115568 w 3777238"/>
              <a:gd name="connsiteY210" fmla="*/ 2901860 h 4273460"/>
              <a:gd name="connsiteX211" fmla="*/ 1106424 w 3777238"/>
              <a:gd name="connsiteY211" fmla="*/ 2938436 h 4273460"/>
              <a:gd name="connsiteX212" fmla="*/ 1088136 w 3777238"/>
              <a:gd name="connsiteY212" fmla="*/ 3066452 h 4273460"/>
              <a:gd name="connsiteX213" fmla="*/ 1069848 w 3777238"/>
              <a:gd name="connsiteY213" fmla="*/ 3121316 h 4273460"/>
              <a:gd name="connsiteX214" fmla="*/ 1051560 w 3777238"/>
              <a:gd name="connsiteY214" fmla="*/ 3185324 h 4273460"/>
              <a:gd name="connsiteX215" fmla="*/ 1005840 w 3777238"/>
              <a:gd name="connsiteY215" fmla="*/ 3240188 h 4273460"/>
              <a:gd name="connsiteX216" fmla="*/ 914400 w 3777238"/>
              <a:gd name="connsiteY216" fmla="*/ 3349916 h 4273460"/>
              <a:gd name="connsiteX217" fmla="*/ 886968 w 3777238"/>
              <a:gd name="connsiteY217" fmla="*/ 3359060 h 4273460"/>
              <a:gd name="connsiteX218" fmla="*/ 804672 w 3777238"/>
              <a:gd name="connsiteY218" fmla="*/ 3404780 h 4273460"/>
              <a:gd name="connsiteX219" fmla="*/ 749808 w 3777238"/>
              <a:gd name="connsiteY219" fmla="*/ 3413924 h 4273460"/>
              <a:gd name="connsiteX220" fmla="*/ 676656 w 3777238"/>
              <a:gd name="connsiteY220" fmla="*/ 3432212 h 4273460"/>
              <a:gd name="connsiteX221" fmla="*/ 640080 w 3777238"/>
              <a:gd name="connsiteY221" fmla="*/ 3441356 h 4273460"/>
              <a:gd name="connsiteX222" fmla="*/ 603504 w 3777238"/>
              <a:gd name="connsiteY222" fmla="*/ 3450500 h 4273460"/>
              <a:gd name="connsiteX223" fmla="*/ 548640 w 3777238"/>
              <a:gd name="connsiteY223" fmla="*/ 3468788 h 4273460"/>
              <a:gd name="connsiteX224" fmla="*/ 521208 w 3777238"/>
              <a:gd name="connsiteY224" fmla="*/ 3487076 h 4273460"/>
              <a:gd name="connsiteX225" fmla="*/ 493776 w 3777238"/>
              <a:gd name="connsiteY225" fmla="*/ 3514508 h 4273460"/>
              <a:gd name="connsiteX226" fmla="*/ 466344 w 3777238"/>
              <a:gd name="connsiteY226" fmla="*/ 3523652 h 4273460"/>
              <a:gd name="connsiteX227" fmla="*/ 420624 w 3777238"/>
              <a:gd name="connsiteY227" fmla="*/ 3560228 h 4273460"/>
              <a:gd name="connsiteX228" fmla="*/ 402336 w 3777238"/>
              <a:gd name="connsiteY228" fmla="*/ 3587660 h 4273460"/>
              <a:gd name="connsiteX229" fmla="*/ 347472 w 3777238"/>
              <a:gd name="connsiteY229" fmla="*/ 3615092 h 4273460"/>
              <a:gd name="connsiteX230" fmla="*/ 320040 w 3777238"/>
              <a:gd name="connsiteY230" fmla="*/ 3642524 h 4273460"/>
              <a:gd name="connsiteX231" fmla="*/ 256032 w 3777238"/>
              <a:gd name="connsiteY231" fmla="*/ 3724820 h 4273460"/>
              <a:gd name="connsiteX232" fmla="*/ 210312 w 3777238"/>
              <a:gd name="connsiteY232" fmla="*/ 3807116 h 4273460"/>
              <a:gd name="connsiteX233" fmla="*/ 182880 w 3777238"/>
              <a:gd name="connsiteY233" fmla="*/ 3861980 h 4273460"/>
              <a:gd name="connsiteX234" fmla="*/ 182880 w 3777238"/>
              <a:gd name="connsiteY234" fmla="*/ 3861980 h 42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</a:cxnLst>
            <a:rect l="l" t="t" r="r" b="b"/>
            <a:pathLst>
              <a:path w="3777238" h="4273460">
                <a:moveTo>
                  <a:pt x="182880" y="3861980"/>
                </a:moveTo>
                <a:lnTo>
                  <a:pt x="182880" y="3861980"/>
                </a:lnTo>
                <a:cubicBezTo>
                  <a:pt x="113345" y="3961316"/>
                  <a:pt x="154168" y="3941655"/>
                  <a:pt x="91440" y="3962564"/>
                </a:cubicBezTo>
                <a:cubicBezTo>
                  <a:pt x="68456" y="4031515"/>
                  <a:pt x="99460" y="3946524"/>
                  <a:pt x="64008" y="4017428"/>
                </a:cubicBezTo>
                <a:cubicBezTo>
                  <a:pt x="59697" y="4026049"/>
                  <a:pt x="60885" y="4037334"/>
                  <a:pt x="54864" y="4044860"/>
                </a:cubicBezTo>
                <a:cubicBezTo>
                  <a:pt x="47999" y="4053442"/>
                  <a:pt x="36576" y="4057052"/>
                  <a:pt x="27432" y="4063148"/>
                </a:cubicBezTo>
                <a:cubicBezTo>
                  <a:pt x="24384" y="4072292"/>
                  <a:pt x="20936" y="4081312"/>
                  <a:pt x="18288" y="4090580"/>
                </a:cubicBezTo>
                <a:cubicBezTo>
                  <a:pt x="9679" y="4120711"/>
                  <a:pt x="6285" y="4141449"/>
                  <a:pt x="0" y="4172876"/>
                </a:cubicBezTo>
                <a:cubicBezTo>
                  <a:pt x="3048" y="4188116"/>
                  <a:pt x="-398" y="4206328"/>
                  <a:pt x="9144" y="4218596"/>
                </a:cubicBezTo>
                <a:cubicBezTo>
                  <a:pt x="37645" y="4255240"/>
                  <a:pt x="63737" y="4253788"/>
                  <a:pt x="100584" y="4264316"/>
                </a:cubicBezTo>
                <a:cubicBezTo>
                  <a:pt x="109852" y="4266964"/>
                  <a:pt x="118872" y="4270412"/>
                  <a:pt x="128016" y="4273460"/>
                </a:cubicBezTo>
                <a:cubicBezTo>
                  <a:pt x="146304" y="4267364"/>
                  <a:pt x="166840" y="4265865"/>
                  <a:pt x="182880" y="4255172"/>
                </a:cubicBezTo>
                <a:lnTo>
                  <a:pt x="265176" y="4200308"/>
                </a:lnTo>
                <a:lnTo>
                  <a:pt x="292608" y="4182020"/>
                </a:lnTo>
                <a:cubicBezTo>
                  <a:pt x="301752" y="4175924"/>
                  <a:pt x="312269" y="4171503"/>
                  <a:pt x="320040" y="4163732"/>
                </a:cubicBezTo>
                <a:cubicBezTo>
                  <a:pt x="355243" y="4128529"/>
                  <a:pt x="336712" y="4143473"/>
                  <a:pt x="374904" y="4118012"/>
                </a:cubicBezTo>
                <a:cubicBezTo>
                  <a:pt x="387096" y="4099724"/>
                  <a:pt x="393192" y="4075340"/>
                  <a:pt x="411480" y="4063148"/>
                </a:cubicBezTo>
                <a:lnTo>
                  <a:pt x="466344" y="4026572"/>
                </a:lnTo>
                <a:cubicBezTo>
                  <a:pt x="472440" y="4017428"/>
                  <a:pt x="476361" y="4006377"/>
                  <a:pt x="484632" y="3999140"/>
                </a:cubicBezTo>
                <a:cubicBezTo>
                  <a:pt x="501173" y="3984666"/>
                  <a:pt x="539496" y="3962564"/>
                  <a:pt x="539496" y="3962564"/>
                </a:cubicBezTo>
                <a:cubicBezTo>
                  <a:pt x="584902" y="3894456"/>
                  <a:pt x="526544" y="3978106"/>
                  <a:pt x="585216" y="3907700"/>
                </a:cubicBezTo>
                <a:cubicBezTo>
                  <a:pt x="623316" y="3861980"/>
                  <a:pt x="580644" y="3895508"/>
                  <a:pt x="630936" y="3861980"/>
                </a:cubicBezTo>
                <a:cubicBezTo>
                  <a:pt x="645947" y="3816947"/>
                  <a:pt x="629333" y="3848076"/>
                  <a:pt x="667512" y="3816260"/>
                </a:cubicBezTo>
                <a:cubicBezTo>
                  <a:pt x="697846" y="3790981"/>
                  <a:pt x="688322" y="3787567"/>
                  <a:pt x="722376" y="3770540"/>
                </a:cubicBezTo>
                <a:cubicBezTo>
                  <a:pt x="730997" y="3766229"/>
                  <a:pt x="741187" y="3765707"/>
                  <a:pt x="749808" y="3761396"/>
                </a:cubicBezTo>
                <a:cubicBezTo>
                  <a:pt x="809641" y="3731479"/>
                  <a:pt x="744003" y="3756122"/>
                  <a:pt x="804672" y="3715676"/>
                </a:cubicBezTo>
                <a:cubicBezTo>
                  <a:pt x="812692" y="3710329"/>
                  <a:pt x="823678" y="3711213"/>
                  <a:pt x="832104" y="3706532"/>
                </a:cubicBezTo>
                <a:cubicBezTo>
                  <a:pt x="851317" y="3695858"/>
                  <a:pt x="868680" y="3682148"/>
                  <a:pt x="886968" y="3669956"/>
                </a:cubicBezTo>
                <a:lnTo>
                  <a:pt x="941832" y="3633380"/>
                </a:lnTo>
                <a:cubicBezTo>
                  <a:pt x="950976" y="3627284"/>
                  <a:pt x="958838" y="3618567"/>
                  <a:pt x="969264" y="3615092"/>
                </a:cubicBezTo>
                <a:lnTo>
                  <a:pt x="996696" y="3605948"/>
                </a:lnTo>
                <a:cubicBezTo>
                  <a:pt x="1002792" y="3596804"/>
                  <a:pt x="1006402" y="3585381"/>
                  <a:pt x="1014984" y="3578516"/>
                </a:cubicBezTo>
                <a:cubicBezTo>
                  <a:pt x="1022510" y="3572495"/>
                  <a:pt x="1033990" y="3574053"/>
                  <a:pt x="1042416" y="3569372"/>
                </a:cubicBezTo>
                <a:cubicBezTo>
                  <a:pt x="1061629" y="3558698"/>
                  <a:pt x="1078992" y="3544988"/>
                  <a:pt x="1097280" y="3532796"/>
                </a:cubicBezTo>
                <a:lnTo>
                  <a:pt x="1124712" y="3514508"/>
                </a:lnTo>
                <a:lnTo>
                  <a:pt x="1152144" y="3496220"/>
                </a:lnTo>
                <a:cubicBezTo>
                  <a:pt x="1193044" y="3434869"/>
                  <a:pt x="1144863" y="3494978"/>
                  <a:pt x="1197864" y="3459644"/>
                </a:cubicBezTo>
                <a:cubicBezTo>
                  <a:pt x="1208624" y="3452471"/>
                  <a:pt x="1215362" y="3440491"/>
                  <a:pt x="1225296" y="3432212"/>
                </a:cubicBezTo>
                <a:cubicBezTo>
                  <a:pt x="1233739" y="3425177"/>
                  <a:pt x="1243584" y="3420020"/>
                  <a:pt x="1252728" y="3413924"/>
                </a:cubicBezTo>
                <a:cubicBezTo>
                  <a:pt x="1255776" y="3404780"/>
                  <a:pt x="1255056" y="3393308"/>
                  <a:pt x="1261872" y="3386492"/>
                </a:cubicBezTo>
                <a:cubicBezTo>
                  <a:pt x="1268688" y="3379676"/>
                  <a:pt x="1283702" y="3385191"/>
                  <a:pt x="1289304" y="3377348"/>
                </a:cubicBezTo>
                <a:cubicBezTo>
                  <a:pt x="1300509" y="3361661"/>
                  <a:pt x="1296899" y="3338524"/>
                  <a:pt x="1307592" y="3322484"/>
                </a:cubicBezTo>
                <a:lnTo>
                  <a:pt x="1362456" y="3240188"/>
                </a:lnTo>
                <a:cubicBezTo>
                  <a:pt x="1368552" y="3231044"/>
                  <a:pt x="1377269" y="3223182"/>
                  <a:pt x="1380744" y="3212756"/>
                </a:cubicBezTo>
                <a:cubicBezTo>
                  <a:pt x="1383792" y="3203612"/>
                  <a:pt x="1385207" y="3193750"/>
                  <a:pt x="1389888" y="3185324"/>
                </a:cubicBezTo>
                <a:cubicBezTo>
                  <a:pt x="1400562" y="3166111"/>
                  <a:pt x="1414272" y="3148748"/>
                  <a:pt x="1426464" y="3130460"/>
                </a:cubicBezTo>
                <a:cubicBezTo>
                  <a:pt x="1432560" y="3121316"/>
                  <a:pt x="1441277" y="3113454"/>
                  <a:pt x="1444752" y="3103028"/>
                </a:cubicBezTo>
                <a:cubicBezTo>
                  <a:pt x="1450848" y="3084740"/>
                  <a:pt x="1452347" y="3064204"/>
                  <a:pt x="1463040" y="3048164"/>
                </a:cubicBezTo>
                <a:cubicBezTo>
                  <a:pt x="1515451" y="2969548"/>
                  <a:pt x="1452614" y="3069016"/>
                  <a:pt x="1490472" y="2993300"/>
                </a:cubicBezTo>
                <a:cubicBezTo>
                  <a:pt x="1495387" y="2983470"/>
                  <a:pt x="1504297" y="2975911"/>
                  <a:pt x="1508760" y="2965868"/>
                </a:cubicBezTo>
                <a:cubicBezTo>
                  <a:pt x="1516589" y="2948252"/>
                  <a:pt x="1516355" y="2927044"/>
                  <a:pt x="1527048" y="2911004"/>
                </a:cubicBezTo>
                <a:cubicBezTo>
                  <a:pt x="1533144" y="2901860"/>
                  <a:pt x="1540421" y="2893402"/>
                  <a:pt x="1545336" y="2883572"/>
                </a:cubicBezTo>
                <a:cubicBezTo>
                  <a:pt x="1549647" y="2874951"/>
                  <a:pt x="1549799" y="2864566"/>
                  <a:pt x="1554480" y="2856140"/>
                </a:cubicBezTo>
                <a:cubicBezTo>
                  <a:pt x="1565154" y="2836927"/>
                  <a:pt x="1578864" y="2819564"/>
                  <a:pt x="1591056" y="2801276"/>
                </a:cubicBezTo>
                <a:cubicBezTo>
                  <a:pt x="1597152" y="2792132"/>
                  <a:pt x="1605869" y="2784270"/>
                  <a:pt x="1609344" y="2773844"/>
                </a:cubicBezTo>
                <a:cubicBezTo>
                  <a:pt x="1612392" y="2764700"/>
                  <a:pt x="1612467" y="2753938"/>
                  <a:pt x="1618488" y="2746412"/>
                </a:cubicBezTo>
                <a:cubicBezTo>
                  <a:pt x="1625353" y="2737830"/>
                  <a:pt x="1636776" y="2734220"/>
                  <a:pt x="1645920" y="2728124"/>
                </a:cubicBezTo>
                <a:cubicBezTo>
                  <a:pt x="1668904" y="2659173"/>
                  <a:pt x="1635227" y="2741490"/>
                  <a:pt x="1682496" y="2682404"/>
                </a:cubicBezTo>
                <a:cubicBezTo>
                  <a:pt x="1732973" y="2619308"/>
                  <a:pt x="1640456" y="2689095"/>
                  <a:pt x="1719072" y="2636684"/>
                </a:cubicBezTo>
                <a:cubicBezTo>
                  <a:pt x="1726509" y="2614373"/>
                  <a:pt x="1728778" y="2599546"/>
                  <a:pt x="1746504" y="2581820"/>
                </a:cubicBezTo>
                <a:cubicBezTo>
                  <a:pt x="1754275" y="2574049"/>
                  <a:pt x="1764792" y="2569628"/>
                  <a:pt x="1773936" y="2563532"/>
                </a:cubicBezTo>
                <a:cubicBezTo>
                  <a:pt x="1816608" y="2499524"/>
                  <a:pt x="1792224" y="2520860"/>
                  <a:pt x="1837944" y="2490380"/>
                </a:cubicBezTo>
                <a:cubicBezTo>
                  <a:pt x="1858536" y="2428604"/>
                  <a:pt x="1829978" y="2495565"/>
                  <a:pt x="1874520" y="2444660"/>
                </a:cubicBezTo>
                <a:cubicBezTo>
                  <a:pt x="1888994" y="2428119"/>
                  <a:pt x="1898904" y="2408084"/>
                  <a:pt x="1911096" y="2389796"/>
                </a:cubicBezTo>
                <a:cubicBezTo>
                  <a:pt x="1917192" y="2380652"/>
                  <a:pt x="1921613" y="2370135"/>
                  <a:pt x="1929384" y="2362364"/>
                </a:cubicBezTo>
                <a:lnTo>
                  <a:pt x="1956816" y="2334932"/>
                </a:lnTo>
                <a:cubicBezTo>
                  <a:pt x="1979800" y="2265981"/>
                  <a:pt x="1946123" y="2348298"/>
                  <a:pt x="1993392" y="2289212"/>
                </a:cubicBezTo>
                <a:cubicBezTo>
                  <a:pt x="2043869" y="2226116"/>
                  <a:pt x="1951352" y="2295903"/>
                  <a:pt x="2029968" y="2243492"/>
                </a:cubicBezTo>
                <a:cubicBezTo>
                  <a:pt x="2052952" y="2174541"/>
                  <a:pt x="2019275" y="2256858"/>
                  <a:pt x="2066544" y="2197772"/>
                </a:cubicBezTo>
                <a:cubicBezTo>
                  <a:pt x="2072565" y="2190246"/>
                  <a:pt x="2071007" y="2178766"/>
                  <a:pt x="2075688" y="2170340"/>
                </a:cubicBezTo>
                <a:cubicBezTo>
                  <a:pt x="2086362" y="2151127"/>
                  <a:pt x="2100072" y="2133764"/>
                  <a:pt x="2112264" y="2115476"/>
                </a:cubicBezTo>
                <a:lnTo>
                  <a:pt x="2148840" y="2060612"/>
                </a:lnTo>
                <a:lnTo>
                  <a:pt x="2167128" y="2033180"/>
                </a:lnTo>
                <a:cubicBezTo>
                  <a:pt x="2173224" y="2024036"/>
                  <a:pt x="2181941" y="2016174"/>
                  <a:pt x="2185416" y="2005748"/>
                </a:cubicBezTo>
                <a:cubicBezTo>
                  <a:pt x="2188464" y="1996604"/>
                  <a:pt x="2189879" y="1986742"/>
                  <a:pt x="2194560" y="1978316"/>
                </a:cubicBezTo>
                <a:cubicBezTo>
                  <a:pt x="2205234" y="1959103"/>
                  <a:pt x="2224185" y="1944304"/>
                  <a:pt x="2231136" y="1923452"/>
                </a:cubicBezTo>
                <a:cubicBezTo>
                  <a:pt x="2254120" y="1854501"/>
                  <a:pt x="2223116" y="1939492"/>
                  <a:pt x="2258568" y="1868588"/>
                </a:cubicBezTo>
                <a:cubicBezTo>
                  <a:pt x="2262879" y="1859967"/>
                  <a:pt x="2263401" y="1849777"/>
                  <a:pt x="2267712" y="1841156"/>
                </a:cubicBezTo>
                <a:cubicBezTo>
                  <a:pt x="2272627" y="1831326"/>
                  <a:pt x="2281085" y="1823554"/>
                  <a:pt x="2286000" y="1813724"/>
                </a:cubicBezTo>
                <a:cubicBezTo>
                  <a:pt x="2290311" y="1805103"/>
                  <a:pt x="2290833" y="1794913"/>
                  <a:pt x="2295144" y="1786292"/>
                </a:cubicBezTo>
                <a:cubicBezTo>
                  <a:pt x="2300059" y="1776462"/>
                  <a:pt x="2308969" y="1768903"/>
                  <a:pt x="2313432" y="1758860"/>
                </a:cubicBezTo>
                <a:cubicBezTo>
                  <a:pt x="2321261" y="1741244"/>
                  <a:pt x="2325624" y="1722284"/>
                  <a:pt x="2331720" y="1703996"/>
                </a:cubicBezTo>
                <a:cubicBezTo>
                  <a:pt x="2334768" y="1694852"/>
                  <a:pt x="2335517" y="1684584"/>
                  <a:pt x="2340864" y="1676564"/>
                </a:cubicBezTo>
                <a:cubicBezTo>
                  <a:pt x="2346960" y="1667420"/>
                  <a:pt x="2354689" y="1659175"/>
                  <a:pt x="2359152" y="1649132"/>
                </a:cubicBezTo>
                <a:cubicBezTo>
                  <a:pt x="2366981" y="1631516"/>
                  <a:pt x="2366747" y="1610308"/>
                  <a:pt x="2377440" y="1594268"/>
                </a:cubicBezTo>
                <a:cubicBezTo>
                  <a:pt x="2383536" y="1585124"/>
                  <a:pt x="2391265" y="1576879"/>
                  <a:pt x="2395728" y="1566836"/>
                </a:cubicBezTo>
                <a:cubicBezTo>
                  <a:pt x="2403557" y="1549220"/>
                  <a:pt x="2407920" y="1530260"/>
                  <a:pt x="2414016" y="1511972"/>
                </a:cubicBezTo>
                <a:cubicBezTo>
                  <a:pt x="2417064" y="1502828"/>
                  <a:pt x="2415140" y="1489887"/>
                  <a:pt x="2423160" y="1484540"/>
                </a:cubicBezTo>
                <a:lnTo>
                  <a:pt x="2450592" y="1466252"/>
                </a:lnTo>
                <a:cubicBezTo>
                  <a:pt x="2473576" y="1397301"/>
                  <a:pt x="2439899" y="1479618"/>
                  <a:pt x="2487168" y="1420532"/>
                </a:cubicBezTo>
                <a:cubicBezTo>
                  <a:pt x="2516617" y="1383720"/>
                  <a:pt x="2471776" y="1399927"/>
                  <a:pt x="2514600" y="1365668"/>
                </a:cubicBezTo>
                <a:cubicBezTo>
                  <a:pt x="2522126" y="1359647"/>
                  <a:pt x="2532888" y="1359572"/>
                  <a:pt x="2542032" y="1356524"/>
                </a:cubicBezTo>
                <a:cubicBezTo>
                  <a:pt x="2545080" y="1347380"/>
                  <a:pt x="2544360" y="1335908"/>
                  <a:pt x="2551176" y="1329092"/>
                </a:cubicBezTo>
                <a:cubicBezTo>
                  <a:pt x="2557992" y="1322276"/>
                  <a:pt x="2569987" y="1324259"/>
                  <a:pt x="2578608" y="1319948"/>
                </a:cubicBezTo>
                <a:cubicBezTo>
                  <a:pt x="2649512" y="1284496"/>
                  <a:pt x="2564521" y="1315500"/>
                  <a:pt x="2633472" y="1292516"/>
                </a:cubicBezTo>
                <a:cubicBezTo>
                  <a:pt x="2648712" y="1295564"/>
                  <a:pt x="2664640" y="1296203"/>
                  <a:pt x="2679192" y="1301660"/>
                </a:cubicBezTo>
                <a:cubicBezTo>
                  <a:pt x="2689482" y="1305519"/>
                  <a:pt x="2696794" y="1315033"/>
                  <a:pt x="2706624" y="1319948"/>
                </a:cubicBezTo>
                <a:cubicBezTo>
                  <a:pt x="2715245" y="1324259"/>
                  <a:pt x="2724912" y="1326044"/>
                  <a:pt x="2734056" y="1329092"/>
                </a:cubicBezTo>
                <a:cubicBezTo>
                  <a:pt x="2782824" y="1402244"/>
                  <a:pt x="2718816" y="1313852"/>
                  <a:pt x="2779776" y="1374812"/>
                </a:cubicBezTo>
                <a:cubicBezTo>
                  <a:pt x="2787547" y="1382583"/>
                  <a:pt x="2791029" y="1393801"/>
                  <a:pt x="2798064" y="1402244"/>
                </a:cubicBezTo>
                <a:cubicBezTo>
                  <a:pt x="2806343" y="1412178"/>
                  <a:pt x="2816352" y="1420532"/>
                  <a:pt x="2825496" y="1429676"/>
                </a:cubicBezTo>
                <a:cubicBezTo>
                  <a:pt x="2848480" y="1498627"/>
                  <a:pt x="2814803" y="1416310"/>
                  <a:pt x="2862072" y="1475396"/>
                </a:cubicBezTo>
                <a:cubicBezTo>
                  <a:pt x="2912549" y="1538492"/>
                  <a:pt x="2820032" y="1468705"/>
                  <a:pt x="2898648" y="1521116"/>
                </a:cubicBezTo>
                <a:cubicBezTo>
                  <a:pt x="2904672" y="1539187"/>
                  <a:pt x="2909966" y="1563088"/>
                  <a:pt x="2926080" y="1575980"/>
                </a:cubicBezTo>
                <a:cubicBezTo>
                  <a:pt x="2933606" y="1582001"/>
                  <a:pt x="2944368" y="1582076"/>
                  <a:pt x="2953512" y="1585124"/>
                </a:cubicBezTo>
                <a:cubicBezTo>
                  <a:pt x="2956560" y="1594268"/>
                  <a:pt x="2956635" y="1605030"/>
                  <a:pt x="2962656" y="1612556"/>
                </a:cubicBezTo>
                <a:cubicBezTo>
                  <a:pt x="2975548" y="1628670"/>
                  <a:pt x="2999449" y="1633964"/>
                  <a:pt x="3017520" y="1639988"/>
                </a:cubicBezTo>
                <a:cubicBezTo>
                  <a:pt x="3023616" y="1649132"/>
                  <a:pt x="3027537" y="1660183"/>
                  <a:pt x="3035808" y="1667420"/>
                </a:cubicBezTo>
                <a:cubicBezTo>
                  <a:pt x="3112691" y="1734693"/>
                  <a:pt x="3063681" y="1685929"/>
                  <a:pt x="3118104" y="1713140"/>
                </a:cubicBezTo>
                <a:cubicBezTo>
                  <a:pt x="3197893" y="1753035"/>
                  <a:pt x="3086959" y="1712026"/>
                  <a:pt x="3182112" y="1740572"/>
                </a:cubicBezTo>
                <a:cubicBezTo>
                  <a:pt x="3200576" y="1746111"/>
                  <a:pt x="3218688" y="1752764"/>
                  <a:pt x="3236976" y="1758860"/>
                </a:cubicBezTo>
                <a:lnTo>
                  <a:pt x="3264408" y="1768004"/>
                </a:lnTo>
                <a:cubicBezTo>
                  <a:pt x="3273552" y="1764956"/>
                  <a:pt x="3283219" y="1763171"/>
                  <a:pt x="3291840" y="1758860"/>
                </a:cubicBezTo>
                <a:cubicBezTo>
                  <a:pt x="3362744" y="1723408"/>
                  <a:pt x="3277753" y="1754412"/>
                  <a:pt x="3346704" y="1731428"/>
                </a:cubicBezTo>
                <a:cubicBezTo>
                  <a:pt x="3399115" y="1652812"/>
                  <a:pt x="3329328" y="1745329"/>
                  <a:pt x="3392424" y="1694852"/>
                </a:cubicBezTo>
                <a:cubicBezTo>
                  <a:pt x="3401006" y="1687987"/>
                  <a:pt x="3403677" y="1675863"/>
                  <a:pt x="3410712" y="1667420"/>
                </a:cubicBezTo>
                <a:cubicBezTo>
                  <a:pt x="3437011" y="1635861"/>
                  <a:pt x="3459313" y="1631346"/>
                  <a:pt x="3474720" y="1585124"/>
                </a:cubicBezTo>
                <a:cubicBezTo>
                  <a:pt x="3477768" y="1575980"/>
                  <a:pt x="3479553" y="1566313"/>
                  <a:pt x="3483864" y="1557692"/>
                </a:cubicBezTo>
                <a:cubicBezTo>
                  <a:pt x="3488779" y="1547862"/>
                  <a:pt x="3497689" y="1540303"/>
                  <a:pt x="3502152" y="1530260"/>
                </a:cubicBezTo>
                <a:lnTo>
                  <a:pt x="3529584" y="1447964"/>
                </a:lnTo>
                <a:lnTo>
                  <a:pt x="3538728" y="1420532"/>
                </a:lnTo>
                <a:cubicBezTo>
                  <a:pt x="3557851" y="1200618"/>
                  <a:pt x="3534764" y="1276977"/>
                  <a:pt x="3566160" y="1182788"/>
                </a:cubicBezTo>
                <a:cubicBezTo>
                  <a:pt x="3571894" y="1142648"/>
                  <a:pt x="3582335" y="1061112"/>
                  <a:pt x="3593592" y="1027340"/>
                </a:cubicBezTo>
                <a:cubicBezTo>
                  <a:pt x="3624322" y="935149"/>
                  <a:pt x="3577435" y="1078149"/>
                  <a:pt x="3611880" y="963332"/>
                </a:cubicBezTo>
                <a:cubicBezTo>
                  <a:pt x="3617419" y="944868"/>
                  <a:pt x="3625493" y="927170"/>
                  <a:pt x="3630168" y="908468"/>
                </a:cubicBezTo>
                <a:cubicBezTo>
                  <a:pt x="3633216" y="896276"/>
                  <a:pt x="3635701" y="883929"/>
                  <a:pt x="3639312" y="871892"/>
                </a:cubicBezTo>
                <a:cubicBezTo>
                  <a:pt x="3644851" y="853428"/>
                  <a:pt x="3653819" y="835931"/>
                  <a:pt x="3657600" y="817028"/>
                </a:cubicBezTo>
                <a:cubicBezTo>
                  <a:pt x="3660648" y="801788"/>
                  <a:pt x="3662975" y="786386"/>
                  <a:pt x="3666744" y="771308"/>
                </a:cubicBezTo>
                <a:cubicBezTo>
                  <a:pt x="3669082" y="761957"/>
                  <a:pt x="3673550" y="753227"/>
                  <a:pt x="3675888" y="743876"/>
                </a:cubicBezTo>
                <a:cubicBezTo>
                  <a:pt x="3679657" y="728798"/>
                  <a:pt x="3681263" y="713234"/>
                  <a:pt x="3685032" y="698156"/>
                </a:cubicBezTo>
                <a:cubicBezTo>
                  <a:pt x="3687370" y="688805"/>
                  <a:pt x="3691640" y="680023"/>
                  <a:pt x="3694176" y="670724"/>
                </a:cubicBezTo>
                <a:cubicBezTo>
                  <a:pt x="3725115" y="557283"/>
                  <a:pt x="3700561" y="633281"/>
                  <a:pt x="3721608" y="570140"/>
                </a:cubicBezTo>
                <a:cubicBezTo>
                  <a:pt x="3724656" y="548804"/>
                  <a:pt x="3727904" y="527496"/>
                  <a:pt x="3730752" y="506132"/>
                </a:cubicBezTo>
                <a:cubicBezTo>
                  <a:pt x="3734000" y="481774"/>
                  <a:pt x="3735856" y="457219"/>
                  <a:pt x="3739896" y="432980"/>
                </a:cubicBezTo>
                <a:cubicBezTo>
                  <a:pt x="3741962" y="420584"/>
                  <a:pt x="3746974" y="408800"/>
                  <a:pt x="3749040" y="396404"/>
                </a:cubicBezTo>
                <a:cubicBezTo>
                  <a:pt x="3759922" y="331114"/>
                  <a:pt x="3768185" y="261533"/>
                  <a:pt x="3776472" y="195236"/>
                </a:cubicBezTo>
                <a:cubicBezTo>
                  <a:pt x="3776344" y="193699"/>
                  <a:pt x="3784714" y="80372"/>
                  <a:pt x="3749040" y="58076"/>
                </a:cubicBezTo>
                <a:cubicBezTo>
                  <a:pt x="3732693" y="47859"/>
                  <a:pt x="3712464" y="45884"/>
                  <a:pt x="3694176" y="39788"/>
                </a:cubicBezTo>
                <a:cubicBezTo>
                  <a:pt x="3685032" y="36740"/>
                  <a:pt x="3676346" y="31479"/>
                  <a:pt x="3666744" y="30644"/>
                </a:cubicBezTo>
                <a:lnTo>
                  <a:pt x="3456432" y="12356"/>
                </a:lnTo>
                <a:cubicBezTo>
                  <a:pt x="3033398" y="26457"/>
                  <a:pt x="3265999" y="-43834"/>
                  <a:pt x="3154680" y="48932"/>
                </a:cubicBezTo>
                <a:cubicBezTo>
                  <a:pt x="3146237" y="55967"/>
                  <a:pt x="3136392" y="61124"/>
                  <a:pt x="3127248" y="67220"/>
                </a:cubicBezTo>
                <a:cubicBezTo>
                  <a:pt x="3074837" y="145836"/>
                  <a:pt x="3137674" y="46368"/>
                  <a:pt x="3099816" y="122084"/>
                </a:cubicBezTo>
                <a:cubicBezTo>
                  <a:pt x="3094901" y="131914"/>
                  <a:pt x="3085991" y="139473"/>
                  <a:pt x="3081528" y="149516"/>
                </a:cubicBezTo>
                <a:cubicBezTo>
                  <a:pt x="3073699" y="167132"/>
                  <a:pt x="3073933" y="188340"/>
                  <a:pt x="3063240" y="204380"/>
                </a:cubicBezTo>
                <a:cubicBezTo>
                  <a:pt x="3051048" y="222668"/>
                  <a:pt x="3033615" y="238392"/>
                  <a:pt x="3026664" y="259244"/>
                </a:cubicBezTo>
                <a:cubicBezTo>
                  <a:pt x="3020568" y="277532"/>
                  <a:pt x="3019069" y="298068"/>
                  <a:pt x="3008376" y="314108"/>
                </a:cubicBezTo>
                <a:cubicBezTo>
                  <a:pt x="3002280" y="323252"/>
                  <a:pt x="2994551" y="331497"/>
                  <a:pt x="2990088" y="341540"/>
                </a:cubicBezTo>
                <a:cubicBezTo>
                  <a:pt x="2982259" y="359156"/>
                  <a:pt x="2982493" y="380364"/>
                  <a:pt x="2971800" y="396404"/>
                </a:cubicBezTo>
                <a:cubicBezTo>
                  <a:pt x="2942819" y="439876"/>
                  <a:pt x="2956987" y="413410"/>
                  <a:pt x="2935224" y="478700"/>
                </a:cubicBezTo>
                <a:lnTo>
                  <a:pt x="2907792" y="560996"/>
                </a:lnTo>
                <a:lnTo>
                  <a:pt x="2898648" y="588428"/>
                </a:lnTo>
                <a:cubicBezTo>
                  <a:pt x="2895600" y="597572"/>
                  <a:pt x="2894851" y="607840"/>
                  <a:pt x="2889504" y="615860"/>
                </a:cubicBezTo>
                <a:cubicBezTo>
                  <a:pt x="2883408" y="625004"/>
                  <a:pt x="2875679" y="633249"/>
                  <a:pt x="2871216" y="643292"/>
                </a:cubicBezTo>
                <a:cubicBezTo>
                  <a:pt x="2863387" y="660908"/>
                  <a:pt x="2863621" y="682116"/>
                  <a:pt x="2852928" y="698156"/>
                </a:cubicBezTo>
                <a:cubicBezTo>
                  <a:pt x="2846832" y="707300"/>
                  <a:pt x="2839555" y="715758"/>
                  <a:pt x="2834640" y="725588"/>
                </a:cubicBezTo>
                <a:cubicBezTo>
                  <a:pt x="2830329" y="734209"/>
                  <a:pt x="2830843" y="745000"/>
                  <a:pt x="2825496" y="753020"/>
                </a:cubicBezTo>
                <a:cubicBezTo>
                  <a:pt x="2818323" y="763780"/>
                  <a:pt x="2807208" y="771308"/>
                  <a:pt x="2798064" y="780452"/>
                </a:cubicBezTo>
                <a:cubicBezTo>
                  <a:pt x="2790627" y="802763"/>
                  <a:pt x="2788358" y="817590"/>
                  <a:pt x="2770632" y="835316"/>
                </a:cubicBezTo>
                <a:cubicBezTo>
                  <a:pt x="2762861" y="843087"/>
                  <a:pt x="2752344" y="847508"/>
                  <a:pt x="2743200" y="853604"/>
                </a:cubicBezTo>
                <a:cubicBezTo>
                  <a:pt x="2718816" y="926756"/>
                  <a:pt x="2755392" y="841412"/>
                  <a:pt x="2706624" y="890180"/>
                </a:cubicBezTo>
                <a:cubicBezTo>
                  <a:pt x="2699808" y="896996"/>
                  <a:pt x="2704296" y="910796"/>
                  <a:pt x="2697480" y="917612"/>
                </a:cubicBezTo>
                <a:cubicBezTo>
                  <a:pt x="2681938" y="933154"/>
                  <a:pt x="2642616" y="954188"/>
                  <a:pt x="2642616" y="954188"/>
                </a:cubicBezTo>
                <a:cubicBezTo>
                  <a:pt x="2636520" y="963332"/>
                  <a:pt x="2632099" y="973849"/>
                  <a:pt x="2624328" y="981620"/>
                </a:cubicBezTo>
                <a:cubicBezTo>
                  <a:pt x="2591386" y="1014562"/>
                  <a:pt x="2591472" y="1001380"/>
                  <a:pt x="2560320" y="1027340"/>
                </a:cubicBezTo>
                <a:cubicBezTo>
                  <a:pt x="2489914" y="1086012"/>
                  <a:pt x="2573564" y="1027654"/>
                  <a:pt x="2505456" y="1073060"/>
                </a:cubicBezTo>
                <a:cubicBezTo>
                  <a:pt x="2499360" y="1082204"/>
                  <a:pt x="2495750" y="1093627"/>
                  <a:pt x="2487168" y="1100492"/>
                </a:cubicBezTo>
                <a:cubicBezTo>
                  <a:pt x="2479642" y="1106513"/>
                  <a:pt x="2468357" y="1105325"/>
                  <a:pt x="2459736" y="1109636"/>
                </a:cubicBezTo>
                <a:cubicBezTo>
                  <a:pt x="2449906" y="1114551"/>
                  <a:pt x="2441448" y="1121828"/>
                  <a:pt x="2432304" y="1127924"/>
                </a:cubicBezTo>
                <a:cubicBezTo>
                  <a:pt x="2391404" y="1189275"/>
                  <a:pt x="2439585" y="1129166"/>
                  <a:pt x="2386584" y="1164500"/>
                </a:cubicBezTo>
                <a:cubicBezTo>
                  <a:pt x="2375824" y="1171673"/>
                  <a:pt x="2369912" y="1184759"/>
                  <a:pt x="2359152" y="1191932"/>
                </a:cubicBezTo>
                <a:cubicBezTo>
                  <a:pt x="2351132" y="1197279"/>
                  <a:pt x="2340341" y="1196765"/>
                  <a:pt x="2331720" y="1201076"/>
                </a:cubicBezTo>
                <a:cubicBezTo>
                  <a:pt x="2297666" y="1218103"/>
                  <a:pt x="2307190" y="1221517"/>
                  <a:pt x="2276856" y="1246796"/>
                </a:cubicBezTo>
                <a:cubicBezTo>
                  <a:pt x="2268413" y="1253831"/>
                  <a:pt x="2257867" y="1258049"/>
                  <a:pt x="2249424" y="1265084"/>
                </a:cubicBezTo>
                <a:cubicBezTo>
                  <a:pt x="2172205" y="1329433"/>
                  <a:pt x="2287371" y="1245425"/>
                  <a:pt x="2185416" y="1347380"/>
                </a:cubicBezTo>
                <a:cubicBezTo>
                  <a:pt x="2176272" y="1356524"/>
                  <a:pt x="2165923" y="1364604"/>
                  <a:pt x="2157984" y="1374812"/>
                </a:cubicBezTo>
                <a:cubicBezTo>
                  <a:pt x="2144490" y="1392162"/>
                  <a:pt x="2136950" y="1414134"/>
                  <a:pt x="2121408" y="1429676"/>
                </a:cubicBezTo>
                <a:lnTo>
                  <a:pt x="2093976" y="1457108"/>
                </a:lnTo>
                <a:cubicBezTo>
                  <a:pt x="2060628" y="1557152"/>
                  <a:pt x="2113813" y="1405617"/>
                  <a:pt x="2066544" y="1511972"/>
                </a:cubicBezTo>
                <a:cubicBezTo>
                  <a:pt x="2058715" y="1529588"/>
                  <a:pt x="2054352" y="1548548"/>
                  <a:pt x="2048256" y="1566836"/>
                </a:cubicBezTo>
                <a:cubicBezTo>
                  <a:pt x="2045208" y="1575980"/>
                  <a:pt x="2041450" y="1584917"/>
                  <a:pt x="2039112" y="1594268"/>
                </a:cubicBezTo>
                <a:cubicBezTo>
                  <a:pt x="2036064" y="1606460"/>
                  <a:pt x="2032694" y="1618576"/>
                  <a:pt x="2029968" y="1630844"/>
                </a:cubicBezTo>
                <a:cubicBezTo>
                  <a:pt x="2026597" y="1646016"/>
                  <a:pt x="2024913" y="1661570"/>
                  <a:pt x="2020824" y="1676564"/>
                </a:cubicBezTo>
                <a:cubicBezTo>
                  <a:pt x="2015752" y="1695162"/>
                  <a:pt x="2008632" y="1713140"/>
                  <a:pt x="2002536" y="1731428"/>
                </a:cubicBezTo>
                <a:lnTo>
                  <a:pt x="1975104" y="1813724"/>
                </a:lnTo>
                <a:lnTo>
                  <a:pt x="1947672" y="1896020"/>
                </a:lnTo>
                <a:lnTo>
                  <a:pt x="1938528" y="1923452"/>
                </a:lnTo>
                <a:cubicBezTo>
                  <a:pt x="1935480" y="1932596"/>
                  <a:pt x="1934731" y="1942864"/>
                  <a:pt x="1929384" y="1950884"/>
                </a:cubicBezTo>
                <a:lnTo>
                  <a:pt x="1892808" y="2005748"/>
                </a:lnTo>
                <a:lnTo>
                  <a:pt x="1856232" y="2060612"/>
                </a:lnTo>
                <a:cubicBezTo>
                  <a:pt x="1850136" y="2069756"/>
                  <a:pt x="1841419" y="2077618"/>
                  <a:pt x="1837944" y="2088044"/>
                </a:cubicBezTo>
                <a:cubicBezTo>
                  <a:pt x="1834896" y="2097188"/>
                  <a:pt x="1834821" y="2107950"/>
                  <a:pt x="1828800" y="2115476"/>
                </a:cubicBezTo>
                <a:cubicBezTo>
                  <a:pt x="1821935" y="2124058"/>
                  <a:pt x="1810512" y="2127668"/>
                  <a:pt x="1801368" y="2133764"/>
                </a:cubicBezTo>
                <a:cubicBezTo>
                  <a:pt x="1798320" y="2142908"/>
                  <a:pt x="1799040" y="2154380"/>
                  <a:pt x="1792224" y="2161196"/>
                </a:cubicBezTo>
                <a:cubicBezTo>
                  <a:pt x="1776682" y="2176738"/>
                  <a:pt x="1737360" y="2197772"/>
                  <a:pt x="1737360" y="2197772"/>
                </a:cubicBezTo>
                <a:cubicBezTo>
                  <a:pt x="1685544" y="2275496"/>
                  <a:pt x="1770888" y="2155100"/>
                  <a:pt x="1664208" y="2261780"/>
                </a:cubicBezTo>
                <a:cubicBezTo>
                  <a:pt x="1655064" y="2270924"/>
                  <a:pt x="1646594" y="2280796"/>
                  <a:pt x="1636776" y="2289212"/>
                </a:cubicBezTo>
                <a:cubicBezTo>
                  <a:pt x="1625205" y="2299130"/>
                  <a:pt x="1610325" y="2305253"/>
                  <a:pt x="1600200" y="2316644"/>
                </a:cubicBezTo>
                <a:cubicBezTo>
                  <a:pt x="1538419" y="2386147"/>
                  <a:pt x="1593184" y="2361655"/>
                  <a:pt x="1536192" y="2380652"/>
                </a:cubicBezTo>
                <a:cubicBezTo>
                  <a:pt x="1530096" y="2389796"/>
                  <a:pt x="1525675" y="2400313"/>
                  <a:pt x="1517904" y="2408084"/>
                </a:cubicBezTo>
                <a:cubicBezTo>
                  <a:pt x="1510133" y="2415855"/>
                  <a:pt x="1497337" y="2417790"/>
                  <a:pt x="1490472" y="2426372"/>
                </a:cubicBezTo>
                <a:cubicBezTo>
                  <a:pt x="1484451" y="2433898"/>
                  <a:pt x="1488144" y="2446988"/>
                  <a:pt x="1481328" y="2453804"/>
                </a:cubicBezTo>
                <a:cubicBezTo>
                  <a:pt x="1465786" y="2469346"/>
                  <a:pt x="1426464" y="2490380"/>
                  <a:pt x="1426464" y="2490380"/>
                </a:cubicBezTo>
                <a:cubicBezTo>
                  <a:pt x="1377696" y="2563532"/>
                  <a:pt x="1441704" y="2475140"/>
                  <a:pt x="1380744" y="2536100"/>
                </a:cubicBezTo>
                <a:cubicBezTo>
                  <a:pt x="1372973" y="2543871"/>
                  <a:pt x="1369491" y="2555089"/>
                  <a:pt x="1362456" y="2563532"/>
                </a:cubicBezTo>
                <a:cubicBezTo>
                  <a:pt x="1354177" y="2573466"/>
                  <a:pt x="1342963" y="2580756"/>
                  <a:pt x="1335024" y="2590964"/>
                </a:cubicBezTo>
                <a:cubicBezTo>
                  <a:pt x="1321530" y="2608314"/>
                  <a:pt x="1316736" y="2633636"/>
                  <a:pt x="1298448" y="2645828"/>
                </a:cubicBezTo>
                <a:cubicBezTo>
                  <a:pt x="1269458" y="2665155"/>
                  <a:pt x="1231811" y="2687663"/>
                  <a:pt x="1216152" y="2718980"/>
                </a:cubicBezTo>
                <a:cubicBezTo>
                  <a:pt x="1203960" y="2743364"/>
                  <a:pt x="1194698" y="2769449"/>
                  <a:pt x="1179576" y="2792132"/>
                </a:cubicBezTo>
                <a:cubicBezTo>
                  <a:pt x="1167384" y="2810420"/>
                  <a:pt x="1149951" y="2826144"/>
                  <a:pt x="1143000" y="2846996"/>
                </a:cubicBezTo>
                <a:cubicBezTo>
                  <a:pt x="1130381" y="2884854"/>
                  <a:pt x="1139203" y="2866408"/>
                  <a:pt x="1115568" y="2901860"/>
                </a:cubicBezTo>
                <a:cubicBezTo>
                  <a:pt x="1112520" y="2914052"/>
                  <a:pt x="1108490" y="2926040"/>
                  <a:pt x="1106424" y="2938436"/>
                </a:cubicBezTo>
                <a:cubicBezTo>
                  <a:pt x="1101011" y="2970914"/>
                  <a:pt x="1096770" y="3031916"/>
                  <a:pt x="1088136" y="3066452"/>
                </a:cubicBezTo>
                <a:cubicBezTo>
                  <a:pt x="1083461" y="3085154"/>
                  <a:pt x="1074523" y="3102614"/>
                  <a:pt x="1069848" y="3121316"/>
                </a:cubicBezTo>
                <a:cubicBezTo>
                  <a:pt x="1066918" y="3133035"/>
                  <a:pt x="1058119" y="3172206"/>
                  <a:pt x="1051560" y="3185324"/>
                </a:cubicBezTo>
                <a:cubicBezTo>
                  <a:pt x="1031955" y="3224534"/>
                  <a:pt x="1034152" y="3203787"/>
                  <a:pt x="1005840" y="3240188"/>
                </a:cubicBezTo>
                <a:cubicBezTo>
                  <a:pt x="985344" y="3266541"/>
                  <a:pt x="949004" y="3338381"/>
                  <a:pt x="914400" y="3349916"/>
                </a:cubicBezTo>
                <a:cubicBezTo>
                  <a:pt x="905256" y="3352964"/>
                  <a:pt x="895394" y="3354379"/>
                  <a:pt x="886968" y="3359060"/>
                </a:cubicBezTo>
                <a:cubicBezTo>
                  <a:pt x="839824" y="3385251"/>
                  <a:pt x="846053" y="3395584"/>
                  <a:pt x="804672" y="3404780"/>
                </a:cubicBezTo>
                <a:cubicBezTo>
                  <a:pt x="786573" y="3408802"/>
                  <a:pt x="767937" y="3410039"/>
                  <a:pt x="749808" y="3413924"/>
                </a:cubicBezTo>
                <a:cubicBezTo>
                  <a:pt x="725231" y="3419190"/>
                  <a:pt x="701040" y="3426116"/>
                  <a:pt x="676656" y="3432212"/>
                </a:cubicBezTo>
                <a:lnTo>
                  <a:pt x="640080" y="3441356"/>
                </a:lnTo>
                <a:cubicBezTo>
                  <a:pt x="627888" y="3444404"/>
                  <a:pt x="615426" y="3446526"/>
                  <a:pt x="603504" y="3450500"/>
                </a:cubicBezTo>
                <a:cubicBezTo>
                  <a:pt x="585216" y="3456596"/>
                  <a:pt x="564680" y="3458095"/>
                  <a:pt x="548640" y="3468788"/>
                </a:cubicBezTo>
                <a:cubicBezTo>
                  <a:pt x="539496" y="3474884"/>
                  <a:pt x="529651" y="3480041"/>
                  <a:pt x="521208" y="3487076"/>
                </a:cubicBezTo>
                <a:cubicBezTo>
                  <a:pt x="511274" y="3495355"/>
                  <a:pt x="504536" y="3507335"/>
                  <a:pt x="493776" y="3514508"/>
                </a:cubicBezTo>
                <a:cubicBezTo>
                  <a:pt x="485756" y="3519855"/>
                  <a:pt x="475488" y="3520604"/>
                  <a:pt x="466344" y="3523652"/>
                </a:cubicBezTo>
                <a:cubicBezTo>
                  <a:pt x="413933" y="3602268"/>
                  <a:pt x="483720" y="3509751"/>
                  <a:pt x="420624" y="3560228"/>
                </a:cubicBezTo>
                <a:cubicBezTo>
                  <a:pt x="412042" y="3567093"/>
                  <a:pt x="410107" y="3579889"/>
                  <a:pt x="402336" y="3587660"/>
                </a:cubicBezTo>
                <a:cubicBezTo>
                  <a:pt x="384610" y="3605386"/>
                  <a:pt x="369783" y="3607655"/>
                  <a:pt x="347472" y="3615092"/>
                </a:cubicBezTo>
                <a:cubicBezTo>
                  <a:pt x="338328" y="3624236"/>
                  <a:pt x="327979" y="3632316"/>
                  <a:pt x="320040" y="3642524"/>
                </a:cubicBezTo>
                <a:cubicBezTo>
                  <a:pt x="243479" y="3740960"/>
                  <a:pt x="318311" y="3662541"/>
                  <a:pt x="256032" y="3724820"/>
                </a:cubicBezTo>
                <a:cubicBezTo>
                  <a:pt x="239937" y="3773104"/>
                  <a:pt x="252235" y="3744232"/>
                  <a:pt x="210312" y="3807116"/>
                </a:cubicBezTo>
                <a:cubicBezTo>
                  <a:pt x="192433" y="3833935"/>
                  <a:pt x="190452" y="3831694"/>
                  <a:pt x="182880" y="3861980"/>
                </a:cubicBezTo>
                <a:lnTo>
                  <a:pt x="182880" y="386198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4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4" name="Gruppieren 33"/>
          <p:cNvGrpSpPr/>
          <p:nvPr/>
        </p:nvGrpSpPr>
        <p:grpSpPr>
          <a:xfrm>
            <a:off x="179512" y="1709928"/>
            <a:ext cx="6142070" cy="2151120"/>
            <a:chOff x="179512" y="1709928"/>
            <a:chExt cx="6142070" cy="2151120"/>
          </a:xfrm>
        </p:grpSpPr>
        <p:sp>
          <p:nvSpPr>
            <p:cNvPr id="35" name="Freihandform 34"/>
            <p:cNvSpPr/>
            <p:nvPr/>
          </p:nvSpPr>
          <p:spPr>
            <a:xfrm>
              <a:off x="4427984" y="1709928"/>
              <a:ext cx="1893598" cy="2151120"/>
            </a:xfrm>
            <a:custGeom>
              <a:avLst/>
              <a:gdLst>
                <a:gd name="connsiteX0" fmla="*/ 1289304 w 1856232"/>
                <a:gd name="connsiteY0" fmla="*/ 0 h 2103120"/>
                <a:gd name="connsiteX1" fmla="*/ 1289304 w 1856232"/>
                <a:gd name="connsiteY1" fmla="*/ 0 h 2103120"/>
                <a:gd name="connsiteX2" fmla="*/ 1261872 w 1856232"/>
                <a:gd name="connsiteY2" fmla="*/ 73152 h 2103120"/>
                <a:gd name="connsiteX3" fmla="*/ 1234440 w 1856232"/>
                <a:gd name="connsiteY3" fmla="*/ 128016 h 2103120"/>
                <a:gd name="connsiteX4" fmla="*/ 1207008 w 1856232"/>
                <a:gd name="connsiteY4" fmla="*/ 146304 h 2103120"/>
                <a:gd name="connsiteX5" fmla="*/ 1179576 w 1856232"/>
                <a:gd name="connsiteY5" fmla="*/ 201168 h 2103120"/>
                <a:gd name="connsiteX6" fmla="*/ 1170432 w 1856232"/>
                <a:gd name="connsiteY6" fmla="*/ 228600 h 2103120"/>
                <a:gd name="connsiteX7" fmla="*/ 1152144 w 1856232"/>
                <a:gd name="connsiteY7" fmla="*/ 256032 h 2103120"/>
                <a:gd name="connsiteX8" fmla="*/ 1133856 w 1856232"/>
                <a:gd name="connsiteY8" fmla="*/ 310896 h 2103120"/>
                <a:gd name="connsiteX9" fmla="*/ 1124712 w 1856232"/>
                <a:gd name="connsiteY9" fmla="*/ 338328 h 2103120"/>
                <a:gd name="connsiteX10" fmla="*/ 1106424 w 1856232"/>
                <a:gd name="connsiteY10" fmla="*/ 365760 h 2103120"/>
                <a:gd name="connsiteX11" fmla="*/ 1088136 w 1856232"/>
                <a:gd name="connsiteY11" fmla="*/ 420624 h 2103120"/>
                <a:gd name="connsiteX12" fmla="*/ 1078992 w 1856232"/>
                <a:gd name="connsiteY12" fmla="*/ 448056 h 2103120"/>
                <a:gd name="connsiteX13" fmla="*/ 1069848 w 1856232"/>
                <a:gd name="connsiteY13" fmla="*/ 475488 h 2103120"/>
                <a:gd name="connsiteX14" fmla="*/ 1060704 w 1856232"/>
                <a:gd name="connsiteY14" fmla="*/ 502920 h 2103120"/>
                <a:gd name="connsiteX15" fmla="*/ 1051560 w 1856232"/>
                <a:gd name="connsiteY15" fmla="*/ 539496 h 2103120"/>
                <a:gd name="connsiteX16" fmla="*/ 1033272 w 1856232"/>
                <a:gd name="connsiteY16" fmla="*/ 594360 h 2103120"/>
                <a:gd name="connsiteX17" fmla="*/ 1014984 w 1856232"/>
                <a:gd name="connsiteY17" fmla="*/ 649224 h 2103120"/>
                <a:gd name="connsiteX18" fmla="*/ 1005840 w 1856232"/>
                <a:gd name="connsiteY18" fmla="*/ 676656 h 2103120"/>
                <a:gd name="connsiteX19" fmla="*/ 996696 w 1856232"/>
                <a:gd name="connsiteY19" fmla="*/ 704088 h 2103120"/>
                <a:gd name="connsiteX20" fmla="*/ 960120 w 1856232"/>
                <a:gd name="connsiteY20" fmla="*/ 758952 h 2103120"/>
                <a:gd name="connsiteX21" fmla="*/ 941832 w 1856232"/>
                <a:gd name="connsiteY21" fmla="*/ 786384 h 2103120"/>
                <a:gd name="connsiteX22" fmla="*/ 914400 w 1856232"/>
                <a:gd name="connsiteY22" fmla="*/ 804672 h 2103120"/>
                <a:gd name="connsiteX23" fmla="*/ 905256 w 1856232"/>
                <a:gd name="connsiteY23" fmla="*/ 832104 h 2103120"/>
                <a:gd name="connsiteX24" fmla="*/ 877824 w 1856232"/>
                <a:gd name="connsiteY24" fmla="*/ 841248 h 2103120"/>
                <a:gd name="connsiteX25" fmla="*/ 850392 w 1856232"/>
                <a:gd name="connsiteY25" fmla="*/ 868680 h 2103120"/>
                <a:gd name="connsiteX26" fmla="*/ 832104 w 1856232"/>
                <a:gd name="connsiteY26" fmla="*/ 896112 h 2103120"/>
                <a:gd name="connsiteX27" fmla="*/ 777240 w 1856232"/>
                <a:gd name="connsiteY27" fmla="*/ 932688 h 2103120"/>
                <a:gd name="connsiteX28" fmla="*/ 722376 w 1856232"/>
                <a:gd name="connsiteY28" fmla="*/ 960120 h 2103120"/>
                <a:gd name="connsiteX29" fmla="*/ 676656 w 1856232"/>
                <a:gd name="connsiteY29" fmla="*/ 996696 h 2103120"/>
                <a:gd name="connsiteX30" fmla="*/ 649224 w 1856232"/>
                <a:gd name="connsiteY30" fmla="*/ 1024128 h 2103120"/>
                <a:gd name="connsiteX31" fmla="*/ 621792 w 1856232"/>
                <a:gd name="connsiteY31" fmla="*/ 1042416 h 2103120"/>
                <a:gd name="connsiteX32" fmla="*/ 603504 w 1856232"/>
                <a:gd name="connsiteY32" fmla="*/ 1069848 h 2103120"/>
                <a:gd name="connsiteX33" fmla="*/ 576072 w 1856232"/>
                <a:gd name="connsiteY33" fmla="*/ 1078992 h 2103120"/>
                <a:gd name="connsiteX34" fmla="*/ 521208 w 1856232"/>
                <a:gd name="connsiteY34" fmla="*/ 1115568 h 2103120"/>
                <a:gd name="connsiteX35" fmla="*/ 521208 w 1856232"/>
                <a:gd name="connsiteY35" fmla="*/ 1115568 h 2103120"/>
                <a:gd name="connsiteX36" fmla="*/ 466344 w 1856232"/>
                <a:gd name="connsiteY36" fmla="*/ 1161288 h 2103120"/>
                <a:gd name="connsiteX37" fmla="*/ 448056 w 1856232"/>
                <a:gd name="connsiteY37" fmla="*/ 1188720 h 2103120"/>
                <a:gd name="connsiteX38" fmla="*/ 420624 w 1856232"/>
                <a:gd name="connsiteY38" fmla="*/ 1207008 h 2103120"/>
                <a:gd name="connsiteX39" fmla="*/ 356616 w 1856232"/>
                <a:gd name="connsiteY39" fmla="*/ 1280160 h 2103120"/>
                <a:gd name="connsiteX40" fmla="*/ 329184 w 1856232"/>
                <a:gd name="connsiteY40" fmla="*/ 1335024 h 2103120"/>
                <a:gd name="connsiteX41" fmla="*/ 301752 w 1856232"/>
                <a:gd name="connsiteY41" fmla="*/ 1353312 h 2103120"/>
                <a:gd name="connsiteX42" fmla="*/ 292608 w 1856232"/>
                <a:gd name="connsiteY42" fmla="*/ 1380744 h 2103120"/>
                <a:gd name="connsiteX43" fmla="*/ 246888 w 1856232"/>
                <a:gd name="connsiteY43" fmla="*/ 1426464 h 2103120"/>
                <a:gd name="connsiteX44" fmla="*/ 228600 w 1856232"/>
                <a:gd name="connsiteY44" fmla="*/ 1481328 h 2103120"/>
                <a:gd name="connsiteX45" fmla="*/ 210312 w 1856232"/>
                <a:gd name="connsiteY45" fmla="*/ 1508760 h 2103120"/>
                <a:gd name="connsiteX46" fmla="*/ 201168 w 1856232"/>
                <a:gd name="connsiteY46" fmla="*/ 1536192 h 2103120"/>
                <a:gd name="connsiteX47" fmla="*/ 164592 w 1856232"/>
                <a:gd name="connsiteY47" fmla="*/ 1591056 h 2103120"/>
                <a:gd name="connsiteX48" fmla="*/ 146304 w 1856232"/>
                <a:gd name="connsiteY48" fmla="*/ 1655064 h 2103120"/>
                <a:gd name="connsiteX49" fmla="*/ 137160 w 1856232"/>
                <a:gd name="connsiteY49" fmla="*/ 1682496 h 2103120"/>
                <a:gd name="connsiteX50" fmla="*/ 118872 w 1856232"/>
                <a:gd name="connsiteY50" fmla="*/ 1773936 h 2103120"/>
                <a:gd name="connsiteX51" fmla="*/ 100584 w 1856232"/>
                <a:gd name="connsiteY51" fmla="*/ 1828800 h 2103120"/>
                <a:gd name="connsiteX52" fmla="*/ 91440 w 1856232"/>
                <a:gd name="connsiteY52" fmla="*/ 1856232 h 2103120"/>
                <a:gd name="connsiteX53" fmla="*/ 82296 w 1856232"/>
                <a:gd name="connsiteY53" fmla="*/ 1883664 h 2103120"/>
                <a:gd name="connsiteX54" fmla="*/ 45720 w 1856232"/>
                <a:gd name="connsiteY54" fmla="*/ 1938528 h 2103120"/>
                <a:gd name="connsiteX55" fmla="*/ 36576 w 1856232"/>
                <a:gd name="connsiteY55" fmla="*/ 1965960 h 2103120"/>
                <a:gd name="connsiteX56" fmla="*/ 18288 w 1856232"/>
                <a:gd name="connsiteY56" fmla="*/ 1993392 h 2103120"/>
                <a:gd name="connsiteX57" fmla="*/ 0 w 1856232"/>
                <a:gd name="connsiteY57" fmla="*/ 2048256 h 2103120"/>
                <a:gd name="connsiteX58" fmla="*/ 64008 w 1856232"/>
                <a:gd name="connsiteY58" fmla="*/ 2093976 h 2103120"/>
                <a:gd name="connsiteX59" fmla="*/ 91440 w 1856232"/>
                <a:gd name="connsiteY59" fmla="*/ 2103120 h 2103120"/>
                <a:gd name="connsiteX60" fmla="*/ 155448 w 1856232"/>
                <a:gd name="connsiteY60" fmla="*/ 2093976 h 2103120"/>
                <a:gd name="connsiteX61" fmla="*/ 192024 w 1856232"/>
                <a:gd name="connsiteY61" fmla="*/ 2039112 h 2103120"/>
                <a:gd name="connsiteX62" fmla="*/ 210312 w 1856232"/>
                <a:gd name="connsiteY62" fmla="*/ 2011680 h 2103120"/>
                <a:gd name="connsiteX63" fmla="*/ 246888 w 1856232"/>
                <a:gd name="connsiteY63" fmla="*/ 1901952 h 2103120"/>
                <a:gd name="connsiteX64" fmla="*/ 292608 w 1856232"/>
                <a:gd name="connsiteY64" fmla="*/ 1819656 h 2103120"/>
                <a:gd name="connsiteX65" fmla="*/ 320040 w 1856232"/>
                <a:gd name="connsiteY65" fmla="*/ 1801368 h 2103120"/>
                <a:gd name="connsiteX66" fmla="*/ 356616 w 1856232"/>
                <a:gd name="connsiteY66" fmla="*/ 1755648 h 2103120"/>
                <a:gd name="connsiteX67" fmla="*/ 402336 w 1856232"/>
                <a:gd name="connsiteY67" fmla="*/ 1673352 h 2103120"/>
                <a:gd name="connsiteX68" fmla="*/ 420624 w 1856232"/>
                <a:gd name="connsiteY68" fmla="*/ 1645920 h 2103120"/>
                <a:gd name="connsiteX69" fmla="*/ 448056 w 1856232"/>
                <a:gd name="connsiteY69" fmla="*/ 1554480 h 2103120"/>
                <a:gd name="connsiteX70" fmla="*/ 475488 w 1856232"/>
                <a:gd name="connsiteY70" fmla="*/ 1472184 h 2103120"/>
                <a:gd name="connsiteX71" fmla="*/ 484632 w 1856232"/>
                <a:gd name="connsiteY71" fmla="*/ 1444752 h 2103120"/>
                <a:gd name="connsiteX72" fmla="*/ 521208 w 1856232"/>
                <a:gd name="connsiteY72" fmla="*/ 1389888 h 2103120"/>
                <a:gd name="connsiteX73" fmla="*/ 566928 w 1856232"/>
                <a:gd name="connsiteY73" fmla="*/ 1353312 h 2103120"/>
                <a:gd name="connsiteX74" fmla="*/ 603504 w 1856232"/>
                <a:gd name="connsiteY74" fmla="*/ 1316736 h 2103120"/>
                <a:gd name="connsiteX75" fmla="*/ 658368 w 1856232"/>
                <a:gd name="connsiteY75" fmla="*/ 1280160 h 2103120"/>
                <a:gd name="connsiteX76" fmla="*/ 713232 w 1856232"/>
                <a:gd name="connsiteY76" fmla="*/ 1252728 h 2103120"/>
                <a:gd name="connsiteX77" fmla="*/ 777240 w 1856232"/>
                <a:gd name="connsiteY77" fmla="*/ 1243584 h 2103120"/>
                <a:gd name="connsiteX78" fmla="*/ 832104 w 1856232"/>
                <a:gd name="connsiteY78" fmla="*/ 1252728 h 2103120"/>
                <a:gd name="connsiteX79" fmla="*/ 859536 w 1856232"/>
                <a:gd name="connsiteY79" fmla="*/ 1261872 h 2103120"/>
                <a:gd name="connsiteX80" fmla="*/ 868680 w 1856232"/>
                <a:gd name="connsiteY80" fmla="*/ 1289304 h 2103120"/>
                <a:gd name="connsiteX81" fmla="*/ 905256 w 1856232"/>
                <a:gd name="connsiteY81" fmla="*/ 1344168 h 2103120"/>
                <a:gd name="connsiteX82" fmla="*/ 950976 w 1856232"/>
                <a:gd name="connsiteY82" fmla="*/ 1426464 h 2103120"/>
                <a:gd name="connsiteX83" fmla="*/ 969264 w 1856232"/>
                <a:gd name="connsiteY83" fmla="*/ 1453896 h 2103120"/>
                <a:gd name="connsiteX84" fmla="*/ 1024128 w 1856232"/>
                <a:gd name="connsiteY84" fmla="*/ 1490472 h 2103120"/>
                <a:gd name="connsiteX85" fmla="*/ 1069848 w 1856232"/>
                <a:gd name="connsiteY85" fmla="*/ 1536192 h 2103120"/>
                <a:gd name="connsiteX86" fmla="*/ 1097280 w 1856232"/>
                <a:gd name="connsiteY86" fmla="*/ 1563624 h 2103120"/>
                <a:gd name="connsiteX87" fmla="*/ 1152144 w 1856232"/>
                <a:gd name="connsiteY87" fmla="*/ 1600200 h 2103120"/>
                <a:gd name="connsiteX88" fmla="*/ 1170432 w 1856232"/>
                <a:gd name="connsiteY88" fmla="*/ 1627632 h 2103120"/>
                <a:gd name="connsiteX89" fmla="*/ 1225296 w 1856232"/>
                <a:gd name="connsiteY89" fmla="*/ 1645920 h 2103120"/>
                <a:gd name="connsiteX90" fmla="*/ 1307592 w 1856232"/>
                <a:gd name="connsiteY90" fmla="*/ 1673352 h 2103120"/>
                <a:gd name="connsiteX91" fmla="*/ 1435608 w 1856232"/>
                <a:gd name="connsiteY91" fmla="*/ 1664208 h 2103120"/>
                <a:gd name="connsiteX92" fmla="*/ 1481328 w 1856232"/>
                <a:gd name="connsiteY92" fmla="*/ 1618488 h 2103120"/>
                <a:gd name="connsiteX93" fmla="*/ 1508760 w 1856232"/>
                <a:gd name="connsiteY93" fmla="*/ 1600200 h 2103120"/>
                <a:gd name="connsiteX94" fmla="*/ 1545336 w 1856232"/>
                <a:gd name="connsiteY94" fmla="*/ 1545336 h 2103120"/>
                <a:gd name="connsiteX95" fmla="*/ 1563624 w 1856232"/>
                <a:gd name="connsiteY95" fmla="*/ 1517904 h 2103120"/>
                <a:gd name="connsiteX96" fmla="*/ 1591056 w 1856232"/>
                <a:gd name="connsiteY96" fmla="*/ 1435608 h 2103120"/>
                <a:gd name="connsiteX97" fmla="*/ 1609344 w 1856232"/>
                <a:gd name="connsiteY97" fmla="*/ 1380744 h 2103120"/>
                <a:gd name="connsiteX98" fmla="*/ 1618488 w 1856232"/>
                <a:gd name="connsiteY98" fmla="*/ 1353312 h 2103120"/>
                <a:gd name="connsiteX99" fmla="*/ 1636776 w 1856232"/>
                <a:gd name="connsiteY99" fmla="*/ 1042416 h 2103120"/>
                <a:gd name="connsiteX100" fmla="*/ 1664208 w 1856232"/>
                <a:gd name="connsiteY100" fmla="*/ 950976 h 2103120"/>
                <a:gd name="connsiteX101" fmla="*/ 1691640 w 1856232"/>
                <a:gd name="connsiteY101" fmla="*/ 868680 h 2103120"/>
                <a:gd name="connsiteX102" fmla="*/ 1783080 w 1856232"/>
                <a:gd name="connsiteY102" fmla="*/ 594360 h 2103120"/>
                <a:gd name="connsiteX103" fmla="*/ 1810512 w 1856232"/>
                <a:gd name="connsiteY103" fmla="*/ 512064 h 2103120"/>
                <a:gd name="connsiteX104" fmla="*/ 1819656 w 1856232"/>
                <a:gd name="connsiteY104" fmla="*/ 484632 h 2103120"/>
                <a:gd name="connsiteX105" fmla="*/ 1828800 w 1856232"/>
                <a:gd name="connsiteY105" fmla="*/ 457200 h 2103120"/>
                <a:gd name="connsiteX106" fmla="*/ 1837944 w 1856232"/>
                <a:gd name="connsiteY106" fmla="*/ 420624 h 2103120"/>
                <a:gd name="connsiteX107" fmla="*/ 1847088 w 1856232"/>
                <a:gd name="connsiteY107" fmla="*/ 310896 h 2103120"/>
                <a:gd name="connsiteX108" fmla="*/ 1856232 w 1856232"/>
                <a:gd name="connsiteY108" fmla="*/ 246888 h 2103120"/>
                <a:gd name="connsiteX109" fmla="*/ 1847088 w 1856232"/>
                <a:gd name="connsiteY109" fmla="*/ 91440 h 2103120"/>
                <a:gd name="connsiteX110" fmla="*/ 1828800 w 1856232"/>
                <a:gd name="connsiteY110" fmla="*/ 36576 h 2103120"/>
                <a:gd name="connsiteX111" fmla="*/ 1764792 w 1856232"/>
                <a:gd name="connsiteY111" fmla="*/ 27432 h 2103120"/>
                <a:gd name="connsiteX112" fmla="*/ 1417320 w 1856232"/>
                <a:gd name="connsiteY112" fmla="*/ 18288 h 2103120"/>
                <a:gd name="connsiteX113" fmla="*/ 1289304 w 1856232"/>
                <a:gd name="connsiteY113" fmla="*/ 0 h 210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1856232" h="2103120">
                  <a:moveTo>
                    <a:pt x="1289304" y="0"/>
                  </a:moveTo>
                  <a:lnTo>
                    <a:pt x="1289304" y="0"/>
                  </a:lnTo>
                  <a:cubicBezTo>
                    <a:pt x="1280160" y="24384"/>
                    <a:pt x="1270772" y="48678"/>
                    <a:pt x="1261872" y="73152"/>
                  </a:cubicBezTo>
                  <a:cubicBezTo>
                    <a:pt x="1253373" y="96526"/>
                    <a:pt x="1253377" y="109079"/>
                    <a:pt x="1234440" y="128016"/>
                  </a:cubicBezTo>
                  <a:cubicBezTo>
                    <a:pt x="1226669" y="135787"/>
                    <a:pt x="1216152" y="140208"/>
                    <a:pt x="1207008" y="146304"/>
                  </a:cubicBezTo>
                  <a:cubicBezTo>
                    <a:pt x="1184024" y="215255"/>
                    <a:pt x="1215028" y="130264"/>
                    <a:pt x="1179576" y="201168"/>
                  </a:cubicBezTo>
                  <a:cubicBezTo>
                    <a:pt x="1175265" y="209789"/>
                    <a:pt x="1174743" y="219979"/>
                    <a:pt x="1170432" y="228600"/>
                  </a:cubicBezTo>
                  <a:cubicBezTo>
                    <a:pt x="1165517" y="238430"/>
                    <a:pt x="1156607" y="245989"/>
                    <a:pt x="1152144" y="256032"/>
                  </a:cubicBezTo>
                  <a:cubicBezTo>
                    <a:pt x="1144315" y="273648"/>
                    <a:pt x="1139952" y="292608"/>
                    <a:pt x="1133856" y="310896"/>
                  </a:cubicBezTo>
                  <a:cubicBezTo>
                    <a:pt x="1130808" y="320040"/>
                    <a:pt x="1130059" y="330308"/>
                    <a:pt x="1124712" y="338328"/>
                  </a:cubicBezTo>
                  <a:cubicBezTo>
                    <a:pt x="1118616" y="347472"/>
                    <a:pt x="1110887" y="355717"/>
                    <a:pt x="1106424" y="365760"/>
                  </a:cubicBezTo>
                  <a:cubicBezTo>
                    <a:pt x="1098595" y="383376"/>
                    <a:pt x="1094232" y="402336"/>
                    <a:pt x="1088136" y="420624"/>
                  </a:cubicBezTo>
                  <a:lnTo>
                    <a:pt x="1078992" y="448056"/>
                  </a:lnTo>
                  <a:lnTo>
                    <a:pt x="1069848" y="475488"/>
                  </a:lnTo>
                  <a:cubicBezTo>
                    <a:pt x="1066800" y="484632"/>
                    <a:pt x="1063042" y="493569"/>
                    <a:pt x="1060704" y="502920"/>
                  </a:cubicBezTo>
                  <a:cubicBezTo>
                    <a:pt x="1057656" y="515112"/>
                    <a:pt x="1055171" y="527459"/>
                    <a:pt x="1051560" y="539496"/>
                  </a:cubicBezTo>
                  <a:cubicBezTo>
                    <a:pt x="1046021" y="557960"/>
                    <a:pt x="1039368" y="576072"/>
                    <a:pt x="1033272" y="594360"/>
                  </a:cubicBezTo>
                  <a:lnTo>
                    <a:pt x="1014984" y="649224"/>
                  </a:lnTo>
                  <a:lnTo>
                    <a:pt x="1005840" y="676656"/>
                  </a:lnTo>
                  <a:cubicBezTo>
                    <a:pt x="1002792" y="685800"/>
                    <a:pt x="1002043" y="696068"/>
                    <a:pt x="996696" y="704088"/>
                  </a:cubicBezTo>
                  <a:lnTo>
                    <a:pt x="960120" y="758952"/>
                  </a:lnTo>
                  <a:cubicBezTo>
                    <a:pt x="954024" y="768096"/>
                    <a:pt x="950976" y="780288"/>
                    <a:pt x="941832" y="786384"/>
                  </a:cubicBezTo>
                  <a:lnTo>
                    <a:pt x="914400" y="804672"/>
                  </a:lnTo>
                  <a:cubicBezTo>
                    <a:pt x="911352" y="813816"/>
                    <a:pt x="912072" y="825288"/>
                    <a:pt x="905256" y="832104"/>
                  </a:cubicBezTo>
                  <a:cubicBezTo>
                    <a:pt x="898440" y="838920"/>
                    <a:pt x="885844" y="835901"/>
                    <a:pt x="877824" y="841248"/>
                  </a:cubicBezTo>
                  <a:cubicBezTo>
                    <a:pt x="867064" y="848421"/>
                    <a:pt x="858671" y="858746"/>
                    <a:pt x="850392" y="868680"/>
                  </a:cubicBezTo>
                  <a:cubicBezTo>
                    <a:pt x="843357" y="877123"/>
                    <a:pt x="840375" y="888875"/>
                    <a:pt x="832104" y="896112"/>
                  </a:cubicBezTo>
                  <a:cubicBezTo>
                    <a:pt x="815563" y="910586"/>
                    <a:pt x="795528" y="920496"/>
                    <a:pt x="777240" y="932688"/>
                  </a:cubicBezTo>
                  <a:cubicBezTo>
                    <a:pt x="741788" y="956323"/>
                    <a:pt x="760234" y="947501"/>
                    <a:pt x="722376" y="960120"/>
                  </a:cubicBezTo>
                  <a:cubicBezTo>
                    <a:pt x="681476" y="1021471"/>
                    <a:pt x="729657" y="961362"/>
                    <a:pt x="676656" y="996696"/>
                  </a:cubicBezTo>
                  <a:cubicBezTo>
                    <a:pt x="665896" y="1003869"/>
                    <a:pt x="659158" y="1015849"/>
                    <a:pt x="649224" y="1024128"/>
                  </a:cubicBezTo>
                  <a:cubicBezTo>
                    <a:pt x="640781" y="1031163"/>
                    <a:pt x="630936" y="1036320"/>
                    <a:pt x="621792" y="1042416"/>
                  </a:cubicBezTo>
                  <a:cubicBezTo>
                    <a:pt x="615696" y="1051560"/>
                    <a:pt x="612086" y="1062983"/>
                    <a:pt x="603504" y="1069848"/>
                  </a:cubicBezTo>
                  <a:cubicBezTo>
                    <a:pt x="595978" y="1075869"/>
                    <a:pt x="584498" y="1074311"/>
                    <a:pt x="576072" y="1078992"/>
                  </a:cubicBezTo>
                  <a:cubicBezTo>
                    <a:pt x="556859" y="1089666"/>
                    <a:pt x="539496" y="1103376"/>
                    <a:pt x="521208" y="1115568"/>
                  </a:cubicBezTo>
                  <a:lnTo>
                    <a:pt x="521208" y="1115568"/>
                  </a:lnTo>
                  <a:cubicBezTo>
                    <a:pt x="486005" y="1150771"/>
                    <a:pt x="504536" y="1135827"/>
                    <a:pt x="466344" y="1161288"/>
                  </a:cubicBezTo>
                  <a:cubicBezTo>
                    <a:pt x="460248" y="1170432"/>
                    <a:pt x="455827" y="1180949"/>
                    <a:pt x="448056" y="1188720"/>
                  </a:cubicBezTo>
                  <a:cubicBezTo>
                    <a:pt x="440285" y="1196491"/>
                    <a:pt x="427861" y="1198737"/>
                    <a:pt x="420624" y="1207008"/>
                  </a:cubicBezTo>
                  <a:cubicBezTo>
                    <a:pt x="345948" y="1292352"/>
                    <a:pt x="418338" y="1239012"/>
                    <a:pt x="356616" y="1280160"/>
                  </a:cubicBezTo>
                  <a:cubicBezTo>
                    <a:pt x="349179" y="1302471"/>
                    <a:pt x="346910" y="1317298"/>
                    <a:pt x="329184" y="1335024"/>
                  </a:cubicBezTo>
                  <a:cubicBezTo>
                    <a:pt x="321413" y="1342795"/>
                    <a:pt x="310896" y="1347216"/>
                    <a:pt x="301752" y="1353312"/>
                  </a:cubicBezTo>
                  <a:cubicBezTo>
                    <a:pt x="298704" y="1362456"/>
                    <a:pt x="298629" y="1373218"/>
                    <a:pt x="292608" y="1380744"/>
                  </a:cubicBezTo>
                  <a:cubicBezTo>
                    <a:pt x="252984" y="1430274"/>
                    <a:pt x="274320" y="1364742"/>
                    <a:pt x="246888" y="1426464"/>
                  </a:cubicBezTo>
                  <a:cubicBezTo>
                    <a:pt x="239059" y="1444080"/>
                    <a:pt x="239293" y="1465288"/>
                    <a:pt x="228600" y="1481328"/>
                  </a:cubicBezTo>
                  <a:cubicBezTo>
                    <a:pt x="222504" y="1490472"/>
                    <a:pt x="215227" y="1498930"/>
                    <a:pt x="210312" y="1508760"/>
                  </a:cubicBezTo>
                  <a:cubicBezTo>
                    <a:pt x="206001" y="1517381"/>
                    <a:pt x="205849" y="1527766"/>
                    <a:pt x="201168" y="1536192"/>
                  </a:cubicBezTo>
                  <a:cubicBezTo>
                    <a:pt x="190494" y="1555405"/>
                    <a:pt x="171543" y="1570204"/>
                    <a:pt x="164592" y="1591056"/>
                  </a:cubicBezTo>
                  <a:cubicBezTo>
                    <a:pt x="142668" y="1656829"/>
                    <a:pt x="169267" y="1574692"/>
                    <a:pt x="146304" y="1655064"/>
                  </a:cubicBezTo>
                  <a:cubicBezTo>
                    <a:pt x="143656" y="1664332"/>
                    <a:pt x="139251" y="1673087"/>
                    <a:pt x="137160" y="1682496"/>
                  </a:cubicBezTo>
                  <a:cubicBezTo>
                    <a:pt x="123036" y="1746052"/>
                    <a:pt x="134488" y="1721884"/>
                    <a:pt x="118872" y="1773936"/>
                  </a:cubicBezTo>
                  <a:cubicBezTo>
                    <a:pt x="113333" y="1792400"/>
                    <a:pt x="106680" y="1810512"/>
                    <a:pt x="100584" y="1828800"/>
                  </a:cubicBezTo>
                  <a:lnTo>
                    <a:pt x="91440" y="1856232"/>
                  </a:lnTo>
                  <a:cubicBezTo>
                    <a:pt x="88392" y="1865376"/>
                    <a:pt x="87643" y="1875644"/>
                    <a:pt x="82296" y="1883664"/>
                  </a:cubicBezTo>
                  <a:cubicBezTo>
                    <a:pt x="70104" y="1901952"/>
                    <a:pt x="52671" y="1917676"/>
                    <a:pt x="45720" y="1938528"/>
                  </a:cubicBezTo>
                  <a:cubicBezTo>
                    <a:pt x="42672" y="1947672"/>
                    <a:pt x="40887" y="1957339"/>
                    <a:pt x="36576" y="1965960"/>
                  </a:cubicBezTo>
                  <a:cubicBezTo>
                    <a:pt x="31661" y="1975790"/>
                    <a:pt x="22751" y="1983349"/>
                    <a:pt x="18288" y="1993392"/>
                  </a:cubicBezTo>
                  <a:cubicBezTo>
                    <a:pt x="10459" y="2011008"/>
                    <a:pt x="0" y="2048256"/>
                    <a:pt x="0" y="2048256"/>
                  </a:cubicBezTo>
                  <a:cubicBezTo>
                    <a:pt x="15240" y="2093976"/>
                    <a:pt x="0" y="2072640"/>
                    <a:pt x="64008" y="2093976"/>
                  </a:cubicBezTo>
                  <a:lnTo>
                    <a:pt x="91440" y="2103120"/>
                  </a:lnTo>
                  <a:cubicBezTo>
                    <a:pt x="112776" y="2100072"/>
                    <a:pt x="137265" y="2105547"/>
                    <a:pt x="155448" y="2093976"/>
                  </a:cubicBezTo>
                  <a:cubicBezTo>
                    <a:pt x="173991" y="2082176"/>
                    <a:pt x="179832" y="2057400"/>
                    <a:pt x="192024" y="2039112"/>
                  </a:cubicBezTo>
                  <a:cubicBezTo>
                    <a:pt x="198120" y="2029968"/>
                    <a:pt x="206837" y="2022106"/>
                    <a:pt x="210312" y="2011680"/>
                  </a:cubicBezTo>
                  <a:lnTo>
                    <a:pt x="246888" y="1901952"/>
                  </a:lnTo>
                  <a:cubicBezTo>
                    <a:pt x="256417" y="1873366"/>
                    <a:pt x="265658" y="1837623"/>
                    <a:pt x="292608" y="1819656"/>
                  </a:cubicBezTo>
                  <a:lnTo>
                    <a:pt x="320040" y="1801368"/>
                  </a:lnTo>
                  <a:cubicBezTo>
                    <a:pt x="340632" y="1739592"/>
                    <a:pt x="312074" y="1806553"/>
                    <a:pt x="356616" y="1755648"/>
                  </a:cubicBezTo>
                  <a:cubicBezTo>
                    <a:pt x="423889" y="1678765"/>
                    <a:pt x="375125" y="1727775"/>
                    <a:pt x="402336" y="1673352"/>
                  </a:cubicBezTo>
                  <a:cubicBezTo>
                    <a:pt x="407251" y="1663522"/>
                    <a:pt x="414528" y="1655064"/>
                    <a:pt x="420624" y="1645920"/>
                  </a:cubicBezTo>
                  <a:cubicBezTo>
                    <a:pt x="434443" y="1590642"/>
                    <a:pt x="425794" y="1621266"/>
                    <a:pt x="448056" y="1554480"/>
                  </a:cubicBezTo>
                  <a:lnTo>
                    <a:pt x="475488" y="1472184"/>
                  </a:lnTo>
                  <a:cubicBezTo>
                    <a:pt x="478536" y="1463040"/>
                    <a:pt x="479285" y="1452772"/>
                    <a:pt x="484632" y="1444752"/>
                  </a:cubicBezTo>
                  <a:lnTo>
                    <a:pt x="521208" y="1389888"/>
                  </a:lnTo>
                  <a:cubicBezTo>
                    <a:pt x="544843" y="1354436"/>
                    <a:pt x="529070" y="1365931"/>
                    <a:pt x="566928" y="1353312"/>
                  </a:cubicBezTo>
                  <a:cubicBezTo>
                    <a:pt x="582445" y="1306761"/>
                    <a:pt x="563603" y="1338903"/>
                    <a:pt x="603504" y="1316736"/>
                  </a:cubicBezTo>
                  <a:cubicBezTo>
                    <a:pt x="622717" y="1306062"/>
                    <a:pt x="640080" y="1292352"/>
                    <a:pt x="658368" y="1280160"/>
                  </a:cubicBezTo>
                  <a:cubicBezTo>
                    <a:pt x="681487" y="1264747"/>
                    <a:pt x="686191" y="1258136"/>
                    <a:pt x="713232" y="1252728"/>
                  </a:cubicBezTo>
                  <a:cubicBezTo>
                    <a:pt x="734366" y="1248501"/>
                    <a:pt x="755904" y="1246632"/>
                    <a:pt x="777240" y="1243584"/>
                  </a:cubicBezTo>
                  <a:cubicBezTo>
                    <a:pt x="795528" y="1246632"/>
                    <a:pt x="814005" y="1248706"/>
                    <a:pt x="832104" y="1252728"/>
                  </a:cubicBezTo>
                  <a:cubicBezTo>
                    <a:pt x="841513" y="1254819"/>
                    <a:pt x="852720" y="1255056"/>
                    <a:pt x="859536" y="1261872"/>
                  </a:cubicBezTo>
                  <a:cubicBezTo>
                    <a:pt x="866352" y="1268688"/>
                    <a:pt x="863999" y="1280878"/>
                    <a:pt x="868680" y="1289304"/>
                  </a:cubicBezTo>
                  <a:cubicBezTo>
                    <a:pt x="879354" y="1308517"/>
                    <a:pt x="898305" y="1323316"/>
                    <a:pt x="905256" y="1344168"/>
                  </a:cubicBezTo>
                  <a:cubicBezTo>
                    <a:pt x="921351" y="1392452"/>
                    <a:pt x="909053" y="1363580"/>
                    <a:pt x="950976" y="1426464"/>
                  </a:cubicBezTo>
                  <a:cubicBezTo>
                    <a:pt x="957072" y="1435608"/>
                    <a:pt x="960120" y="1447800"/>
                    <a:pt x="969264" y="1453896"/>
                  </a:cubicBezTo>
                  <a:lnTo>
                    <a:pt x="1024128" y="1490472"/>
                  </a:lnTo>
                  <a:cubicBezTo>
                    <a:pt x="1057656" y="1540764"/>
                    <a:pt x="1024128" y="1498092"/>
                    <a:pt x="1069848" y="1536192"/>
                  </a:cubicBezTo>
                  <a:cubicBezTo>
                    <a:pt x="1079782" y="1544471"/>
                    <a:pt x="1087072" y="1555685"/>
                    <a:pt x="1097280" y="1563624"/>
                  </a:cubicBezTo>
                  <a:cubicBezTo>
                    <a:pt x="1114630" y="1577118"/>
                    <a:pt x="1152144" y="1600200"/>
                    <a:pt x="1152144" y="1600200"/>
                  </a:cubicBezTo>
                  <a:cubicBezTo>
                    <a:pt x="1158240" y="1609344"/>
                    <a:pt x="1161113" y="1621807"/>
                    <a:pt x="1170432" y="1627632"/>
                  </a:cubicBezTo>
                  <a:cubicBezTo>
                    <a:pt x="1186779" y="1637849"/>
                    <a:pt x="1209256" y="1635227"/>
                    <a:pt x="1225296" y="1645920"/>
                  </a:cubicBezTo>
                  <a:cubicBezTo>
                    <a:pt x="1268154" y="1674492"/>
                    <a:pt x="1241888" y="1662401"/>
                    <a:pt x="1307592" y="1673352"/>
                  </a:cubicBezTo>
                  <a:cubicBezTo>
                    <a:pt x="1350264" y="1670304"/>
                    <a:pt x="1393478" y="1671643"/>
                    <a:pt x="1435608" y="1664208"/>
                  </a:cubicBezTo>
                  <a:cubicBezTo>
                    <a:pt x="1465217" y="1658983"/>
                    <a:pt x="1463911" y="1635905"/>
                    <a:pt x="1481328" y="1618488"/>
                  </a:cubicBezTo>
                  <a:cubicBezTo>
                    <a:pt x="1489099" y="1610717"/>
                    <a:pt x="1499616" y="1606296"/>
                    <a:pt x="1508760" y="1600200"/>
                  </a:cubicBezTo>
                  <a:lnTo>
                    <a:pt x="1545336" y="1545336"/>
                  </a:lnTo>
                  <a:cubicBezTo>
                    <a:pt x="1551432" y="1536192"/>
                    <a:pt x="1560149" y="1528330"/>
                    <a:pt x="1563624" y="1517904"/>
                  </a:cubicBezTo>
                  <a:lnTo>
                    <a:pt x="1591056" y="1435608"/>
                  </a:lnTo>
                  <a:lnTo>
                    <a:pt x="1609344" y="1380744"/>
                  </a:lnTo>
                  <a:lnTo>
                    <a:pt x="1618488" y="1353312"/>
                  </a:lnTo>
                  <a:cubicBezTo>
                    <a:pt x="1622451" y="1250279"/>
                    <a:pt x="1619693" y="1144912"/>
                    <a:pt x="1636776" y="1042416"/>
                  </a:cubicBezTo>
                  <a:cubicBezTo>
                    <a:pt x="1641382" y="1014777"/>
                    <a:pt x="1656078" y="975366"/>
                    <a:pt x="1664208" y="950976"/>
                  </a:cubicBezTo>
                  <a:lnTo>
                    <a:pt x="1691640" y="868680"/>
                  </a:lnTo>
                  <a:lnTo>
                    <a:pt x="1783080" y="594360"/>
                  </a:lnTo>
                  <a:lnTo>
                    <a:pt x="1810512" y="512064"/>
                  </a:lnTo>
                  <a:lnTo>
                    <a:pt x="1819656" y="484632"/>
                  </a:lnTo>
                  <a:cubicBezTo>
                    <a:pt x="1822704" y="475488"/>
                    <a:pt x="1826462" y="466551"/>
                    <a:pt x="1828800" y="457200"/>
                  </a:cubicBezTo>
                  <a:lnTo>
                    <a:pt x="1837944" y="420624"/>
                  </a:lnTo>
                  <a:cubicBezTo>
                    <a:pt x="1840992" y="384048"/>
                    <a:pt x="1843246" y="347397"/>
                    <a:pt x="1847088" y="310896"/>
                  </a:cubicBezTo>
                  <a:cubicBezTo>
                    <a:pt x="1849344" y="289462"/>
                    <a:pt x="1856232" y="268441"/>
                    <a:pt x="1856232" y="246888"/>
                  </a:cubicBezTo>
                  <a:cubicBezTo>
                    <a:pt x="1856232" y="194982"/>
                    <a:pt x="1853801" y="142910"/>
                    <a:pt x="1847088" y="91440"/>
                  </a:cubicBezTo>
                  <a:cubicBezTo>
                    <a:pt x="1844595" y="72325"/>
                    <a:pt x="1847883" y="39302"/>
                    <a:pt x="1828800" y="36576"/>
                  </a:cubicBezTo>
                  <a:cubicBezTo>
                    <a:pt x="1807464" y="33528"/>
                    <a:pt x="1786323" y="28389"/>
                    <a:pt x="1764792" y="27432"/>
                  </a:cubicBezTo>
                  <a:cubicBezTo>
                    <a:pt x="1649042" y="22288"/>
                    <a:pt x="1533144" y="21336"/>
                    <a:pt x="1417320" y="18288"/>
                  </a:cubicBezTo>
                  <a:cubicBezTo>
                    <a:pt x="1319877" y="7461"/>
                    <a:pt x="1310640" y="3048"/>
                    <a:pt x="1289304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36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Legende mit Linie 1 35"/>
            <p:cNvSpPr/>
            <p:nvPr/>
          </p:nvSpPr>
          <p:spPr>
            <a:xfrm flipH="1">
              <a:off x="179512" y="2204865"/>
              <a:ext cx="2016224" cy="1105263"/>
            </a:xfrm>
            <a:prstGeom prst="borderCallout1">
              <a:avLst>
                <a:gd name="adj1" fmla="val 19577"/>
                <a:gd name="adj2" fmla="val -170"/>
                <a:gd name="adj3" fmla="val 76022"/>
                <a:gd name="adj4" fmla="val -128987"/>
              </a:avLst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/>
                <a:t>70% </a:t>
              </a:r>
              <a:r>
                <a:rPr lang="de-DE" sz="1600" dirty="0" err="1" smtClean="0"/>
                <a:t>of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inhabitants</a:t>
              </a:r>
              <a:endParaRPr lang="de-DE" sz="1600" dirty="0" smtClean="0"/>
            </a:p>
            <a:p>
              <a:pPr algn="ctr"/>
              <a:r>
                <a:rPr lang="de-DE" sz="1600" dirty="0" err="1" smtClean="0"/>
                <a:t>Decs</a:t>
              </a:r>
              <a:r>
                <a:rPr lang="de-DE" sz="1600" dirty="0" smtClean="0"/>
                <a:t>.: </a:t>
              </a:r>
              <a:r>
                <a:rPr lang="de-DE" sz="1600" dirty="0" err="1" smtClean="0"/>
                <a:t>add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container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to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intensify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collection</a:t>
              </a:r>
              <a:endParaRPr lang="de-DE" sz="1600" dirty="0" smtClean="0"/>
            </a:p>
            <a:p>
              <a:pPr algn="ctr"/>
              <a:r>
                <a:rPr lang="de-DE" sz="1600" dirty="0" smtClean="0"/>
                <a:t>Res.: 60% &gt;&gt; 80%</a:t>
              </a: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205848" y="1709928"/>
            <a:ext cx="5554872" cy="2935224"/>
            <a:chOff x="205848" y="1709928"/>
            <a:chExt cx="5554872" cy="2935224"/>
          </a:xfrm>
        </p:grpSpPr>
        <p:sp>
          <p:nvSpPr>
            <p:cNvPr id="38" name="Freihandform 37"/>
            <p:cNvSpPr/>
            <p:nvPr/>
          </p:nvSpPr>
          <p:spPr>
            <a:xfrm>
              <a:off x="4716016" y="1709928"/>
              <a:ext cx="960176" cy="1253352"/>
            </a:xfrm>
            <a:custGeom>
              <a:avLst/>
              <a:gdLst>
                <a:gd name="connsiteX0" fmla="*/ 905256 w 960176"/>
                <a:gd name="connsiteY0" fmla="*/ 0 h 1253352"/>
                <a:gd name="connsiteX1" fmla="*/ 905256 w 960176"/>
                <a:gd name="connsiteY1" fmla="*/ 0 h 1253352"/>
                <a:gd name="connsiteX2" fmla="*/ 822960 w 960176"/>
                <a:gd name="connsiteY2" fmla="*/ 9144 h 1253352"/>
                <a:gd name="connsiteX3" fmla="*/ 795528 w 960176"/>
                <a:gd name="connsiteY3" fmla="*/ 18288 h 1253352"/>
                <a:gd name="connsiteX4" fmla="*/ 758952 w 960176"/>
                <a:gd name="connsiteY4" fmla="*/ 27432 h 1253352"/>
                <a:gd name="connsiteX5" fmla="*/ 731520 w 960176"/>
                <a:gd name="connsiteY5" fmla="*/ 36576 h 1253352"/>
                <a:gd name="connsiteX6" fmla="*/ 621792 w 960176"/>
                <a:gd name="connsiteY6" fmla="*/ 54864 h 1253352"/>
                <a:gd name="connsiteX7" fmla="*/ 566928 w 960176"/>
                <a:gd name="connsiteY7" fmla="*/ 73152 h 1253352"/>
                <a:gd name="connsiteX8" fmla="*/ 512064 w 960176"/>
                <a:gd name="connsiteY8" fmla="*/ 109728 h 1253352"/>
                <a:gd name="connsiteX9" fmla="*/ 484632 w 960176"/>
                <a:gd name="connsiteY9" fmla="*/ 128016 h 1253352"/>
                <a:gd name="connsiteX10" fmla="*/ 457200 w 960176"/>
                <a:gd name="connsiteY10" fmla="*/ 137160 h 1253352"/>
                <a:gd name="connsiteX11" fmla="*/ 402336 w 960176"/>
                <a:gd name="connsiteY11" fmla="*/ 173736 h 1253352"/>
                <a:gd name="connsiteX12" fmla="*/ 347472 w 960176"/>
                <a:gd name="connsiteY12" fmla="*/ 201168 h 1253352"/>
                <a:gd name="connsiteX13" fmla="*/ 320040 w 960176"/>
                <a:gd name="connsiteY13" fmla="*/ 210312 h 1253352"/>
                <a:gd name="connsiteX14" fmla="*/ 292608 w 960176"/>
                <a:gd name="connsiteY14" fmla="*/ 228600 h 1253352"/>
                <a:gd name="connsiteX15" fmla="*/ 265176 w 960176"/>
                <a:gd name="connsiteY15" fmla="*/ 237744 h 1253352"/>
                <a:gd name="connsiteX16" fmla="*/ 210312 w 960176"/>
                <a:gd name="connsiteY16" fmla="*/ 274320 h 1253352"/>
                <a:gd name="connsiteX17" fmla="*/ 192024 w 960176"/>
                <a:gd name="connsiteY17" fmla="*/ 301752 h 1253352"/>
                <a:gd name="connsiteX18" fmla="*/ 164592 w 960176"/>
                <a:gd name="connsiteY18" fmla="*/ 320040 h 1253352"/>
                <a:gd name="connsiteX19" fmla="*/ 128016 w 960176"/>
                <a:gd name="connsiteY19" fmla="*/ 374904 h 1253352"/>
                <a:gd name="connsiteX20" fmla="*/ 118872 w 960176"/>
                <a:gd name="connsiteY20" fmla="*/ 402336 h 1253352"/>
                <a:gd name="connsiteX21" fmla="*/ 91440 w 960176"/>
                <a:gd name="connsiteY21" fmla="*/ 429768 h 1253352"/>
                <a:gd name="connsiteX22" fmla="*/ 64008 w 960176"/>
                <a:gd name="connsiteY22" fmla="*/ 484632 h 1253352"/>
                <a:gd name="connsiteX23" fmla="*/ 54864 w 960176"/>
                <a:gd name="connsiteY23" fmla="*/ 512064 h 1253352"/>
                <a:gd name="connsiteX24" fmla="*/ 27432 w 960176"/>
                <a:gd name="connsiteY24" fmla="*/ 566928 h 1253352"/>
                <a:gd name="connsiteX25" fmla="*/ 18288 w 960176"/>
                <a:gd name="connsiteY25" fmla="*/ 612648 h 1253352"/>
                <a:gd name="connsiteX26" fmla="*/ 0 w 960176"/>
                <a:gd name="connsiteY26" fmla="*/ 667512 h 1253352"/>
                <a:gd name="connsiteX27" fmla="*/ 9144 w 960176"/>
                <a:gd name="connsiteY27" fmla="*/ 1188720 h 1253352"/>
                <a:gd name="connsiteX28" fmla="*/ 45720 w 960176"/>
                <a:gd name="connsiteY28" fmla="*/ 1234440 h 1253352"/>
                <a:gd name="connsiteX29" fmla="*/ 91440 w 960176"/>
                <a:gd name="connsiteY29" fmla="*/ 1197864 h 1253352"/>
                <a:gd name="connsiteX30" fmla="*/ 146304 w 960176"/>
                <a:gd name="connsiteY30" fmla="*/ 1161288 h 1253352"/>
                <a:gd name="connsiteX31" fmla="*/ 164592 w 960176"/>
                <a:gd name="connsiteY31" fmla="*/ 1133856 h 1253352"/>
                <a:gd name="connsiteX32" fmla="*/ 201168 w 960176"/>
                <a:gd name="connsiteY32" fmla="*/ 1124712 h 1253352"/>
                <a:gd name="connsiteX33" fmla="*/ 228600 w 960176"/>
                <a:gd name="connsiteY33" fmla="*/ 1115568 h 1253352"/>
                <a:gd name="connsiteX34" fmla="*/ 283464 w 960176"/>
                <a:gd name="connsiteY34" fmla="*/ 1088136 h 1253352"/>
                <a:gd name="connsiteX35" fmla="*/ 329184 w 960176"/>
                <a:gd name="connsiteY35" fmla="*/ 1051560 h 1253352"/>
                <a:gd name="connsiteX36" fmla="*/ 384048 w 960176"/>
                <a:gd name="connsiteY36" fmla="*/ 1014984 h 1253352"/>
                <a:gd name="connsiteX37" fmla="*/ 429768 w 960176"/>
                <a:gd name="connsiteY37" fmla="*/ 969264 h 1253352"/>
                <a:gd name="connsiteX38" fmla="*/ 475488 w 960176"/>
                <a:gd name="connsiteY38" fmla="*/ 932688 h 1253352"/>
                <a:gd name="connsiteX39" fmla="*/ 502920 w 960176"/>
                <a:gd name="connsiteY39" fmla="*/ 905256 h 1253352"/>
                <a:gd name="connsiteX40" fmla="*/ 521208 w 960176"/>
                <a:gd name="connsiteY40" fmla="*/ 877824 h 1253352"/>
                <a:gd name="connsiteX41" fmla="*/ 548640 w 960176"/>
                <a:gd name="connsiteY41" fmla="*/ 868680 h 1253352"/>
                <a:gd name="connsiteX42" fmla="*/ 612648 w 960176"/>
                <a:gd name="connsiteY42" fmla="*/ 795528 h 1253352"/>
                <a:gd name="connsiteX43" fmla="*/ 640080 w 960176"/>
                <a:gd name="connsiteY43" fmla="*/ 740664 h 1253352"/>
                <a:gd name="connsiteX44" fmla="*/ 649224 w 960176"/>
                <a:gd name="connsiteY44" fmla="*/ 713232 h 1253352"/>
                <a:gd name="connsiteX45" fmla="*/ 667512 w 960176"/>
                <a:gd name="connsiteY45" fmla="*/ 685800 h 1253352"/>
                <a:gd name="connsiteX46" fmla="*/ 685800 w 960176"/>
                <a:gd name="connsiteY46" fmla="*/ 630936 h 1253352"/>
                <a:gd name="connsiteX47" fmla="*/ 704088 w 960176"/>
                <a:gd name="connsiteY47" fmla="*/ 603504 h 1253352"/>
                <a:gd name="connsiteX48" fmla="*/ 722376 w 960176"/>
                <a:gd name="connsiteY48" fmla="*/ 548640 h 1253352"/>
                <a:gd name="connsiteX49" fmla="*/ 749808 w 960176"/>
                <a:gd name="connsiteY49" fmla="*/ 466344 h 1253352"/>
                <a:gd name="connsiteX50" fmla="*/ 768096 w 960176"/>
                <a:gd name="connsiteY50" fmla="*/ 411480 h 1253352"/>
                <a:gd name="connsiteX51" fmla="*/ 777240 w 960176"/>
                <a:gd name="connsiteY51" fmla="*/ 384048 h 1253352"/>
                <a:gd name="connsiteX52" fmla="*/ 804672 w 960176"/>
                <a:gd name="connsiteY52" fmla="*/ 274320 h 1253352"/>
                <a:gd name="connsiteX53" fmla="*/ 822960 w 960176"/>
                <a:gd name="connsiteY53" fmla="*/ 246888 h 1253352"/>
                <a:gd name="connsiteX54" fmla="*/ 832104 w 960176"/>
                <a:gd name="connsiteY54" fmla="*/ 219456 h 1253352"/>
                <a:gd name="connsiteX55" fmla="*/ 859536 w 960176"/>
                <a:gd name="connsiteY55" fmla="*/ 201168 h 1253352"/>
                <a:gd name="connsiteX56" fmla="*/ 905256 w 960176"/>
                <a:gd name="connsiteY56" fmla="*/ 118872 h 1253352"/>
                <a:gd name="connsiteX57" fmla="*/ 932688 w 960176"/>
                <a:gd name="connsiteY57" fmla="*/ 100584 h 1253352"/>
                <a:gd name="connsiteX58" fmla="*/ 941832 w 960176"/>
                <a:gd name="connsiteY58" fmla="*/ 73152 h 1253352"/>
                <a:gd name="connsiteX59" fmla="*/ 960120 w 960176"/>
                <a:gd name="connsiteY59" fmla="*/ 45720 h 1253352"/>
                <a:gd name="connsiteX60" fmla="*/ 905256 w 960176"/>
                <a:gd name="connsiteY60" fmla="*/ 0 h 12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960176" h="1253352">
                  <a:moveTo>
                    <a:pt x="905256" y="0"/>
                  </a:moveTo>
                  <a:lnTo>
                    <a:pt x="905256" y="0"/>
                  </a:lnTo>
                  <a:cubicBezTo>
                    <a:pt x="877824" y="3048"/>
                    <a:pt x="850185" y="4606"/>
                    <a:pt x="822960" y="9144"/>
                  </a:cubicBezTo>
                  <a:cubicBezTo>
                    <a:pt x="813453" y="10729"/>
                    <a:pt x="804796" y="15640"/>
                    <a:pt x="795528" y="18288"/>
                  </a:cubicBezTo>
                  <a:cubicBezTo>
                    <a:pt x="783444" y="21740"/>
                    <a:pt x="771036" y="23980"/>
                    <a:pt x="758952" y="27432"/>
                  </a:cubicBezTo>
                  <a:cubicBezTo>
                    <a:pt x="749684" y="30080"/>
                    <a:pt x="740788" y="33928"/>
                    <a:pt x="731520" y="36576"/>
                  </a:cubicBezTo>
                  <a:cubicBezTo>
                    <a:pt x="684530" y="50002"/>
                    <a:pt x="681162" y="47443"/>
                    <a:pt x="621792" y="54864"/>
                  </a:cubicBezTo>
                  <a:cubicBezTo>
                    <a:pt x="603504" y="60960"/>
                    <a:pt x="582968" y="62459"/>
                    <a:pt x="566928" y="73152"/>
                  </a:cubicBezTo>
                  <a:lnTo>
                    <a:pt x="512064" y="109728"/>
                  </a:lnTo>
                  <a:cubicBezTo>
                    <a:pt x="502920" y="115824"/>
                    <a:pt x="495058" y="124541"/>
                    <a:pt x="484632" y="128016"/>
                  </a:cubicBezTo>
                  <a:cubicBezTo>
                    <a:pt x="475488" y="131064"/>
                    <a:pt x="465626" y="132479"/>
                    <a:pt x="457200" y="137160"/>
                  </a:cubicBezTo>
                  <a:cubicBezTo>
                    <a:pt x="437987" y="147834"/>
                    <a:pt x="423188" y="166785"/>
                    <a:pt x="402336" y="173736"/>
                  </a:cubicBezTo>
                  <a:cubicBezTo>
                    <a:pt x="333385" y="196720"/>
                    <a:pt x="418376" y="165716"/>
                    <a:pt x="347472" y="201168"/>
                  </a:cubicBezTo>
                  <a:cubicBezTo>
                    <a:pt x="338851" y="205479"/>
                    <a:pt x="328661" y="206001"/>
                    <a:pt x="320040" y="210312"/>
                  </a:cubicBezTo>
                  <a:cubicBezTo>
                    <a:pt x="310210" y="215227"/>
                    <a:pt x="302438" y="223685"/>
                    <a:pt x="292608" y="228600"/>
                  </a:cubicBezTo>
                  <a:cubicBezTo>
                    <a:pt x="283987" y="232911"/>
                    <a:pt x="273602" y="233063"/>
                    <a:pt x="265176" y="237744"/>
                  </a:cubicBezTo>
                  <a:cubicBezTo>
                    <a:pt x="245963" y="248418"/>
                    <a:pt x="210312" y="274320"/>
                    <a:pt x="210312" y="274320"/>
                  </a:cubicBezTo>
                  <a:cubicBezTo>
                    <a:pt x="204216" y="283464"/>
                    <a:pt x="199795" y="293981"/>
                    <a:pt x="192024" y="301752"/>
                  </a:cubicBezTo>
                  <a:cubicBezTo>
                    <a:pt x="184253" y="309523"/>
                    <a:pt x="171829" y="311769"/>
                    <a:pt x="164592" y="320040"/>
                  </a:cubicBezTo>
                  <a:cubicBezTo>
                    <a:pt x="150118" y="336581"/>
                    <a:pt x="134967" y="354052"/>
                    <a:pt x="128016" y="374904"/>
                  </a:cubicBezTo>
                  <a:cubicBezTo>
                    <a:pt x="124968" y="384048"/>
                    <a:pt x="124219" y="394316"/>
                    <a:pt x="118872" y="402336"/>
                  </a:cubicBezTo>
                  <a:cubicBezTo>
                    <a:pt x="111699" y="413096"/>
                    <a:pt x="100584" y="420624"/>
                    <a:pt x="91440" y="429768"/>
                  </a:cubicBezTo>
                  <a:cubicBezTo>
                    <a:pt x="68456" y="498719"/>
                    <a:pt x="99460" y="413728"/>
                    <a:pt x="64008" y="484632"/>
                  </a:cubicBezTo>
                  <a:cubicBezTo>
                    <a:pt x="59697" y="493253"/>
                    <a:pt x="59175" y="503443"/>
                    <a:pt x="54864" y="512064"/>
                  </a:cubicBezTo>
                  <a:cubicBezTo>
                    <a:pt x="32515" y="556762"/>
                    <a:pt x="38924" y="520961"/>
                    <a:pt x="27432" y="566928"/>
                  </a:cubicBezTo>
                  <a:cubicBezTo>
                    <a:pt x="23663" y="582006"/>
                    <a:pt x="22377" y="597654"/>
                    <a:pt x="18288" y="612648"/>
                  </a:cubicBezTo>
                  <a:cubicBezTo>
                    <a:pt x="13216" y="631246"/>
                    <a:pt x="0" y="667512"/>
                    <a:pt x="0" y="667512"/>
                  </a:cubicBezTo>
                  <a:cubicBezTo>
                    <a:pt x="3048" y="841248"/>
                    <a:pt x="3717" y="1015042"/>
                    <a:pt x="9144" y="1188720"/>
                  </a:cubicBezTo>
                  <a:cubicBezTo>
                    <a:pt x="11655" y="1269066"/>
                    <a:pt x="4530" y="1261900"/>
                    <a:pt x="45720" y="1234440"/>
                  </a:cubicBezTo>
                  <a:cubicBezTo>
                    <a:pt x="79511" y="1183754"/>
                    <a:pt x="44675" y="1223845"/>
                    <a:pt x="91440" y="1197864"/>
                  </a:cubicBezTo>
                  <a:cubicBezTo>
                    <a:pt x="110653" y="1187190"/>
                    <a:pt x="146304" y="1161288"/>
                    <a:pt x="146304" y="1161288"/>
                  </a:cubicBezTo>
                  <a:cubicBezTo>
                    <a:pt x="152400" y="1152144"/>
                    <a:pt x="155448" y="1139952"/>
                    <a:pt x="164592" y="1133856"/>
                  </a:cubicBezTo>
                  <a:cubicBezTo>
                    <a:pt x="175049" y="1126885"/>
                    <a:pt x="189084" y="1128164"/>
                    <a:pt x="201168" y="1124712"/>
                  </a:cubicBezTo>
                  <a:cubicBezTo>
                    <a:pt x="210436" y="1122064"/>
                    <a:pt x="219979" y="1119879"/>
                    <a:pt x="228600" y="1115568"/>
                  </a:cubicBezTo>
                  <a:cubicBezTo>
                    <a:pt x="299504" y="1080116"/>
                    <a:pt x="214513" y="1111120"/>
                    <a:pt x="283464" y="1088136"/>
                  </a:cubicBezTo>
                  <a:cubicBezTo>
                    <a:pt x="317255" y="1037450"/>
                    <a:pt x="282419" y="1077541"/>
                    <a:pt x="329184" y="1051560"/>
                  </a:cubicBezTo>
                  <a:cubicBezTo>
                    <a:pt x="348397" y="1040886"/>
                    <a:pt x="384048" y="1014984"/>
                    <a:pt x="384048" y="1014984"/>
                  </a:cubicBezTo>
                  <a:cubicBezTo>
                    <a:pt x="432816" y="941832"/>
                    <a:pt x="368808" y="1030224"/>
                    <a:pt x="429768" y="969264"/>
                  </a:cubicBezTo>
                  <a:cubicBezTo>
                    <a:pt x="471128" y="927904"/>
                    <a:pt x="422084" y="950489"/>
                    <a:pt x="475488" y="932688"/>
                  </a:cubicBezTo>
                  <a:cubicBezTo>
                    <a:pt x="484632" y="923544"/>
                    <a:pt x="494641" y="915190"/>
                    <a:pt x="502920" y="905256"/>
                  </a:cubicBezTo>
                  <a:cubicBezTo>
                    <a:pt x="509955" y="896813"/>
                    <a:pt x="512626" y="884689"/>
                    <a:pt x="521208" y="877824"/>
                  </a:cubicBezTo>
                  <a:cubicBezTo>
                    <a:pt x="528734" y="871803"/>
                    <a:pt x="539496" y="871728"/>
                    <a:pt x="548640" y="868680"/>
                  </a:cubicBezTo>
                  <a:cubicBezTo>
                    <a:pt x="591312" y="804672"/>
                    <a:pt x="566928" y="826008"/>
                    <a:pt x="612648" y="795528"/>
                  </a:cubicBezTo>
                  <a:cubicBezTo>
                    <a:pt x="635632" y="726577"/>
                    <a:pt x="604628" y="811568"/>
                    <a:pt x="640080" y="740664"/>
                  </a:cubicBezTo>
                  <a:cubicBezTo>
                    <a:pt x="644391" y="732043"/>
                    <a:pt x="644913" y="721853"/>
                    <a:pt x="649224" y="713232"/>
                  </a:cubicBezTo>
                  <a:cubicBezTo>
                    <a:pt x="654139" y="703402"/>
                    <a:pt x="663049" y="695843"/>
                    <a:pt x="667512" y="685800"/>
                  </a:cubicBezTo>
                  <a:cubicBezTo>
                    <a:pt x="675341" y="668184"/>
                    <a:pt x="675107" y="646976"/>
                    <a:pt x="685800" y="630936"/>
                  </a:cubicBezTo>
                  <a:cubicBezTo>
                    <a:pt x="691896" y="621792"/>
                    <a:pt x="699625" y="613547"/>
                    <a:pt x="704088" y="603504"/>
                  </a:cubicBezTo>
                  <a:cubicBezTo>
                    <a:pt x="711917" y="585888"/>
                    <a:pt x="716280" y="566928"/>
                    <a:pt x="722376" y="548640"/>
                  </a:cubicBezTo>
                  <a:lnTo>
                    <a:pt x="749808" y="466344"/>
                  </a:lnTo>
                  <a:lnTo>
                    <a:pt x="768096" y="411480"/>
                  </a:lnTo>
                  <a:cubicBezTo>
                    <a:pt x="771144" y="402336"/>
                    <a:pt x="775655" y="393555"/>
                    <a:pt x="777240" y="384048"/>
                  </a:cubicBezTo>
                  <a:cubicBezTo>
                    <a:pt x="781811" y="356624"/>
                    <a:pt x="788571" y="298471"/>
                    <a:pt x="804672" y="274320"/>
                  </a:cubicBezTo>
                  <a:cubicBezTo>
                    <a:pt x="810768" y="265176"/>
                    <a:pt x="818045" y="256718"/>
                    <a:pt x="822960" y="246888"/>
                  </a:cubicBezTo>
                  <a:cubicBezTo>
                    <a:pt x="827271" y="238267"/>
                    <a:pt x="826083" y="226982"/>
                    <a:pt x="832104" y="219456"/>
                  </a:cubicBezTo>
                  <a:cubicBezTo>
                    <a:pt x="838969" y="210874"/>
                    <a:pt x="850392" y="207264"/>
                    <a:pt x="859536" y="201168"/>
                  </a:cubicBezTo>
                  <a:cubicBezTo>
                    <a:pt x="869065" y="172582"/>
                    <a:pt x="878306" y="136839"/>
                    <a:pt x="905256" y="118872"/>
                  </a:cubicBezTo>
                  <a:lnTo>
                    <a:pt x="932688" y="100584"/>
                  </a:lnTo>
                  <a:cubicBezTo>
                    <a:pt x="935736" y="91440"/>
                    <a:pt x="937521" y="81773"/>
                    <a:pt x="941832" y="73152"/>
                  </a:cubicBezTo>
                  <a:cubicBezTo>
                    <a:pt x="946747" y="63322"/>
                    <a:pt x="958757" y="56625"/>
                    <a:pt x="960120" y="45720"/>
                  </a:cubicBezTo>
                  <a:cubicBezTo>
                    <a:pt x="962048" y="30298"/>
                    <a:pt x="914400" y="7620"/>
                    <a:pt x="905256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4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Freihandform 38"/>
            <p:cNvSpPr/>
            <p:nvPr/>
          </p:nvSpPr>
          <p:spPr>
            <a:xfrm>
              <a:off x="4306824" y="3017520"/>
              <a:ext cx="1453896" cy="1627632"/>
            </a:xfrm>
            <a:custGeom>
              <a:avLst/>
              <a:gdLst>
                <a:gd name="connsiteX0" fmla="*/ 905256 w 1453896"/>
                <a:gd name="connsiteY0" fmla="*/ 0 h 1627632"/>
                <a:gd name="connsiteX1" fmla="*/ 905256 w 1453896"/>
                <a:gd name="connsiteY1" fmla="*/ 0 h 1627632"/>
                <a:gd name="connsiteX2" fmla="*/ 804672 w 1453896"/>
                <a:gd name="connsiteY2" fmla="*/ 45720 h 1627632"/>
                <a:gd name="connsiteX3" fmla="*/ 758952 w 1453896"/>
                <a:gd name="connsiteY3" fmla="*/ 91440 h 1627632"/>
                <a:gd name="connsiteX4" fmla="*/ 749808 w 1453896"/>
                <a:gd name="connsiteY4" fmla="*/ 118872 h 1627632"/>
                <a:gd name="connsiteX5" fmla="*/ 694944 w 1453896"/>
                <a:gd name="connsiteY5" fmla="*/ 201168 h 1627632"/>
                <a:gd name="connsiteX6" fmla="*/ 676656 w 1453896"/>
                <a:gd name="connsiteY6" fmla="*/ 228600 h 1627632"/>
                <a:gd name="connsiteX7" fmla="*/ 640080 w 1453896"/>
                <a:gd name="connsiteY7" fmla="*/ 338328 h 1627632"/>
                <a:gd name="connsiteX8" fmla="*/ 630936 w 1453896"/>
                <a:gd name="connsiteY8" fmla="*/ 365760 h 1627632"/>
                <a:gd name="connsiteX9" fmla="*/ 612648 w 1453896"/>
                <a:gd name="connsiteY9" fmla="*/ 393192 h 1627632"/>
                <a:gd name="connsiteX10" fmla="*/ 594360 w 1453896"/>
                <a:gd name="connsiteY10" fmla="*/ 448056 h 1627632"/>
                <a:gd name="connsiteX11" fmla="*/ 576072 w 1453896"/>
                <a:gd name="connsiteY11" fmla="*/ 475488 h 1627632"/>
                <a:gd name="connsiteX12" fmla="*/ 566928 w 1453896"/>
                <a:gd name="connsiteY12" fmla="*/ 502920 h 1627632"/>
                <a:gd name="connsiteX13" fmla="*/ 530352 w 1453896"/>
                <a:gd name="connsiteY13" fmla="*/ 557784 h 1627632"/>
                <a:gd name="connsiteX14" fmla="*/ 512064 w 1453896"/>
                <a:gd name="connsiteY14" fmla="*/ 585216 h 1627632"/>
                <a:gd name="connsiteX15" fmla="*/ 484632 w 1453896"/>
                <a:gd name="connsiteY15" fmla="*/ 640080 h 1627632"/>
                <a:gd name="connsiteX16" fmla="*/ 466344 w 1453896"/>
                <a:gd name="connsiteY16" fmla="*/ 694944 h 1627632"/>
                <a:gd name="connsiteX17" fmla="*/ 448056 w 1453896"/>
                <a:gd name="connsiteY17" fmla="*/ 722376 h 1627632"/>
                <a:gd name="connsiteX18" fmla="*/ 438912 w 1453896"/>
                <a:gd name="connsiteY18" fmla="*/ 749808 h 1627632"/>
                <a:gd name="connsiteX19" fmla="*/ 402336 w 1453896"/>
                <a:gd name="connsiteY19" fmla="*/ 804672 h 1627632"/>
                <a:gd name="connsiteX20" fmla="*/ 384048 w 1453896"/>
                <a:gd name="connsiteY20" fmla="*/ 832104 h 1627632"/>
                <a:gd name="connsiteX21" fmla="*/ 365760 w 1453896"/>
                <a:gd name="connsiteY21" fmla="*/ 859536 h 1627632"/>
                <a:gd name="connsiteX22" fmla="*/ 356616 w 1453896"/>
                <a:gd name="connsiteY22" fmla="*/ 886968 h 1627632"/>
                <a:gd name="connsiteX23" fmla="*/ 320040 w 1453896"/>
                <a:gd name="connsiteY23" fmla="*/ 941832 h 1627632"/>
                <a:gd name="connsiteX24" fmla="*/ 310896 w 1453896"/>
                <a:gd name="connsiteY24" fmla="*/ 969264 h 1627632"/>
                <a:gd name="connsiteX25" fmla="*/ 283464 w 1453896"/>
                <a:gd name="connsiteY25" fmla="*/ 987552 h 1627632"/>
                <a:gd name="connsiteX26" fmla="*/ 256032 w 1453896"/>
                <a:gd name="connsiteY26" fmla="*/ 1042416 h 1627632"/>
                <a:gd name="connsiteX27" fmla="*/ 228600 w 1453896"/>
                <a:gd name="connsiteY27" fmla="*/ 1060704 h 1627632"/>
                <a:gd name="connsiteX28" fmla="*/ 192024 w 1453896"/>
                <a:gd name="connsiteY28" fmla="*/ 1115568 h 1627632"/>
                <a:gd name="connsiteX29" fmla="*/ 173736 w 1453896"/>
                <a:gd name="connsiteY29" fmla="*/ 1143000 h 1627632"/>
                <a:gd name="connsiteX30" fmla="*/ 146304 w 1453896"/>
                <a:gd name="connsiteY30" fmla="*/ 1161288 h 1627632"/>
                <a:gd name="connsiteX31" fmla="*/ 109728 w 1453896"/>
                <a:gd name="connsiteY31" fmla="*/ 1216152 h 1627632"/>
                <a:gd name="connsiteX32" fmla="*/ 54864 w 1453896"/>
                <a:gd name="connsiteY32" fmla="*/ 1252728 h 1627632"/>
                <a:gd name="connsiteX33" fmla="*/ 27432 w 1453896"/>
                <a:gd name="connsiteY33" fmla="*/ 1307592 h 1627632"/>
                <a:gd name="connsiteX34" fmla="*/ 0 w 1453896"/>
                <a:gd name="connsiteY34" fmla="*/ 1325880 h 1627632"/>
                <a:gd name="connsiteX35" fmla="*/ 45720 w 1453896"/>
                <a:gd name="connsiteY35" fmla="*/ 1389888 h 1627632"/>
                <a:gd name="connsiteX36" fmla="*/ 100584 w 1453896"/>
                <a:gd name="connsiteY36" fmla="*/ 1426464 h 1627632"/>
                <a:gd name="connsiteX37" fmla="*/ 118872 w 1453896"/>
                <a:gd name="connsiteY37" fmla="*/ 1453896 h 1627632"/>
                <a:gd name="connsiteX38" fmla="*/ 146304 w 1453896"/>
                <a:gd name="connsiteY38" fmla="*/ 1463040 h 1627632"/>
                <a:gd name="connsiteX39" fmla="*/ 173736 w 1453896"/>
                <a:gd name="connsiteY39" fmla="*/ 1481328 h 1627632"/>
                <a:gd name="connsiteX40" fmla="*/ 182880 w 1453896"/>
                <a:gd name="connsiteY40" fmla="*/ 1508760 h 1627632"/>
                <a:gd name="connsiteX41" fmla="*/ 265176 w 1453896"/>
                <a:gd name="connsiteY41" fmla="*/ 1554480 h 1627632"/>
                <a:gd name="connsiteX42" fmla="*/ 283464 w 1453896"/>
                <a:gd name="connsiteY42" fmla="*/ 1581912 h 1627632"/>
                <a:gd name="connsiteX43" fmla="*/ 365760 w 1453896"/>
                <a:gd name="connsiteY43" fmla="*/ 1627632 h 1627632"/>
                <a:gd name="connsiteX44" fmla="*/ 393192 w 1453896"/>
                <a:gd name="connsiteY44" fmla="*/ 1609344 h 1627632"/>
                <a:gd name="connsiteX45" fmla="*/ 411480 w 1453896"/>
                <a:gd name="connsiteY45" fmla="*/ 1581912 h 1627632"/>
                <a:gd name="connsiteX46" fmla="*/ 438912 w 1453896"/>
                <a:gd name="connsiteY46" fmla="*/ 1572768 h 1627632"/>
                <a:gd name="connsiteX47" fmla="*/ 466344 w 1453896"/>
                <a:gd name="connsiteY47" fmla="*/ 1517904 h 1627632"/>
                <a:gd name="connsiteX48" fmla="*/ 475488 w 1453896"/>
                <a:gd name="connsiteY48" fmla="*/ 1490472 h 1627632"/>
                <a:gd name="connsiteX49" fmla="*/ 512064 w 1453896"/>
                <a:gd name="connsiteY49" fmla="*/ 1435608 h 1627632"/>
                <a:gd name="connsiteX50" fmla="*/ 566928 w 1453896"/>
                <a:gd name="connsiteY50" fmla="*/ 1325880 h 1627632"/>
                <a:gd name="connsiteX51" fmla="*/ 585216 w 1453896"/>
                <a:gd name="connsiteY51" fmla="*/ 1298448 h 1627632"/>
                <a:gd name="connsiteX52" fmla="*/ 603504 w 1453896"/>
                <a:gd name="connsiteY52" fmla="*/ 1271016 h 1627632"/>
                <a:gd name="connsiteX53" fmla="*/ 630936 w 1453896"/>
                <a:gd name="connsiteY53" fmla="*/ 1252728 h 1627632"/>
                <a:gd name="connsiteX54" fmla="*/ 667512 w 1453896"/>
                <a:gd name="connsiteY54" fmla="*/ 1207008 h 1627632"/>
                <a:gd name="connsiteX55" fmla="*/ 685800 w 1453896"/>
                <a:gd name="connsiteY55" fmla="*/ 1152144 h 1627632"/>
                <a:gd name="connsiteX56" fmla="*/ 722376 w 1453896"/>
                <a:gd name="connsiteY56" fmla="*/ 1097280 h 1627632"/>
                <a:gd name="connsiteX57" fmla="*/ 740664 w 1453896"/>
                <a:gd name="connsiteY57" fmla="*/ 1069848 h 1627632"/>
                <a:gd name="connsiteX58" fmla="*/ 768096 w 1453896"/>
                <a:gd name="connsiteY58" fmla="*/ 1014984 h 1627632"/>
                <a:gd name="connsiteX59" fmla="*/ 795528 w 1453896"/>
                <a:gd name="connsiteY59" fmla="*/ 996696 h 1627632"/>
                <a:gd name="connsiteX60" fmla="*/ 832104 w 1453896"/>
                <a:gd name="connsiteY60" fmla="*/ 950976 h 1627632"/>
                <a:gd name="connsiteX61" fmla="*/ 850392 w 1453896"/>
                <a:gd name="connsiteY61" fmla="*/ 923544 h 1627632"/>
                <a:gd name="connsiteX62" fmla="*/ 905256 w 1453896"/>
                <a:gd name="connsiteY62" fmla="*/ 877824 h 1627632"/>
                <a:gd name="connsiteX63" fmla="*/ 932688 w 1453896"/>
                <a:gd name="connsiteY63" fmla="*/ 868680 h 1627632"/>
                <a:gd name="connsiteX64" fmla="*/ 987552 w 1453896"/>
                <a:gd name="connsiteY64" fmla="*/ 832104 h 1627632"/>
                <a:gd name="connsiteX65" fmla="*/ 1078992 w 1453896"/>
                <a:gd name="connsiteY65" fmla="*/ 786384 h 1627632"/>
                <a:gd name="connsiteX66" fmla="*/ 1133856 w 1453896"/>
                <a:gd name="connsiteY66" fmla="*/ 749808 h 1627632"/>
                <a:gd name="connsiteX67" fmla="*/ 1161288 w 1453896"/>
                <a:gd name="connsiteY67" fmla="*/ 740664 h 1627632"/>
                <a:gd name="connsiteX68" fmla="*/ 1188720 w 1453896"/>
                <a:gd name="connsiteY68" fmla="*/ 722376 h 1627632"/>
                <a:gd name="connsiteX69" fmla="*/ 1243584 w 1453896"/>
                <a:gd name="connsiteY69" fmla="*/ 704088 h 1627632"/>
                <a:gd name="connsiteX70" fmla="*/ 1271016 w 1453896"/>
                <a:gd name="connsiteY70" fmla="*/ 685800 h 1627632"/>
                <a:gd name="connsiteX71" fmla="*/ 1298448 w 1453896"/>
                <a:gd name="connsiteY71" fmla="*/ 676656 h 1627632"/>
                <a:gd name="connsiteX72" fmla="*/ 1353312 w 1453896"/>
                <a:gd name="connsiteY72" fmla="*/ 640080 h 1627632"/>
                <a:gd name="connsiteX73" fmla="*/ 1371600 w 1453896"/>
                <a:gd name="connsiteY73" fmla="*/ 612648 h 1627632"/>
                <a:gd name="connsiteX74" fmla="*/ 1399032 w 1453896"/>
                <a:gd name="connsiteY74" fmla="*/ 594360 h 1627632"/>
                <a:gd name="connsiteX75" fmla="*/ 1435608 w 1453896"/>
                <a:gd name="connsiteY75" fmla="*/ 539496 h 1627632"/>
                <a:gd name="connsiteX76" fmla="*/ 1453896 w 1453896"/>
                <a:gd name="connsiteY76" fmla="*/ 512064 h 1627632"/>
                <a:gd name="connsiteX77" fmla="*/ 1444752 w 1453896"/>
                <a:gd name="connsiteY77" fmla="*/ 420624 h 1627632"/>
                <a:gd name="connsiteX78" fmla="*/ 1399032 w 1453896"/>
                <a:gd name="connsiteY78" fmla="*/ 411480 h 1627632"/>
                <a:gd name="connsiteX79" fmla="*/ 1344168 w 1453896"/>
                <a:gd name="connsiteY79" fmla="*/ 393192 h 1627632"/>
                <a:gd name="connsiteX80" fmla="*/ 1261872 w 1453896"/>
                <a:gd name="connsiteY80" fmla="*/ 338328 h 1627632"/>
                <a:gd name="connsiteX81" fmla="*/ 1234440 w 1453896"/>
                <a:gd name="connsiteY81" fmla="*/ 320040 h 1627632"/>
                <a:gd name="connsiteX82" fmla="*/ 1216152 w 1453896"/>
                <a:gd name="connsiteY82" fmla="*/ 292608 h 1627632"/>
                <a:gd name="connsiteX83" fmla="*/ 1161288 w 1453896"/>
                <a:gd name="connsiteY83" fmla="*/ 256032 h 1627632"/>
                <a:gd name="connsiteX84" fmla="*/ 1124712 w 1453896"/>
                <a:gd name="connsiteY84" fmla="*/ 201168 h 1627632"/>
                <a:gd name="connsiteX85" fmla="*/ 1069848 w 1453896"/>
                <a:gd name="connsiteY85" fmla="*/ 118872 h 1627632"/>
                <a:gd name="connsiteX86" fmla="*/ 1051560 w 1453896"/>
                <a:gd name="connsiteY86" fmla="*/ 91440 h 1627632"/>
                <a:gd name="connsiteX87" fmla="*/ 1033272 w 1453896"/>
                <a:gd name="connsiteY87" fmla="*/ 64008 h 1627632"/>
                <a:gd name="connsiteX88" fmla="*/ 978408 w 1453896"/>
                <a:gd name="connsiteY88" fmla="*/ 27432 h 1627632"/>
                <a:gd name="connsiteX89" fmla="*/ 950976 w 1453896"/>
                <a:gd name="connsiteY89" fmla="*/ 9144 h 1627632"/>
                <a:gd name="connsiteX90" fmla="*/ 905256 w 1453896"/>
                <a:gd name="connsiteY90" fmla="*/ 0 h 162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453896" h="1627632">
                  <a:moveTo>
                    <a:pt x="905256" y="0"/>
                  </a:moveTo>
                  <a:lnTo>
                    <a:pt x="905256" y="0"/>
                  </a:lnTo>
                  <a:cubicBezTo>
                    <a:pt x="883868" y="8020"/>
                    <a:pt x="827585" y="22807"/>
                    <a:pt x="804672" y="45720"/>
                  </a:cubicBezTo>
                  <a:cubicBezTo>
                    <a:pt x="743712" y="106680"/>
                    <a:pt x="832104" y="42672"/>
                    <a:pt x="758952" y="91440"/>
                  </a:cubicBezTo>
                  <a:cubicBezTo>
                    <a:pt x="755904" y="100584"/>
                    <a:pt x="754489" y="110446"/>
                    <a:pt x="749808" y="118872"/>
                  </a:cubicBezTo>
                  <a:lnTo>
                    <a:pt x="694944" y="201168"/>
                  </a:lnTo>
                  <a:cubicBezTo>
                    <a:pt x="688848" y="210312"/>
                    <a:pt x="680131" y="218174"/>
                    <a:pt x="676656" y="228600"/>
                  </a:cubicBezTo>
                  <a:lnTo>
                    <a:pt x="640080" y="338328"/>
                  </a:lnTo>
                  <a:cubicBezTo>
                    <a:pt x="637032" y="347472"/>
                    <a:pt x="636283" y="357740"/>
                    <a:pt x="630936" y="365760"/>
                  </a:cubicBezTo>
                  <a:cubicBezTo>
                    <a:pt x="624840" y="374904"/>
                    <a:pt x="617111" y="383149"/>
                    <a:pt x="612648" y="393192"/>
                  </a:cubicBezTo>
                  <a:cubicBezTo>
                    <a:pt x="604819" y="410808"/>
                    <a:pt x="605053" y="432016"/>
                    <a:pt x="594360" y="448056"/>
                  </a:cubicBezTo>
                  <a:cubicBezTo>
                    <a:pt x="588264" y="457200"/>
                    <a:pt x="580987" y="465658"/>
                    <a:pt x="576072" y="475488"/>
                  </a:cubicBezTo>
                  <a:cubicBezTo>
                    <a:pt x="571761" y="484109"/>
                    <a:pt x="571609" y="494494"/>
                    <a:pt x="566928" y="502920"/>
                  </a:cubicBezTo>
                  <a:cubicBezTo>
                    <a:pt x="556254" y="522133"/>
                    <a:pt x="542544" y="539496"/>
                    <a:pt x="530352" y="557784"/>
                  </a:cubicBezTo>
                  <a:cubicBezTo>
                    <a:pt x="524256" y="566928"/>
                    <a:pt x="515539" y="574790"/>
                    <a:pt x="512064" y="585216"/>
                  </a:cubicBezTo>
                  <a:cubicBezTo>
                    <a:pt x="478716" y="685260"/>
                    <a:pt x="531901" y="533725"/>
                    <a:pt x="484632" y="640080"/>
                  </a:cubicBezTo>
                  <a:cubicBezTo>
                    <a:pt x="476803" y="657696"/>
                    <a:pt x="477037" y="678904"/>
                    <a:pt x="466344" y="694944"/>
                  </a:cubicBezTo>
                  <a:cubicBezTo>
                    <a:pt x="460248" y="704088"/>
                    <a:pt x="452971" y="712546"/>
                    <a:pt x="448056" y="722376"/>
                  </a:cubicBezTo>
                  <a:cubicBezTo>
                    <a:pt x="443745" y="730997"/>
                    <a:pt x="443593" y="741382"/>
                    <a:pt x="438912" y="749808"/>
                  </a:cubicBezTo>
                  <a:cubicBezTo>
                    <a:pt x="428238" y="769021"/>
                    <a:pt x="414528" y="786384"/>
                    <a:pt x="402336" y="804672"/>
                  </a:cubicBezTo>
                  <a:lnTo>
                    <a:pt x="384048" y="832104"/>
                  </a:lnTo>
                  <a:cubicBezTo>
                    <a:pt x="377952" y="841248"/>
                    <a:pt x="369235" y="849110"/>
                    <a:pt x="365760" y="859536"/>
                  </a:cubicBezTo>
                  <a:cubicBezTo>
                    <a:pt x="362712" y="868680"/>
                    <a:pt x="361297" y="878542"/>
                    <a:pt x="356616" y="886968"/>
                  </a:cubicBezTo>
                  <a:cubicBezTo>
                    <a:pt x="345942" y="906181"/>
                    <a:pt x="326991" y="920980"/>
                    <a:pt x="320040" y="941832"/>
                  </a:cubicBezTo>
                  <a:cubicBezTo>
                    <a:pt x="316992" y="950976"/>
                    <a:pt x="316917" y="961738"/>
                    <a:pt x="310896" y="969264"/>
                  </a:cubicBezTo>
                  <a:cubicBezTo>
                    <a:pt x="304031" y="977846"/>
                    <a:pt x="292608" y="981456"/>
                    <a:pt x="283464" y="987552"/>
                  </a:cubicBezTo>
                  <a:cubicBezTo>
                    <a:pt x="276027" y="1009863"/>
                    <a:pt x="273758" y="1024690"/>
                    <a:pt x="256032" y="1042416"/>
                  </a:cubicBezTo>
                  <a:cubicBezTo>
                    <a:pt x="248261" y="1050187"/>
                    <a:pt x="237744" y="1054608"/>
                    <a:pt x="228600" y="1060704"/>
                  </a:cubicBezTo>
                  <a:lnTo>
                    <a:pt x="192024" y="1115568"/>
                  </a:lnTo>
                  <a:cubicBezTo>
                    <a:pt x="185928" y="1124712"/>
                    <a:pt x="182880" y="1136904"/>
                    <a:pt x="173736" y="1143000"/>
                  </a:cubicBezTo>
                  <a:lnTo>
                    <a:pt x="146304" y="1161288"/>
                  </a:lnTo>
                  <a:cubicBezTo>
                    <a:pt x="134112" y="1179576"/>
                    <a:pt x="128016" y="1203960"/>
                    <a:pt x="109728" y="1216152"/>
                  </a:cubicBezTo>
                  <a:lnTo>
                    <a:pt x="54864" y="1252728"/>
                  </a:lnTo>
                  <a:cubicBezTo>
                    <a:pt x="47427" y="1275039"/>
                    <a:pt x="45158" y="1289866"/>
                    <a:pt x="27432" y="1307592"/>
                  </a:cubicBezTo>
                  <a:cubicBezTo>
                    <a:pt x="19661" y="1315363"/>
                    <a:pt x="9144" y="1319784"/>
                    <a:pt x="0" y="1325880"/>
                  </a:cubicBezTo>
                  <a:cubicBezTo>
                    <a:pt x="13125" y="1391506"/>
                    <a:pt x="-5904" y="1358913"/>
                    <a:pt x="45720" y="1389888"/>
                  </a:cubicBezTo>
                  <a:cubicBezTo>
                    <a:pt x="64567" y="1401196"/>
                    <a:pt x="100584" y="1426464"/>
                    <a:pt x="100584" y="1426464"/>
                  </a:cubicBezTo>
                  <a:cubicBezTo>
                    <a:pt x="106680" y="1435608"/>
                    <a:pt x="110290" y="1447031"/>
                    <a:pt x="118872" y="1453896"/>
                  </a:cubicBezTo>
                  <a:cubicBezTo>
                    <a:pt x="126398" y="1459917"/>
                    <a:pt x="137683" y="1458729"/>
                    <a:pt x="146304" y="1463040"/>
                  </a:cubicBezTo>
                  <a:cubicBezTo>
                    <a:pt x="156134" y="1467955"/>
                    <a:pt x="164592" y="1475232"/>
                    <a:pt x="173736" y="1481328"/>
                  </a:cubicBezTo>
                  <a:cubicBezTo>
                    <a:pt x="176784" y="1490472"/>
                    <a:pt x="176064" y="1501944"/>
                    <a:pt x="182880" y="1508760"/>
                  </a:cubicBezTo>
                  <a:cubicBezTo>
                    <a:pt x="214322" y="1540202"/>
                    <a:pt x="230681" y="1542982"/>
                    <a:pt x="265176" y="1554480"/>
                  </a:cubicBezTo>
                  <a:cubicBezTo>
                    <a:pt x="271272" y="1563624"/>
                    <a:pt x="275193" y="1574675"/>
                    <a:pt x="283464" y="1581912"/>
                  </a:cubicBezTo>
                  <a:cubicBezTo>
                    <a:pt x="322162" y="1615773"/>
                    <a:pt x="328083" y="1615073"/>
                    <a:pt x="365760" y="1627632"/>
                  </a:cubicBezTo>
                  <a:cubicBezTo>
                    <a:pt x="374904" y="1621536"/>
                    <a:pt x="385421" y="1617115"/>
                    <a:pt x="393192" y="1609344"/>
                  </a:cubicBezTo>
                  <a:cubicBezTo>
                    <a:pt x="400963" y="1601573"/>
                    <a:pt x="402898" y="1588777"/>
                    <a:pt x="411480" y="1581912"/>
                  </a:cubicBezTo>
                  <a:cubicBezTo>
                    <a:pt x="419006" y="1575891"/>
                    <a:pt x="429768" y="1575816"/>
                    <a:pt x="438912" y="1572768"/>
                  </a:cubicBezTo>
                  <a:cubicBezTo>
                    <a:pt x="461896" y="1503817"/>
                    <a:pt x="430892" y="1588808"/>
                    <a:pt x="466344" y="1517904"/>
                  </a:cubicBezTo>
                  <a:cubicBezTo>
                    <a:pt x="470655" y="1509283"/>
                    <a:pt x="470807" y="1498898"/>
                    <a:pt x="475488" y="1490472"/>
                  </a:cubicBezTo>
                  <a:cubicBezTo>
                    <a:pt x="486162" y="1471259"/>
                    <a:pt x="505113" y="1456460"/>
                    <a:pt x="512064" y="1435608"/>
                  </a:cubicBezTo>
                  <a:cubicBezTo>
                    <a:pt x="537303" y="1359892"/>
                    <a:pt x="519659" y="1396784"/>
                    <a:pt x="566928" y="1325880"/>
                  </a:cubicBezTo>
                  <a:lnTo>
                    <a:pt x="585216" y="1298448"/>
                  </a:lnTo>
                  <a:cubicBezTo>
                    <a:pt x="591312" y="1289304"/>
                    <a:pt x="594360" y="1277112"/>
                    <a:pt x="603504" y="1271016"/>
                  </a:cubicBezTo>
                  <a:lnTo>
                    <a:pt x="630936" y="1252728"/>
                  </a:lnTo>
                  <a:cubicBezTo>
                    <a:pt x="664284" y="1152684"/>
                    <a:pt x="608426" y="1301546"/>
                    <a:pt x="667512" y="1207008"/>
                  </a:cubicBezTo>
                  <a:cubicBezTo>
                    <a:pt x="677729" y="1190661"/>
                    <a:pt x="675107" y="1168184"/>
                    <a:pt x="685800" y="1152144"/>
                  </a:cubicBezTo>
                  <a:lnTo>
                    <a:pt x="722376" y="1097280"/>
                  </a:lnTo>
                  <a:cubicBezTo>
                    <a:pt x="728472" y="1088136"/>
                    <a:pt x="737189" y="1080274"/>
                    <a:pt x="740664" y="1069848"/>
                  </a:cubicBezTo>
                  <a:cubicBezTo>
                    <a:pt x="748101" y="1047537"/>
                    <a:pt x="750370" y="1032710"/>
                    <a:pt x="768096" y="1014984"/>
                  </a:cubicBezTo>
                  <a:cubicBezTo>
                    <a:pt x="775867" y="1007213"/>
                    <a:pt x="786384" y="1002792"/>
                    <a:pt x="795528" y="996696"/>
                  </a:cubicBezTo>
                  <a:cubicBezTo>
                    <a:pt x="813329" y="943292"/>
                    <a:pt x="790744" y="992336"/>
                    <a:pt x="832104" y="950976"/>
                  </a:cubicBezTo>
                  <a:cubicBezTo>
                    <a:pt x="839875" y="943205"/>
                    <a:pt x="843357" y="931987"/>
                    <a:pt x="850392" y="923544"/>
                  </a:cubicBezTo>
                  <a:cubicBezTo>
                    <a:pt x="864837" y="906210"/>
                    <a:pt x="884705" y="888099"/>
                    <a:pt x="905256" y="877824"/>
                  </a:cubicBezTo>
                  <a:cubicBezTo>
                    <a:pt x="913877" y="873513"/>
                    <a:pt x="923544" y="871728"/>
                    <a:pt x="932688" y="868680"/>
                  </a:cubicBezTo>
                  <a:cubicBezTo>
                    <a:pt x="993567" y="807801"/>
                    <a:pt x="928002" y="865187"/>
                    <a:pt x="987552" y="832104"/>
                  </a:cubicBezTo>
                  <a:cubicBezTo>
                    <a:pt x="1076625" y="782619"/>
                    <a:pt x="1007512" y="804254"/>
                    <a:pt x="1078992" y="786384"/>
                  </a:cubicBezTo>
                  <a:cubicBezTo>
                    <a:pt x="1097280" y="774192"/>
                    <a:pt x="1113004" y="756759"/>
                    <a:pt x="1133856" y="749808"/>
                  </a:cubicBezTo>
                  <a:cubicBezTo>
                    <a:pt x="1143000" y="746760"/>
                    <a:pt x="1152667" y="744975"/>
                    <a:pt x="1161288" y="740664"/>
                  </a:cubicBezTo>
                  <a:cubicBezTo>
                    <a:pt x="1171118" y="735749"/>
                    <a:pt x="1178677" y="726839"/>
                    <a:pt x="1188720" y="722376"/>
                  </a:cubicBezTo>
                  <a:cubicBezTo>
                    <a:pt x="1206336" y="714547"/>
                    <a:pt x="1227544" y="714781"/>
                    <a:pt x="1243584" y="704088"/>
                  </a:cubicBezTo>
                  <a:cubicBezTo>
                    <a:pt x="1252728" y="697992"/>
                    <a:pt x="1261186" y="690715"/>
                    <a:pt x="1271016" y="685800"/>
                  </a:cubicBezTo>
                  <a:cubicBezTo>
                    <a:pt x="1279637" y="681489"/>
                    <a:pt x="1290022" y="681337"/>
                    <a:pt x="1298448" y="676656"/>
                  </a:cubicBezTo>
                  <a:cubicBezTo>
                    <a:pt x="1317661" y="665982"/>
                    <a:pt x="1353312" y="640080"/>
                    <a:pt x="1353312" y="640080"/>
                  </a:cubicBezTo>
                  <a:cubicBezTo>
                    <a:pt x="1359408" y="630936"/>
                    <a:pt x="1363829" y="620419"/>
                    <a:pt x="1371600" y="612648"/>
                  </a:cubicBezTo>
                  <a:cubicBezTo>
                    <a:pt x="1379371" y="604877"/>
                    <a:pt x="1391795" y="602631"/>
                    <a:pt x="1399032" y="594360"/>
                  </a:cubicBezTo>
                  <a:cubicBezTo>
                    <a:pt x="1413506" y="577819"/>
                    <a:pt x="1423416" y="557784"/>
                    <a:pt x="1435608" y="539496"/>
                  </a:cubicBezTo>
                  <a:lnTo>
                    <a:pt x="1453896" y="512064"/>
                  </a:lnTo>
                  <a:cubicBezTo>
                    <a:pt x="1450848" y="481584"/>
                    <a:pt x="1459420" y="447516"/>
                    <a:pt x="1444752" y="420624"/>
                  </a:cubicBezTo>
                  <a:cubicBezTo>
                    <a:pt x="1437310" y="406980"/>
                    <a:pt x="1414026" y="415569"/>
                    <a:pt x="1399032" y="411480"/>
                  </a:cubicBezTo>
                  <a:cubicBezTo>
                    <a:pt x="1380434" y="406408"/>
                    <a:pt x="1360208" y="403885"/>
                    <a:pt x="1344168" y="393192"/>
                  </a:cubicBezTo>
                  <a:lnTo>
                    <a:pt x="1261872" y="338328"/>
                  </a:lnTo>
                  <a:lnTo>
                    <a:pt x="1234440" y="320040"/>
                  </a:lnTo>
                  <a:cubicBezTo>
                    <a:pt x="1228344" y="310896"/>
                    <a:pt x="1224734" y="299473"/>
                    <a:pt x="1216152" y="292608"/>
                  </a:cubicBezTo>
                  <a:cubicBezTo>
                    <a:pt x="1153325" y="242346"/>
                    <a:pt x="1226564" y="339959"/>
                    <a:pt x="1161288" y="256032"/>
                  </a:cubicBezTo>
                  <a:cubicBezTo>
                    <a:pt x="1147794" y="238682"/>
                    <a:pt x="1136904" y="219456"/>
                    <a:pt x="1124712" y="201168"/>
                  </a:cubicBezTo>
                  <a:lnTo>
                    <a:pt x="1069848" y="118872"/>
                  </a:lnTo>
                  <a:lnTo>
                    <a:pt x="1051560" y="91440"/>
                  </a:lnTo>
                  <a:cubicBezTo>
                    <a:pt x="1045464" y="82296"/>
                    <a:pt x="1042416" y="70104"/>
                    <a:pt x="1033272" y="64008"/>
                  </a:cubicBezTo>
                  <a:lnTo>
                    <a:pt x="978408" y="27432"/>
                  </a:lnTo>
                  <a:cubicBezTo>
                    <a:pt x="969264" y="21336"/>
                    <a:pt x="961402" y="12619"/>
                    <a:pt x="950976" y="9144"/>
                  </a:cubicBezTo>
                  <a:lnTo>
                    <a:pt x="905256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4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Legende mit Linie 1 39"/>
            <p:cNvSpPr/>
            <p:nvPr/>
          </p:nvSpPr>
          <p:spPr>
            <a:xfrm flipH="1">
              <a:off x="205848" y="3527697"/>
              <a:ext cx="2016224" cy="1105263"/>
            </a:xfrm>
            <a:prstGeom prst="borderCallout1">
              <a:avLst>
                <a:gd name="adj1" fmla="val 17923"/>
                <a:gd name="adj2" fmla="val 284"/>
                <a:gd name="adj3" fmla="val 45411"/>
                <a:gd name="adj4" fmla="val -117195"/>
              </a:avLst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/>
                <a:t>85% </a:t>
              </a:r>
              <a:r>
                <a:rPr lang="de-DE" sz="1600" dirty="0" err="1" smtClean="0"/>
                <a:t>of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inhabitants</a:t>
              </a:r>
              <a:endParaRPr lang="de-DE" sz="1600" dirty="0" smtClean="0"/>
            </a:p>
            <a:p>
              <a:pPr algn="ctr"/>
              <a:r>
                <a:rPr lang="de-DE" sz="1600" dirty="0" err="1" smtClean="0"/>
                <a:t>Decs</a:t>
              </a:r>
              <a:r>
                <a:rPr lang="de-DE" sz="1600" dirty="0" smtClean="0"/>
                <a:t>.: </a:t>
              </a:r>
              <a:r>
                <a:rPr lang="de-DE" sz="1600" dirty="0" err="1" smtClean="0"/>
                <a:t>provide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container</a:t>
              </a:r>
              <a:endParaRPr lang="de-DE" sz="1600" dirty="0" smtClean="0"/>
            </a:p>
            <a:p>
              <a:pPr algn="ctr"/>
              <a:r>
                <a:rPr lang="de-DE" sz="1600" dirty="0" smtClean="0"/>
                <a:t>Res.: 60% &gt;&gt; 80%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205848" y="1705098"/>
            <a:ext cx="7584840" cy="4354670"/>
            <a:chOff x="205848" y="1705098"/>
            <a:chExt cx="7584840" cy="4354670"/>
          </a:xfrm>
        </p:grpSpPr>
        <p:sp>
          <p:nvSpPr>
            <p:cNvPr id="42" name="Freihandform 41"/>
            <p:cNvSpPr/>
            <p:nvPr/>
          </p:nvSpPr>
          <p:spPr>
            <a:xfrm>
              <a:off x="2642616" y="3310128"/>
              <a:ext cx="1892808" cy="2039112"/>
            </a:xfrm>
            <a:custGeom>
              <a:avLst/>
              <a:gdLst>
                <a:gd name="connsiteX0" fmla="*/ 192024 w 1892808"/>
                <a:gd name="connsiteY0" fmla="*/ 2039112 h 2039112"/>
                <a:gd name="connsiteX1" fmla="*/ 192024 w 1892808"/>
                <a:gd name="connsiteY1" fmla="*/ 2039112 h 2039112"/>
                <a:gd name="connsiteX2" fmla="*/ 128016 w 1892808"/>
                <a:gd name="connsiteY2" fmla="*/ 1984248 h 2039112"/>
                <a:gd name="connsiteX3" fmla="*/ 82296 w 1892808"/>
                <a:gd name="connsiteY3" fmla="*/ 1947672 h 2039112"/>
                <a:gd name="connsiteX4" fmla="*/ 45720 w 1892808"/>
                <a:gd name="connsiteY4" fmla="*/ 1892808 h 2039112"/>
                <a:gd name="connsiteX5" fmla="*/ 36576 w 1892808"/>
                <a:gd name="connsiteY5" fmla="*/ 1865376 h 2039112"/>
                <a:gd name="connsiteX6" fmla="*/ 18288 w 1892808"/>
                <a:gd name="connsiteY6" fmla="*/ 1837944 h 2039112"/>
                <a:gd name="connsiteX7" fmla="*/ 0 w 1892808"/>
                <a:gd name="connsiteY7" fmla="*/ 1783080 h 2039112"/>
                <a:gd name="connsiteX8" fmla="*/ 27432 w 1892808"/>
                <a:gd name="connsiteY8" fmla="*/ 1691640 h 2039112"/>
                <a:gd name="connsiteX9" fmla="*/ 54864 w 1892808"/>
                <a:gd name="connsiteY9" fmla="*/ 1673352 h 2039112"/>
                <a:gd name="connsiteX10" fmla="*/ 100584 w 1892808"/>
                <a:gd name="connsiteY10" fmla="*/ 1636776 h 2039112"/>
                <a:gd name="connsiteX11" fmla="*/ 155448 w 1892808"/>
                <a:gd name="connsiteY11" fmla="*/ 1600200 h 2039112"/>
                <a:gd name="connsiteX12" fmla="*/ 201168 w 1892808"/>
                <a:gd name="connsiteY12" fmla="*/ 1517904 h 2039112"/>
                <a:gd name="connsiteX13" fmla="*/ 228600 w 1892808"/>
                <a:gd name="connsiteY13" fmla="*/ 1408176 h 2039112"/>
                <a:gd name="connsiteX14" fmla="*/ 283464 w 1892808"/>
                <a:gd name="connsiteY14" fmla="*/ 1389888 h 2039112"/>
                <a:gd name="connsiteX15" fmla="*/ 365760 w 1892808"/>
                <a:gd name="connsiteY15" fmla="*/ 1399032 h 2039112"/>
                <a:gd name="connsiteX16" fmla="*/ 420624 w 1892808"/>
                <a:gd name="connsiteY16" fmla="*/ 1417320 h 2039112"/>
                <a:gd name="connsiteX17" fmla="*/ 448056 w 1892808"/>
                <a:gd name="connsiteY17" fmla="*/ 1426464 h 2039112"/>
                <a:gd name="connsiteX18" fmla="*/ 512064 w 1892808"/>
                <a:gd name="connsiteY18" fmla="*/ 1417320 h 2039112"/>
                <a:gd name="connsiteX19" fmla="*/ 576072 w 1892808"/>
                <a:gd name="connsiteY19" fmla="*/ 1344168 h 2039112"/>
                <a:gd name="connsiteX20" fmla="*/ 585216 w 1892808"/>
                <a:gd name="connsiteY20" fmla="*/ 1316736 h 2039112"/>
                <a:gd name="connsiteX21" fmla="*/ 621792 w 1892808"/>
                <a:gd name="connsiteY21" fmla="*/ 1234440 h 2039112"/>
                <a:gd name="connsiteX22" fmla="*/ 630936 w 1892808"/>
                <a:gd name="connsiteY22" fmla="*/ 1207008 h 2039112"/>
                <a:gd name="connsiteX23" fmla="*/ 676656 w 1892808"/>
                <a:gd name="connsiteY23" fmla="*/ 1124712 h 2039112"/>
                <a:gd name="connsiteX24" fmla="*/ 813816 w 1892808"/>
                <a:gd name="connsiteY24" fmla="*/ 1078992 h 2039112"/>
                <a:gd name="connsiteX25" fmla="*/ 886968 w 1892808"/>
                <a:gd name="connsiteY25" fmla="*/ 1033272 h 2039112"/>
                <a:gd name="connsiteX26" fmla="*/ 896112 w 1892808"/>
                <a:gd name="connsiteY26" fmla="*/ 1005840 h 2039112"/>
                <a:gd name="connsiteX27" fmla="*/ 822960 w 1892808"/>
                <a:gd name="connsiteY27" fmla="*/ 914400 h 2039112"/>
                <a:gd name="connsiteX28" fmla="*/ 795528 w 1892808"/>
                <a:gd name="connsiteY28" fmla="*/ 896112 h 2039112"/>
                <a:gd name="connsiteX29" fmla="*/ 768096 w 1892808"/>
                <a:gd name="connsiteY29" fmla="*/ 877824 h 2039112"/>
                <a:gd name="connsiteX30" fmla="*/ 749808 w 1892808"/>
                <a:gd name="connsiteY30" fmla="*/ 850392 h 2039112"/>
                <a:gd name="connsiteX31" fmla="*/ 694944 w 1892808"/>
                <a:gd name="connsiteY31" fmla="*/ 813816 h 2039112"/>
                <a:gd name="connsiteX32" fmla="*/ 658368 w 1892808"/>
                <a:gd name="connsiteY32" fmla="*/ 758952 h 2039112"/>
                <a:gd name="connsiteX33" fmla="*/ 640080 w 1892808"/>
                <a:gd name="connsiteY33" fmla="*/ 731520 h 2039112"/>
                <a:gd name="connsiteX34" fmla="*/ 603504 w 1892808"/>
                <a:gd name="connsiteY34" fmla="*/ 649224 h 2039112"/>
                <a:gd name="connsiteX35" fmla="*/ 594360 w 1892808"/>
                <a:gd name="connsiteY35" fmla="*/ 621792 h 2039112"/>
                <a:gd name="connsiteX36" fmla="*/ 566928 w 1892808"/>
                <a:gd name="connsiteY36" fmla="*/ 502920 h 2039112"/>
                <a:gd name="connsiteX37" fmla="*/ 576072 w 1892808"/>
                <a:gd name="connsiteY37" fmla="*/ 118872 h 2039112"/>
                <a:gd name="connsiteX38" fmla="*/ 612648 w 1892808"/>
                <a:gd name="connsiteY38" fmla="*/ 36576 h 2039112"/>
                <a:gd name="connsiteX39" fmla="*/ 640080 w 1892808"/>
                <a:gd name="connsiteY39" fmla="*/ 18288 h 2039112"/>
                <a:gd name="connsiteX40" fmla="*/ 694944 w 1892808"/>
                <a:gd name="connsiteY40" fmla="*/ 0 h 2039112"/>
                <a:gd name="connsiteX41" fmla="*/ 923544 w 1892808"/>
                <a:gd name="connsiteY41" fmla="*/ 9144 h 2039112"/>
                <a:gd name="connsiteX42" fmla="*/ 1005840 w 1892808"/>
                <a:gd name="connsiteY42" fmla="*/ 27432 h 2039112"/>
                <a:gd name="connsiteX43" fmla="*/ 1060704 w 1892808"/>
                <a:gd name="connsiteY43" fmla="*/ 36576 h 2039112"/>
                <a:gd name="connsiteX44" fmla="*/ 1133856 w 1892808"/>
                <a:gd name="connsiteY44" fmla="*/ 54864 h 2039112"/>
                <a:gd name="connsiteX45" fmla="*/ 1243584 w 1892808"/>
                <a:gd name="connsiteY45" fmla="*/ 91440 h 2039112"/>
                <a:gd name="connsiteX46" fmla="*/ 1271016 w 1892808"/>
                <a:gd name="connsiteY46" fmla="*/ 100584 h 2039112"/>
                <a:gd name="connsiteX47" fmla="*/ 1298448 w 1892808"/>
                <a:gd name="connsiteY47" fmla="*/ 109728 h 2039112"/>
                <a:gd name="connsiteX48" fmla="*/ 1444752 w 1892808"/>
                <a:gd name="connsiteY48" fmla="*/ 137160 h 2039112"/>
                <a:gd name="connsiteX49" fmla="*/ 1682496 w 1892808"/>
                <a:gd name="connsiteY49" fmla="*/ 128016 h 2039112"/>
                <a:gd name="connsiteX50" fmla="*/ 1737360 w 1892808"/>
                <a:gd name="connsiteY50" fmla="*/ 109728 h 2039112"/>
                <a:gd name="connsiteX51" fmla="*/ 1810512 w 1892808"/>
                <a:gd name="connsiteY51" fmla="*/ 118872 h 2039112"/>
                <a:gd name="connsiteX52" fmla="*/ 1856232 w 1892808"/>
                <a:gd name="connsiteY52" fmla="*/ 128016 h 2039112"/>
                <a:gd name="connsiteX53" fmla="*/ 1865376 w 1892808"/>
                <a:gd name="connsiteY53" fmla="*/ 155448 h 2039112"/>
                <a:gd name="connsiteX54" fmla="*/ 1892808 w 1892808"/>
                <a:gd name="connsiteY54" fmla="*/ 210312 h 2039112"/>
                <a:gd name="connsiteX55" fmla="*/ 1865376 w 1892808"/>
                <a:gd name="connsiteY55" fmla="*/ 320040 h 2039112"/>
                <a:gd name="connsiteX56" fmla="*/ 1828800 w 1892808"/>
                <a:gd name="connsiteY56" fmla="*/ 374904 h 2039112"/>
                <a:gd name="connsiteX57" fmla="*/ 1810512 w 1892808"/>
                <a:gd name="connsiteY57" fmla="*/ 402336 h 2039112"/>
                <a:gd name="connsiteX58" fmla="*/ 1783080 w 1892808"/>
                <a:gd name="connsiteY58" fmla="*/ 420624 h 2039112"/>
                <a:gd name="connsiteX59" fmla="*/ 1755648 w 1892808"/>
                <a:gd name="connsiteY59" fmla="*/ 475488 h 2039112"/>
                <a:gd name="connsiteX60" fmla="*/ 1728216 w 1892808"/>
                <a:gd name="connsiteY60" fmla="*/ 493776 h 2039112"/>
                <a:gd name="connsiteX61" fmla="*/ 1700784 w 1892808"/>
                <a:gd name="connsiteY61" fmla="*/ 521208 h 2039112"/>
                <a:gd name="connsiteX62" fmla="*/ 1645920 w 1892808"/>
                <a:gd name="connsiteY62" fmla="*/ 557784 h 2039112"/>
                <a:gd name="connsiteX63" fmla="*/ 1600200 w 1892808"/>
                <a:gd name="connsiteY63" fmla="*/ 603504 h 2039112"/>
                <a:gd name="connsiteX64" fmla="*/ 1572768 w 1892808"/>
                <a:gd name="connsiteY64" fmla="*/ 612648 h 2039112"/>
                <a:gd name="connsiteX65" fmla="*/ 1517904 w 1892808"/>
                <a:gd name="connsiteY65" fmla="*/ 649224 h 2039112"/>
                <a:gd name="connsiteX66" fmla="*/ 1499616 w 1892808"/>
                <a:gd name="connsiteY66" fmla="*/ 676656 h 2039112"/>
                <a:gd name="connsiteX67" fmla="*/ 1472184 w 1892808"/>
                <a:gd name="connsiteY67" fmla="*/ 685800 h 2039112"/>
                <a:gd name="connsiteX68" fmla="*/ 1444752 w 1892808"/>
                <a:gd name="connsiteY68" fmla="*/ 704088 h 2039112"/>
                <a:gd name="connsiteX69" fmla="*/ 1399032 w 1892808"/>
                <a:gd name="connsiteY69" fmla="*/ 740664 h 2039112"/>
                <a:gd name="connsiteX70" fmla="*/ 1353312 w 1892808"/>
                <a:gd name="connsiteY70" fmla="*/ 795528 h 2039112"/>
                <a:gd name="connsiteX71" fmla="*/ 1325880 w 1892808"/>
                <a:gd name="connsiteY71" fmla="*/ 813816 h 2039112"/>
                <a:gd name="connsiteX72" fmla="*/ 1316736 w 1892808"/>
                <a:gd name="connsiteY72" fmla="*/ 841248 h 2039112"/>
                <a:gd name="connsiteX73" fmla="*/ 1271016 w 1892808"/>
                <a:gd name="connsiteY73" fmla="*/ 886968 h 2039112"/>
                <a:gd name="connsiteX74" fmla="*/ 1261872 w 1892808"/>
                <a:gd name="connsiteY74" fmla="*/ 914400 h 2039112"/>
                <a:gd name="connsiteX75" fmla="*/ 1225296 w 1892808"/>
                <a:gd name="connsiteY75" fmla="*/ 969264 h 2039112"/>
                <a:gd name="connsiteX76" fmla="*/ 1207008 w 1892808"/>
                <a:gd name="connsiteY76" fmla="*/ 996696 h 2039112"/>
                <a:gd name="connsiteX77" fmla="*/ 1197864 w 1892808"/>
                <a:gd name="connsiteY77" fmla="*/ 1024128 h 2039112"/>
                <a:gd name="connsiteX78" fmla="*/ 1170432 w 1892808"/>
                <a:gd name="connsiteY78" fmla="*/ 1042416 h 2039112"/>
                <a:gd name="connsiteX79" fmla="*/ 1143000 w 1892808"/>
                <a:gd name="connsiteY79" fmla="*/ 1097280 h 2039112"/>
                <a:gd name="connsiteX80" fmla="*/ 1133856 w 1892808"/>
                <a:gd name="connsiteY80" fmla="*/ 1124712 h 2039112"/>
                <a:gd name="connsiteX81" fmla="*/ 1097280 w 1892808"/>
                <a:gd name="connsiteY81" fmla="*/ 1179576 h 2039112"/>
                <a:gd name="connsiteX82" fmla="*/ 1078992 w 1892808"/>
                <a:gd name="connsiteY82" fmla="*/ 1207008 h 2039112"/>
                <a:gd name="connsiteX83" fmla="*/ 1069848 w 1892808"/>
                <a:gd name="connsiteY83" fmla="*/ 1234440 h 2039112"/>
                <a:gd name="connsiteX84" fmla="*/ 1051560 w 1892808"/>
                <a:gd name="connsiteY84" fmla="*/ 1261872 h 2039112"/>
                <a:gd name="connsiteX85" fmla="*/ 1033272 w 1892808"/>
                <a:gd name="connsiteY85" fmla="*/ 1316736 h 2039112"/>
                <a:gd name="connsiteX86" fmla="*/ 1024128 w 1892808"/>
                <a:gd name="connsiteY86" fmla="*/ 1344168 h 2039112"/>
                <a:gd name="connsiteX87" fmla="*/ 1005840 w 1892808"/>
                <a:gd name="connsiteY87" fmla="*/ 1399032 h 2039112"/>
                <a:gd name="connsiteX88" fmla="*/ 996696 w 1892808"/>
                <a:gd name="connsiteY88" fmla="*/ 1426464 h 2039112"/>
                <a:gd name="connsiteX89" fmla="*/ 987552 w 1892808"/>
                <a:gd name="connsiteY89" fmla="*/ 1463040 h 2039112"/>
                <a:gd name="connsiteX90" fmla="*/ 969264 w 1892808"/>
                <a:gd name="connsiteY90" fmla="*/ 1517904 h 2039112"/>
                <a:gd name="connsiteX91" fmla="*/ 960120 w 1892808"/>
                <a:gd name="connsiteY91" fmla="*/ 1554480 h 2039112"/>
                <a:gd name="connsiteX92" fmla="*/ 941832 w 1892808"/>
                <a:gd name="connsiteY92" fmla="*/ 1609344 h 2039112"/>
                <a:gd name="connsiteX93" fmla="*/ 896112 w 1892808"/>
                <a:gd name="connsiteY93" fmla="*/ 1691640 h 2039112"/>
                <a:gd name="connsiteX94" fmla="*/ 795528 w 1892808"/>
                <a:gd name="connsiteY94" fmla="*/ 1746504 h 2039112"/>
                <a:gd name="connsiteX95" fmla="*/ 722376 w 1892808"/>
                <a:gd name="connsiteY95" fmla="*/ 1764792 h 2039112"/>
                <a:gd name="connsiteX96" fmla="*/ 667512 w 1892808"/>
                <a:gd name="connsiteY96" fmla="*/ 1783080 h 2039112"/>
                <a:gd name="connsiteX97" fmla="*/ 612648 w 1892808"/>
                <a:gd name="connsiteY97" fmla="*/ 1792224 h 2039112"/>
                <a:gd name="connsiteX98" fmla="*/ 521208 w 1892808"/>
                <a:gd name="connsiteY98" fmla="*/ 1819656 h 2039112"/>
                <a:gd name="connsiteX99" fmla="*/ 493776 w 1892808"/>
                <a:gd name="connsiteY99" fmla="*/ 1828800 h 2039112"/>
                <a:gd name="connsiteX100" fmla="*/ 466344 w 1892808"/>
                <a:gd name="connsiteY100" fmla="*/ 1847088 h 2039112"/>
                <a:gd name="connsiteX101" fmla="*/ 411480 w 1892808"/>
                <a:gd name="connsiteY101" fmla="*/ 1874520 h 2039112"/>
                <a:gd name="connsiteX102" fmla="*/ 338328 w 1892808"/>
                <a:gd name="connsiteY102" fmla="*/ 1920240 h 2039112"/>
                <a:gd name="connsiteX103" fmla="*/ 283464 w 1892808"/>
                <a:gd name="connsiteY103" fmla="*/ 1956816 h 2039112"/>
                <a:gd name="connsiteX104" fmla="*/ 256032 w 1892808"/>
                <a:gd name="connsiteY104" fmla="*/ 1975104 h 2039112"/>
                <a:gd name="connsiteX105" fmla="*/ 237744 w 1892808"/>
                <a:gd name="connsiteY105" fmla="*/ 2002536 h 2039112"/>
                <a:gd name="connsiteX106" fmla="*/ 192024 w 1892808"/>
                <a:gd name="connsiteY106" fmla="*/ 2039112 h 2039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1892808" h="2039112">
                  <a:moveTo>
                    <a:pt x="192024" y="2039112"/>
                  </a:moveTo>
                  <a:lnTo>
                    <a:pt x="192024" y="2039112"/>
                  </a:lnTo>
                  <a:cubicBezTo>
                    <a:pt x="170688" y="2020824"/>
                    <a:pt x="147887" y="2004119"/>
                    <a:pt x="128016" y="1984248"/>
                  </a:cubicBezTo>
                  <a:cubicBezTo>
                    <a:pt x="86656" y="1942888"/>
                    <a:pt x="135700" y="1965473"/>
                    <a:pt x="82296" y="1947672"/>
                  </a:cubicBezTo>
                  <a:cubicBezTo>
                    <a:pt x="70104" y="1929384"/>
                    <a:pt x="52671" y="1913660"/>
                    <a:pt x="45720" y="1892808"/>
                  </a:cubicBezTo>
                  <a:cubicBezTo>
                    <a:pt x="42672" y="1883664"/>
                    <a:pt x="40887" y="1873997"/>
                    <a:pt x="36576" y="1865376"/>
                  </a:cubicBezTo>
                  <a:cubicBezTo>
                    <a:pt x="31661" y="1855546"/>
                    <a:pt x="22751" y="1847987"/>
                    <a:pt x="18288" y="1837944"/>
                  </a:cubicBezTo>
                  <a:cubicBezTo>
                    <a:pt x="10459" y="1820328"/>
                    <a:pt x="0" y="1783080"/>
                    <a:pt x="0" y="1783080"/>
                  </a:cubicBezTo>
                  <a:cubicBezTo>
                    <a:pt x="3660" y="1768439"/>
                    <a:pt x="20753" y="1696092"/>
                    <a:pt x="27432" y="1691640"/>
                  </a:cubicBezTo>
                  <a:lnTo>
                    <a:pt x="54864" y="1673352"/>
                  </a:lnTo>
                  <a:cubicBezTo>
                    <a:pt x="88655" y="1622666"/>
                    <a:pt x="53819" y="1662757"/>
                    <a:pt x="100584" y="1636776"/>
                  </a:cubicBezTo>
                  <a:cubicBezTo>
                    <a:pt x="119797" y="1626102"/>
                    <a:pt x="155448" y="1600200"/>
                    <a:pt x="155448" y="1600200"/>
                  </a:cubicBezTo>
                  <a:cubicBezTo>
                    <a:pt x="179020" y="1564842"/>
                    <a:pt x="193121" y="1554117"/>
                    <a:pt x="201168" y="1517904"/>
                  </a:cubicBezTo>
                  <a:cubicBezTo>
                    <a:pt x="203048" y="1509443"/>
                    <a:pt x="215297" y="1412610"/>
                    <a:pt x="228600" y="1408176"/>
                  </a:cubicBezTo>
                  <a:lnTo>
                    <a:pt x="283464" y="1389888"/>
                  </a:lnTo>
                  <a:cubicBezTo>
                    <a:pt x="310896" y="1392936"/>
                    <a:pt x="338695" y="1393619"/>
                    <a:pt x="365760" y="1399032"/>
                  </a:cubicBezTo>
                  <a:cubicBezTo>
                    <a:pt x="384663" y="1402813"/>
                    <a:pt x="402336" y="1411224"/>
                    <a:pt x="420624" y="1417320"/>
                  </a:cubicBezTo>
                  <a:lnTo>
                    <a:pt x="448056" y="1426464"/>
                  </a:lnTo>
                  <a:cubicBezTo>
                    <a:pt x="469392" y="1423416"/>
                    <a:pt x="491420" y="1423513"/>
                    <a:pt x="512064" y="1417320"/>
                  </a:cubicBezTo>
                  <a:cubicBezTo>
                    <a:pt x="539722" y="1409023"/>
                    <a:pt x="569524" y="1363811"/>
                    <a:pt x="576072" y="1344168"/>
                  </a:cubicBezTo>
                  <a:cubicBezTo>
                    <a:pt x="579120" y="1335024"/>
                    <a:pt x="580905" y="1325357"/>
                    <a:pt x="585216" y="1316736"/>
                  </a:cubicBezTo>
                  <a:cubicBezTo>
                    <a:pt x="628688" y="1229793"/>
                    <a:pt x="574611" y="1375984"/>
                    <a:pt x="621792" y="1234440"/>
                  </a:cubicBezTo>
                  <a:lnTo>
                    <a:pt x="630936" y="1207008"/>
                  </a:lnTo>
                  <a:cubicBezTo>
                    <a:pt x="640465" y="1178422"/>
                    <a:pt x="649706" y="1142679"/>
                    <a:pt x="676656" y="1124712"/>
                  </a:cubicBezTo>
                  <a:cubicBezTo>
                    <a:pt x="754485" y="1072826"/>
                    <a:pt x="709675" y="1090563"/>
                    <a:pt x="813816" y="1078992"/>
                  </a:cubicBezTo>
                  <a:cubicBezTo>
                    <a:pt x="863855" y="1062312"/>
                    <a:pt x="866681" y="1073846"/>
                    <a:pt x="886968" y="1033272"/>
                  </a:cubicBezTo>
                  <a:cubicBezTo>
                    <a:pt x="891279" y="1024651"/>
                    <a:pt x="893064" y="1014984"/>
                    <a:pt x="896112" y="1005840"/>
                  </a:cubicBezTo>
                  <a:cubicBezTo>
                    <a:pt x="870873" y="930124"/>
                    <a:pt x="893864" y="961669"/>
                    <a:pt x="822960" y="914400"/>
                  </a:cubicBezTo>
                  <a:lnTo>
                    <a:pt x="795528" y="896112"/>
                  </a:lnTo>
                  <a:lnTo>
                    <a:pt x="768096" y="877824"/>
                  </a:lnTo>
                  <a:cubicBezTo>
                    <a:pt x="762000" y="868680"/>
                    <a:pt x="758079" y="857629"/>
                    <a:pt x="749808" y="850392"/>
                  </a:cubicBezTo>
                  <a:cubicBezTo>
                    <a:pt x="733267" y="835918"/>
                    <a:pt x="694944" y="813816"/>
                    <a:pt x="694944" y="813816"/>
                  </a:cubicBezTo>
                  <a:lnTo>
                    <a:pt x="658368" y="758952"/>
                  </a:lnTo>
                  <a:cubicBezTo>
                    <a:pt x="652272" y="749808"/>
                    <a:pt x="643555" y="741946"/>
                    <a:pt x="640080" y="731520"/>
                  </a:cubicBezTo>
                  <a:cubicBezTo>
                    <a:pt x="592899" y="589976"/>
                    <a:pt x="646976" y="736167"/>
                    <a:pt x="603504" y="649224"/>
                  </a:cubicBezTo>
                  <a:cubicBezTo>
                    <a:pt x="599193" y="640603"/>
                    <a:pt x="596896" y="631091"/>
                    <a:pt x="594360" y="621792"/>
                  </a:cubicBezTo>
                  <a:cubicBezTo>
                    <a:pt x="577817" y="561134"/>
                    <a:pt x="577591" y="556237"/>
                    <a:pt x="566928" y="502920"/>
                  </a:cubicBezTo>
                  <a:cubicBezTo>
                    <a:pt x="569976" y="374904"/>
                    <a:pt x="568084" y="246675"/>
                    <a:pt x="576072" y="118872"/>
                  </a:cubicBezTo>
                  <a:cubicBezTo>
                    <a:pt x="577279" y="99556"/>
                    <a:pt x="595386" y="53838"/>
                    <a:pt x="612648" y="36576"/>
                  </a:cubicBezTo>
                  <a:cubicBezTo>
                    <a:pt x="620419" y="28805"/>
                    <a:pt x="630037" y="22751"/>
                    <a:pt x="640080" y="18288"/>
                  </a:cubicBezTo>
                  <a:cubicBezTo>
                    <a:pt x="657696" y="10459"/>
                    <a:pt x="694944" y="0"/>
                    <a:pt x="694944" y="0"/>
                  </a:cubicBezTo>
                  <a:cubicBezTo>
                    <a:pt x="771144" y="3048"/>
                    <a:pt x="847452" y="4071"/>
                    <a:pt x="923544" y="9144"/>
                  </a:cubicBezTo>
                  <a:cubicBezTo>
                    <a:pt x="947499" y="10741"/>
                    <a:pt x="981750" y="22614"/>
                    <a:pt x="1005840" y="27432"/>
                  </a:cubicBezTo>
                  <a:cubicBezTo>
                    <a:pt x="1024020" y="31068"/>
                    <a:pt x="1042575" y="32691"/>
                    <a:pt x="1060704" y="36576"/>
                  </a:cubicBezTo>
                  <a:cubicBezTo>
                    <a:pt x="1085281" y="41842"/>
                    <a:pt x="1110011" y="46916"/>
                    <a:pt x="1133856" y="54864"/>
                  </a:cubicBezTo>
                  <a:lnTo>
                    <a:pt x="1243584" y="91440"/>
                  </a:lnTo>
                  <a:lnTo>
                    <a:pt x="1271016" y="100584"/>
                  </a:lnTo>
                  <a:cubicBezTo>
                    <a:pt x="1280160" y="103632"/>
                    <a:pt x="1289097" y="107390"/>
                    <a:pt x="1298448" y="109728"/>
                  </a:cubicBezTo>
                  <a:cubicBezTo>
                    <a:pt x="1395440" y="133976"/>
                    <a:pt x="1346660" y="124898"/>
                    <a:pt x="1444752" y="137160"/>
                  </a:cubicBezTo>
                  <a:cubicBezTo>
                    <a:pt x="1524000" y="134112"/>
                    <a:pt x="1603536" y="135419"/>
                    <a:pt x="1682496" y="128016"/>
                  </a:cubicBezTo>
                  <a:cubicBezTo>
                    <a:pt x="1701689" y="126217"/>
                    <a:pt x="1737360" y="109728"/>
                    <a:pt x="1737360" y="109728"/>
                  </a:cubicBezTo>
                  <a:cubicBezTo>
                    <a:pt x="1761744" y="112776"/>
                    <a:pt x="1786224" y="115135"/>
                    <a:pt x="1810512" y="118872"/>
                  </a:cubicBezTo>
                  <a:cubicBezTo>
                    <a:pt x="1825873" y="121235"/>
                    <a:pt x="1843300" y="119395"/>
                    <a:pt x="1856232" y="128016"/>
                  </a:cubicBezTo>
                  <a:cubicBezTo>
                    <a:pt x="1864252" y="133363"/>
                    <a:pt x="1861065" y="146827"/>
                    <a:pt x="1865376" y="155448"/>
                  </a:cubicBezTo>
                  <a:cubicBezTo>
                    <a:pt x="1900828" y="226352"/>
                    <a:pt x="1869824" y="141361"/>
                    <a:pt x="1892808" y="210312"/>
                  </a:cubicBezTo>
                  <a:cubicBezTo>
                    <a:pt x="1888237" y="237736"/>
                    <a:pt x="1881477" y="295889"/>
                    <a:pt x="1865376" y="320040"/>
                  </a:cubicBezTo>
                  <a:lnTo>
                    <a:pt x="1828800" y="374904"/>
                  </a:lnTo>
                  <a:cubicBezTo>
                    <a:pt x="1822704" y="384048"/>
                    <a:pt x="1819656" y="396240"/>
                    <a:pt x="1810512" y="402336"/>
                  </a:cubicBezTo>
                  <a:lnTo>
                    <a:pt x="1783080" y="420624"/>
                  </a:lnTo>
                  <a:cubicBezTo>
                    <a:pt x="1775643" y="442935"/>
                    <a:pt x="1773374" y="457762"/>
                    <a:pt x="1755648" y="475488"/>
                  </a:cubicBezTo>
                  <a:cubicBezTo>
                    <a:pt x="1747877" y="483259"/>
                    <a:pt x="1736659" y="486741"/>
                    <a:pt x="1728216" y="493776"/>
                  </a:cubicBezTo>
                  <a:cubicBezTo>
                    <a:pt x="1718282" y="502055"/>
                    <a:pt x="1710992" y="513269"/>
                    <a:pt x="1700784" y="521208"/>
                  </a:cubicBezTo>
                  <a:cubicBezTo>
                    <a:pt x="1683434" y="534702"/>
                    <a:pt x="1645920" y="557784"/>
                    <a:pt x="1645920" y="557784"/>
                  </a:cubicBezTo>
                  <a:cubicBezTo>
                    <a:pt x="1627632" y="585216"/>
                    <a:pt x="1630680" y="588264"/>
                    <a:pt x="1600200" y="603504"/>
                  </a:cubicBezTo>
                  <a:cubicBezTo>
                    <a:pt x="1591579" y="607815"/>
                    <a:pt x="1581194" y="607967"/>
                    <a:pt x="1572768" y="612648"/>
                  </a:cubicBezTo>
                  <a:cubicBezTo>
                    <a:pt x="1553555" y="623322"/>
                    <a:pt x="1517904" y="649224"/>
                    <a:pt x="1517904" y="649224"/>
                  </a:cubicBezTo>
                  <a:cubicBezTo>
                    <a:pt x="1511808" y="658368"/>
                    <a:pt x="1508198" y="669791"/>
                    <a:pt x="1499616" y="676656"/>
                  </a:cubicBezTo>
                  <a:cubicBezTo>
                    <a:pt x="1492090" y="682677"/>
                    <a:pt x="1480805" y="681489"/>
                    <a:pt x="1472184" y="685800"/>
                  </a:cubicBezTo>
                  <a:cubicBezTo>
                    <a:pt x="1462354" y="690715"/>
                    <a:pt x="1453896" y="697992"/>
                    <a:pt x="1444752" y="704088"/>
                  </a:cubicBezTo>
                  <a:cubicBezTo>
                    <a:pt x="1403852" y="765439"/>
                    <a:pt x="1452033" y="705330"/>
                    <a:pt x="1399032" y="740664"/>
                  </a:cubicBezTo>
                  <a:cubicBezTo>
                    <a:pt x="1354092" y="770624"/>
                    <a:pt x="1387048" y="761792"/>
                    <a:pt x="1353312" y="795528"/>
                  </a:cubicBezTo>
                  <a:cubicBezTo>
                    <a:pt x="1345541" y="803299"/>
                    <a:pt x="1335024" y="807720"/>
                    <a:pt x="1325880" y="813816"/>
                  </a:cubicBezTo>
                  <a:cubicBezTo>
                    <a:pt x="1322832" y="822960"/>
                    <a:pt x="1322757" y="833722"/>
                    <a:pt x="1316736" y="841248"/>
                  </a:cubicBezTo>
                  <a:cubicBezTo>
                    <a:pt x="1267968" y="902208"/>
                    <a:pt x="1307592" y="813816"/>
                    <a:pt x="1271016" y="886968"/>
                  </a:cubicBezTo>
                  <a:cubicBezTo>
                    <a:pt x="1266705" y="895589"/>
                    <a:pt x="1266553" y="905974"/>
                    <a:pt x="1261872" y="914400"/>
                  </a:cubicBezTo>
                  <a:cubicBezTo>
                    <a:pt x="1251198" y="933613"/>
                    <a:pt x="1237488" y="950976"/>
                    <a:pt x="1225296" y="969264"/>
                  </a:cubicBezTo>
                  <a:cubicBezTo>
                    <a:pt x="1219200" y="978408"/>
                    <a:pt x="1210483" y="986270"/>
                    <a:pt x="1207008" y="996696"/>
                  </a:cubicBezTo>
                  <a:cubicBezTo>
                    <a:pt x="1203960" y="1005840"/>
                    <a:pt x="1203885" y="1016602"/>
                    <a:pt x="1197864" y="1024128"/>
                  </a:cubicBezTo>
                  <a:cubicBezTo>
                    <a:pt x="1190999" y="1032710"/>
                    <a:pt x="1179576" y="1036320"/>
                    <a:pt x="1170432" y="1042416"/>
                  </a:cubicBezTo>
                  <a:cubicBezTo>
                    <a:pt x="1147448" y="1111367"/>
                    <a:pt x="1178452" y="1026376"/>
                    <a:pt x="1143000" y="1097280"/>
                  </a:cubicBezTo>
                  <a:cubicBezTo>
                    <a:pt x="1138689" y="1105901"/>
                    <a:pt x="1138537" y="1116286"/>
                    <a:pt x="1133856" y="1124712"/>
                  </a:cubicBezTo>
                  <a:cubicBezTo>
                    <a:pt x="1123182" y="1143925"/>
                    <a:pt x="1109472" y="1161288"/>
                    <a:pt x="1097280" y="1179576"/>
                  </a:cubicBezTo>
                  <a:cubicBezTo>
                    <a:pt x="1091184" y="1188720"/>
                    <a:pt x="1082467" y="1196582"/>
                    <a:pt x="1078992" y="1207008"/>
                  </a:cubicBezTo>
                  <a:cubicBezTo>
                    <a:pt x="1075944" y="1216152"/>
                    <a:pt x="1074159" y="1225819"/>
                    <a:pt x="1069848" y="1234440"/>
                  </a:cubicBezTo>
                  <a:cubicBezTo>
                    <a:pt x="1064933" y="1244270"/>
                    <a:pt x="1056023" y="1251829"/>
                    <a:pt x="1051560" y="1261872"/>
                  </a:cubicBezTo>
                  <a:cubicBezTo>
                    <a:pt x="1043731" y="1279488"/>
                    <a:pt x="1039368" y="1298448"/>
                    <a:pt x="1033272" y="1316736"/>
                  </a:cubicBezTo>
                  <a:lnTo>
                    <a:pt x="1024128" y="1344168"/>
                  </a:lnTo>
                  <a:lnTo>
                    <a:pt x="1005840" y="1399032"/>
                  </a:lnTo>
                  <a:cubicBezTo>
                    <a:pt x="1002792" y="1408176"/>
                    <a:pt x="999034" y="1417113"/>
                    <a:pt x="996696" y="1426464"/>
                  </a:cubicBezTo>
                  <a:cubicBezTo>
                    <a:pt x="993648" y="1438656"/>
                    <a:pt x="991163" y="1451003"/>
                    <a:pt x="987552" y="1463040"/>
                  </a:cubicBezTo>
                  <a:cubicBezTo>
                    <a:pt x="982013" y="1481504"/>
                    <a:pt x="973939" y="1499202"/>
                    <a:pt x="969264" y="1517904"/>
                  </a:cubicBezTo>
                  <a:cubicBezTo>
                    <a:pt x="966216" y="1530096"/>
                    <a:pt x="963731" y="1542443"/>
                    <a:pt x="960120" y="1554480"/>
                  </a:cubicBezTo>
                  <a:cubicBezTo>
                    <a:pt x="954581" y="1572944"/>
                    <a:pt x="947928" y="1591056"/>
                    <a:pt x="941832" y="1609344"/>
                  </a:cubicBezTo>
                  <a:cubicBezTo>
                    <a:pt x="932303" y="1637930"/>
                    <a:pt x="923062" y="1673673"/>
                    <a:pt x="896112" y="1691640"/>
                  </a:cubicBezTo>
                  <a:cubicBezTo>
                    <a:pt x="866067" y="1711670"/>
                    <a:pt x="828721" y="1738206"/>
                    <a:pt x="795528" y="1746504"/>
                  </a:cubicBezTo>
                  <a:cubicBezTo>
                    <a:pt x="771144" y="1752600"/>
                    <a:pt x="746221" y="1756844"/>
                    <a:pt x="722376" y="1764792"/>
                  </a:cubicBezTo>
                  <a:cubicBezTo>
                    <a:pt x="704088" y="1770888"/>
                    <a:pt x="686527" y="1779911"/>
                    <a:pt x="667512" y="1783080"/>
                  </a:cubicBezTo>
                  <a:cubicBezTo>
                    <a:pt x="649224" y="1786128"/>
                    <a:pt x="630828" y="1788588"/>
                    <a:pt x="612648" y="1792224"/>
                  </a:cubicBezTo>
                  <a:cubicBezTo>
                    <a:pt x="578099" y="1799134"/>
                    <a:pt x="556197" y="1807993"/>
                    <a:pt x="521208" y="1819656"/>
                  </a:cubicBezTo>
                  <a:cubicBezTo>
                    <a:pt x="512064" y="1822704"/>
                    <a:pt x="501796" y="1823453"/>
                    <a:pt x="493776" y="1828800"/>
                  </a:cubicBezTo>
                  <a:cubicBezTo>
                    <a:pt x="484632" y="1834896"/>
                    <a:pt x="476174" y="1842173"/>
                    <a:pt x="466344" y="1847088"/>
                  </a:cubicBezTo>
                  <a:cubicBezTo>
                    <a:pt x="390628" y="1884946"/>
                    <a:pt x="490096" y="1822109"/>
                    <a:pt x="411480" y="1874520"/>
                  </a:cubicBezTo>
                  <a:cubicBezTo>
                    <a:pt x="367611" y="1940324"/>
                    <a:pt x="429734" y="1859303"/>
                    <a:pt x="338328" y="1920240"/>
                  </a:cubicBezTo>
                  <a:lnTo>
                    <a:pt x="283464" y="1956816"/>
                  </a:lnTo>
                  <a:lnTo>
                    <a:pt x="256032" y="1975104"/>
                  </a:lnTo>
                  <a:cubicBezTo>
                    <a:pt x="249936" y="1984248"/>
                    <a:pt x="245515" y="1994765"/>
                    <a:pt x="237744" y="2002536"/>
                  </a:cubicBezTo>
                  <a:cubicBezTo>
                    <a:pt x="229973" y="2010307"/>
                    <a:pt x="199644" y="2033016"/>
                    <a:pt x="192024" y="2039112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4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Freihandform 42"/>
            <p:cNvSpPr/>
            <p:nvPr/>
          </p:nvSpPr>
          <p:spPr>
            <a:xfrm>
              <a:off x="6318504" y="1705098"/>
              <a:ext cx="1472184" cy="2318262"/>
            </a:xfrm>
            <a:custGeom>
              <a:avLst/>
              <a:gdLst>
                <a:gd name="connsiteX0" fmla="*/ 603504 w 1472184"/>
                <a:gd name="connsiteY0" fmla="*/ 4830 h 2318262"/>
                <a:gd name="connsiteX1" fmla="*/ 603504 w 1472184"/>
                <a:gd name="connsiteY1" fmla="*/ 4830 h 2318262"/>
                <a:gd name="connsiteX2" fmla="*/ 676656 w 1472184"/>
                <a:gd name="connsiteY2" fmla="*/ 87126 h 2318262"/>
                <a:gd name="connsiteX3" fmla="*/ 704088 w 1472184"/>
                <a:gd name="connsiteY3" fmla="*/ 96270 h 2318262"/>
                <a:gd name="connsiteX4" fmla="*/ 722376 w 1472184"/>
                <a:gd name="connsiteY4" fmla="*/ 123702 h 2318262"/>
                <a:gd name="connsiteX5" fmla="*/ 786384 w 1472184"/>
                <a:gd name="connsiteY5" fmla="*/ 141990 h 2318262"/>
                <a:gd name="connsiteX6" fmla="*/ 813816 w 1472184"/>
                <a:gd name="connsiteY6" fmla="*/ 151134 h 2318262"/>
                <a:gd name="connsiteX7" fmla="*/ 1024128 w 1472184"/>
                <a:gd name="connsiteY7" fmla="*/ 169422 h 2318262"/>
                <a:gd name="connsiteX8" fmla="*/ 1143000 w 1472184"/>
                <a:gd name="connsiteY8" fmla="*/ 160278 h 2318262"/>
                <a:gd name="connsiteX9" fmla="*/ 1170432 w 1472184"/>
                <a:gd name="connsiteY9" fmla="*/ 151134 h 2318262"/>
                <a:gd name="connsiteX10" fmla="*/ 1216152 w 1472184"/>
                <a:gd name="connsiteY10" fmla="*/ 141990 h 2318262"/>
                <a:gd name="connsiteX11" fmla="*/ 1243584 w 1472184"/>
                <a:gd name="connsiteY11" fmla="*/ 132846 h 2318262"/>
                <a:gd name="connsiteX12" fmla="*/ 1307592 w 1472184"/>
                <a:gd name="connsiteY12" fmla="*/ 123702 h 2318262"/>
                <a:gd name="connsiteX13" fmla="*/ 1417320 w 1472184"/>
                <a:gd name="connsiteY13" fmla="*/ 132846 h 2318262"/>
                <a:gd name="connsiteX14" fmla="*/ 1453896 w 1472184"/>
                <a:gd name="connsiteY14" fmla="*/ 178566 h 2318262"/>
                <a:gd name="connsiteX15" fmla="*/ 1472184 w 1472184"/>
                <a:gd name="connsiteY15" fmla="*/ 205998 h 2318262"/>
                <a:gd name="connsiteX16" fmla="*/ 1444752 w 1472184"/>
                <a:gd name="connsiteY16" fmla="*/ 334014 h 2318262"/>
                <a:gd name="connsiteX17" fmla="*/ 1417320 w 1472184"/>
                <a:gd name="connsiteY17" fmla="*/ 361446 h 2318262"/>
                <a:gd name="connsiteX18" fmla="*/ 1389888 w 1472184"/>
                <a:gd name="connsiteY18" fmla="*/ 379734 h 2318262"/>
                <a:gd name="connsiteX19" fmla="*/ 1362456 w 1472184"/>
                <a:gd name="connsiteY19" fmla="*/ 407166 h 2318262"/>
                <a:gd name="connsiteX20" fmla="*/ 1307592 w 1472184"/>
                <a:gd name="connsiteY20" fmla="*/ 443742 h 2318262"/>
                <a:gd name="connsiteX21" fmla="*/ 1271016 w 1472184"/>
                <a:gd name="connsiteY21" fmla="*/ 489462 h 2318262"/>
                <a:gd name="connsiteX22" fmla="*/ 1216152 w 1472184"/>
                <a:gd name="connsiteY22" fmla="*/ 571758 h 2318262"/>
                <a:gd name="connsiteX23" fmla="*/ 1197864 w 1472184"/>
                <a:gd name="connsiteY23" fmla="*/ 599190 h 2318262"/>
                <a:gd name="connsiteX24" fmla="*/ 1143000 w 1472184"/>
                <a:gd name="connsiteY24" fmla="*/ 763782 h 2318262"/>
                <a:gd name="connsiteX25" fmla="*/ 1133856 w 1472184"/>
                <a:gd name="connsiteY25" fmla="*/ 791214 h 2318262"/>
                <a:gd name="connsiteX26" fmla="*/ 1124712 w 1472184"/>
                <a:gd name="connsiteY26" fmla="*/ 818646 h 2318262"/>
                <a:gd name="connsiteX27" fmla="*/ 1106424 w 1472184"/>
                <a:gd name="connsiteY27" fmla="*/ 846078 h 2318262"/>
                <a:gd name="connsiteX28" fmla="*/ 1078992 w 1472184"/>
                <a:gd name="connsiteY28" fmla="*/ 910086 h 2318262"/>
                <a:gd name="connsiteX29" fmla="*/ 1051560 w 1472184"/>
                <a:gd name="connsiteY29" fmla="*/ 928374 h 2318262"/>
                <a:gd name="connsiteX30" fmla="*/ 1024128 w 1472184"/>
                <a:gd name="connsiteY30" fmla="*/ 1010670 h 2318262"/>
                <a:gd name="connsiteX31" fmla="*/ 1014984 w 1472184"/>
                <a:gd name="connsiteY31" fmla="*/ 1038102 h 2318262"/>
                <a:gd name="connsiteX32" fmla="*/ 996696 w 1472184"/>
                <a:gd name="connsiteY32" fmla="*/ 1065534 h 2318262"/>
                <a:gd name="connsiteX33" fmla="*/ 969264 w 1472184"/>
                <a:gd name="connsiteY33" fmla="*/ 1147830 h 2318262"/>
                <a:gd name="connsiteX34" fmla="*/ 941832 w 1472184"/>
                <a:gd name="connsiteY34" fmla="*/ 1230126 h 2318262"/>
                <a:gd name="connsiteX35" fmla="*/ 932688 w 1472184"/>
                <a:gd name="connsiteY35" fmla="*/ 1257558 h 2318262"/>
                <a:gd name="connsiteX36" fmla="*/ 941832 w 1472184"/>
                <a:gd name="connsiteY36" fmla="*/ 1284990 h 2318262"/>
                <a:gd name="connsiteX37" fmla="*/ 996696 w 1472184"/>
                <a:gd name="connsiteY37" fmla="*/ 1303278 h 2318262"/>
                <a:gd name="connsiteX38" fmla="*/ 1051560 w 1472184"/>
                <a:gd name="connsiteY38" fmla="*/ 1330710 h 2318262"/>
                <a:gd name="connsiteX39" fmla="*/ 1069848 w 1472184"/>
                <a:gd name="connsiteY39" fmla="*/ 1358142 h 2318262"/>
                <a:gd name="connsiteX40" fmla="*/ 1097280 w 1472184"/>
                <a:gd name="connsiteY40" fmla="*/ 1376430 h 2318262"/>
                <a:gd name="connsiteX41" fmla="*/ 1106424 w 1472184"/>
                <a:gd name="connsiteY41" fmla="*/ 1403862 h 2318262"/>
                <a:gd name="connsiteX42" fmla="*/ 1133856 w 1472184"/>
                <a:gd name="connsiteY42" fmla="*/ 1431294 h 2318262"/>
                <a:gd name="connsiteX43" fmla="*/ 1170432 w 1472184"/>
                <a:gd name="connsiteY43" fmla="*/ 1477014 h 2318262"/>
                <a:gd name="connsiteX44" fmla="*/ 1188720 w 1472184"/>
                <a:gd name="connsiteY44" fmla="*/ 1504446 h 2318262"/>
                <a:gd name="connsiteX45" fmla="*/ 1252728 w 1472184"/>
                <a:gd name="connsiteY45" fmla="*/ 1550166 h 2318262"/>
                <a:gd name="connsiteX46" fmla="*/ 1261872 w 1472184"/>
                <a:gd name="connsiteY46" fmla="*/ 1577598 h 2318262"/>
                <a:gd name="connsiteX47" fmla="*/ 1289304 w 1472184"/>
                <a:gd name="connsiteY47" fmla="*/ 1586742 h 2318262"/>
                <a:gd name="connsiteX48" fmla="*/ 1307592 w 1472184"/>
                <a:gd name="connsiteY48" fmla="*/ 1641606 h 2318262"/>
                <a:gd name="connsiteX49" fmla="*/ 1298448 w 1472184"/>
                <a:gd name="connsiteY49" fmla="*/ 1705614 h 2318262"/>
                <a:gd name="connsiteX50" fmla="*/ 1243584 w 1472184"/>
                <a:gd name="connsiteY50" fmla="*/ 1742190 h 2318262"/>
                <a:gd name="connsiteX51" fmla="*/ 1078992 w 1472184"/>
                <a:gd name="connsiteY51" fmla="*/ 1723902 h 2318262"/>
                <a:gd name="connsiteX52" fmla="*/ 1051560 w 1472184"/>
                <a:gd name="connsiteY52" fmla="*/ 1705614 h 2318262"/>
                <a:gd name="connsiteX53" fmla="*/ 978408 w 1472184"/>
                <a:gd name="connsiteY53" fmla="*/ 1659894 h 2318262"/>
                <a:gd name="connsiteX54" fmla="*/ 950976 w 1472184"/>
                <a:gd name="connsiteY54" fmla="*/ 1650750 h 2318262"/>
                <a:gd name="connsiteX55" fmla="*/ 923544 w 1472184"/>
                <a:gd name="connsiteY55" fmla="*/ 1641606 h 2318262"/>
                <a:gd name="connsiteX56" fmla="*/ 822960 w 1472184"/>
                <a:gd name="connsiteY56" fmla="*/ 1659894 h 2318262"/>
                <a:gd name="connsiteX57" fmla="*/ 768096 w 1472184"/>
                <a:gd name="connsiteY57" fmla="*/ 1696470 h 2318262"/>
                <a:gd name="connsiteX58" fmla="*/ 713232 w 1472184"/>
                <a:gd name="connsiteY58" fmla="*/ 1733046 h 2318262"/>
                <a:gd name="connsiteX59" fmla="*/ 685800 w 1472184"/>
                <a:gd name="connsiteY59" fmla="*/ 1751334 h 2318262"/>
                <a:gd name="connsiteX60" fmla="*/ 621792 w 1472184"/>
                <a:gd name="connsiteY60" fmla="*/ 1815342 h 2318262"/>
                <a:gd name="connsiteX61" fmla="*/ 603504 w 1472184"/>
                <a:gd name="connsiteY61" fmla="*/ 1842774 h 2318262"/>
                <a:gd name="connsiteX62" fmla="*/ 576072 w 1472184"/>
                <a:gd name="connsiteY62" fmla="*/ 1861062 h 2318262"/>
                <a:gd name="connsiteX63" fmla="*/ 521208 w 1472184"/>
                <a:gd name="connsiteY63" fmla="*/ 1943358 h 2318262"/>
                <a:gd name="connsiteX64" fmla="*/ 502920 w 1472184"/>
                <a:gd name="connsiteY64" fmla="*/ 1970790 h 2318262"/>
                <a:gd name="connsiteX65" fmla="*/ 475488 w 1472184"/>
                <a:gd name="connsiteY65" fmla="*/ 2053086 h 2318262"/>
                <a:gd name="connsiteX66" fmla="*/ 466344 w 1472184"/>
                <a:gd name="connsiteY66" fmla="*/ 2080518 h 2318262"/>
                <a:gd name="connsiteX67" fmla="*/ 411480 w 1472184"/>
                <a:gd name="connsiteY67" fmla="*/ 2126238 h 2318262"/>
                <a:gd name="connsiteX68" fmla="*/ 356616 w 1472184"/>
                <a:gd name="connsiteY68" fmla="*/ 2162814 h 2318262"/>
                <a:gd name="connsiteX69" fmla="*/ 329184 w 1472184"/>
                <a:gd name="connsiteY69" fmla="*/ 2181102 h 2318262"/>
                <a:gd name="connsiteX70" fmla="*/ 301752 w 1472184"/>
                <a:gd name="connsiteY70" fmla="*/ 2199390 h 2318262"/>
                <a:gd name="connsiteX71" fmla="*/ 246888 w 1472184"/>
                <a:gd name="connsiteY71" fmla="*/ 2217678 h 2318262"/>
                <a:gd name="connsiteX72" fmla="*/ 164592 w 1472184"/>
                <a:gd name="connsiteY72" fmla="*/ 2272542 h 2318262"/>
                <a:gd name="connsiteX73" fmla="*/ 137160 w 1472184"/>
                <a:gd name="connsiteY73" fmla="*/ 2290830 h 2318262"/>
                <a:gd name="connsiteX74" fmla="*/ 109728 w 1472184"/>
                <a:gd name="connsiteY74" fmla="*/ 2309118 h 2318262"/>
                <a:gd name="connsiteX75" fmla="*/ 82296 w 1472184"/>
                <a:gd name="connsiteY75" fmla="*/ 2318262 h 2318262"/>
                <a:gd name="connsiteX76" fmla="*/ 27432 w 1472184"/>
                <a:gd name="connsiteY76" fmla="*/ 2309118 h 2318262"/>
                <a:gd name="connsiteX77" fmla="*/ 0 w 1472184"/>
                <a:gd name="connsiteY77" fmla="*/ 2254254 h 2318262"/>
                <a:gd name="connsiteX78" fmla="*/ 9144 w 1472184"/>
                <a:gd name="connsiteY78" fmla="*/ 2071374 h 2318262"/>
                <a:gd name="connsiteX79" fmla="*/ 27432 w 1472184"/>
                <a:gd name="connsiteY79" fmla="*/ 2007366 h 2318262"/>
                <a:gd name="connsiteX80" fmla="*/ 54864 w 1472184"/>
                <a:gd name="connsiteY80" fmla="*/ 1915926 h 2318262"/>
                <a:gd name="connsiteX81" fmla="*/ 82296 w 1472184"/>
                <a:gd name="connsiteY81" fmla="*/ 1861062 h 2318262"/>
                <a:gd name="connsiteX82" fmla="*/ 100584 w 1472184"/>
                <a:gd name="connsiteY82" fmla="*/ 1833630 h 2318262"/>
                <a:gd name="connsiteX83" fmla="*/ 109728 w 1472184"/>
                <a:gd name="connsiteY83" fmla="*/ 1806198 h 2318262"/>
                <a:gd name="connsiteX84" fmla="*/ 128016 w 1472184"/>
                <a:gd name="connsiteY84" fmla="*/ 1778766 h 2318262"/>
                <a:gd name="connsiteX85" fmla="*/ 137160 w 1472184"/>
                <a:gd name="connsiteY85" fmla="*/ 1751334 h 2318262"/>
                <a:gd name="connsiteX86" fmla="*/ 173736 w 1472184"/>
                <a:gd name="connsiteY86" fmla="*/ 1696470 h 2318262"/>
                <a:gd name="connsiteX87" fmla="*/ 192024 w 1472184"/>
                <a:gd name="connsiteY87" fmla="*/ 1669038 h 2318262"/>
                <a:gd name="connsiteX88" fmla="*/ 210312 w 1472184"/>
                <a:gd name="connsiteY88" fmla="*/ 1641606 h 2318262"/>
                <a:gd name="connsiteX89" fmla="*/ 219456 w 1472184"/>
                <a:gd name="connsiteY89" fmla="*/ 1614174 h 2318262"/>
                <a:gd name="connsiteX90" fmla="*/ 237744 w 1472184"/>
                <a:gd name="connsiteY90" fmla="*/ 1586742 h 2318262"/>
                <a:gd name="connsiteX91" fmla="*/ 256032 w 1472184"/>
                <a:gd name="connsiteY91" fmla="*/ 1531878 h 2318262"/>
                <a:gd name="connsiteX92" fmla="*/ 265176 w 1472184"/>
                <a:gd name="connsiteY92" fmla="*/ 1504446 h 2318262"/>
                <a:gd name="connsiteX93" fmla="*/ 274320 w 1472184"/>
                <a:gd name="connsiteY93" fmla="*/ 1284990 h 2318262"/>
                <a:gd name="connsiteX94" fmla="*/ 283464 w 1472184"/>
                <a:gd name="connsiteY94" fmla="*/ 1257558 h 2318262"/>
                <a:gd name="connsiteX95" fmla="*/ 338328 w 1472184"/>
                <a:gd name="connsiteY95" fmla="*/ 1239270 h 2318262"/>
                <a:gd name="connsiteX96" fmla="*/ 365760 w 1472184"/>
                <a:gd name="connsiteY96" fmla="*/ 1230126 h 2318262"/>
                <a:gd name="connsiteX97" fmla="*/ 393192 w 1472184"/>
                <a:gd name="connsiteY97" fmla="*/ 1220982 h 2318262"/>
                <a:gd name="connsiteX98" fmla="*/ 502920 w 1472184"/>
                <a:gd name="connsiteY98" fmla="*/ 1211838 h 2318262"/>
                <a:gd name="connsiteX99" fmla="*/ 694944 w 1472184"/>
                <a:gd name="connsiteY99" fmla="*/ 1202694 h 2318262"/>
                <a:gd name="connsiteX100" fmla="*/ 749808 w 1472184"/>
                <a:gd name="connsiteY100" fmla="*/ 1184406 h 2318262"/>
                <a:gd name="connsiteX101" fmla="*/ 795528 w 1472184"/>
                <a:gd name="connsiteY101" fmla="*/ 1138686 h 2318262"/>
                <a:gd name="connsiteX102" fmla="*/ 822960 w 1472184"/>
                <a:gd name="connsiteY102" fmla="*/ 1056390 h 2318262"/>
                <a:gd name="connsiteX103" fmla="*/ 832104 w 1472184"/>
                <a:gd name="connsiteY103" fmla="*/ 1028958 h 2318262"/>
                <a:gd name="connsiteX104" fmla="*/ 841248 w 1472184"/>
                <a:gd name="connsiteY104" fmla="*/ 974094 h 2318262"/>
                <a:gd name="connsiteX105" fmla="*/ 850392 w 1472184"/>
                <a:gd name="connsiteY105" fmla="*/ 891798 h 2318262"/>
                <a:gd name="connsiteX106" fmla="*/ 859536 w 1472184"/>
                <a:gd name="connsiteY106" fmla="*/ 846078 h 2318262"/>
                <a:gd name="connsiteX107" fmla="*/ 886968 w 1472184"/>
                <a:gd name="connsiteY107" fmla="*/ 644910 h 2318262"/>
                <a:gd name="connsiteX108" fmla="*/ 859536 w 1472184"/>
                <a:gd name="connsiteY108" fmla="*/ 379734 h 2318262"/>
                <a:gd name="connsiteX109" fmla="*/ 832104 w 1472184"/>
                <a:gd name="connsiteY109" fmla="*/ 324870 h 2318262"/>
                <a:gd name="connsiteX110" fmla="*/ 804672 w 1472184"/>
                <a:gd name="connsiteY110" fmla="*/ 306582 h 2318262"/>
                <a:gd name="connsiteX111" fmla="*/ 786384 w 1472184"/>
                <a:gd name="connsiteY111" fmla="*/ 279150 h 2318262"/>
                <a:gd name="connsiteX112" fmla="*/ 731520 w 1472184"/>
                <a:gd name="connsiteY112" fmla="*/ 251718 h 2318262"/>
                <a:gd name="connsiteX113" fmla="*/ 685800 w 1472184"/>
                <a:gd name="connsiteY113" fmla="*/ 215142 h 2318262"/>
                <a:gd name="connsiteX114" fmla="*/ 667512 w 1472184"/>
                <a:gd name="connsiteY114" fmla="*/ 187710 h 2318262"/>
                <a:gd name="connsiteX115" fmla="*/ 612648 w 1472184"/>
                <a:gd name="connsiteY115" fmla="*/ 160278 h 2318262"/>
                <a:gd name="connsiteX116" fmla="*/ 539496 w 1472184"/>
                <a:gd name="connsiteY116" fmla="*/ 114558 h 2318262"/>
                <a:gd name="connsiteX117" fmla="*/ 512064 w 1472184"/>
                <a:gd name="connsiteY117" fmla="*/ 96270 h 2318262"/>
                <a:gd name="connsiteX118" fmla="*/ 438912 w 1472184"/>
                <a:gd name="connsiteY118" fmla="*/ 77982 h 2318262"/>
                <a:gd name="connsiteX119" fmla="*/ 429768 w 1472184"/>
                <a:gd name="connsiteY119" fmla="*/ 50550 h 2318262"/>
                <a:gd name="connsiteX120" fmla="*/ 521208 w 1472184"/>
                <a:gd name="connsiteY120" fmla="*/ 13974 h 2318262"/>
                <a:gd name="connsiteX121" fmla="*/ 548640 w 1472184"/>
                <a:gd name="connsiteY121" fmla="*/ 4830 h 2318262"/>
                <a:gd name="connsiteX122" fmla="*/ 603504 w 1472184"/>
                <a:gd name="connsiteY122" fmla="*/ 4830 h 2318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1472184" h="2318262">
                  <a:moveTo>
                    <a:pt x="603504" y="4830"/>
                  </a:moveTo>
                  <a:lnTo>
                    <a:pt x="603504" y="4830"/>
                  </a:lnTo>
                  <a:cubicBezTo>
                    <a:pt x="633853" y="47318"/>
                    <a:pt x="636528" y="67062"/>
                    <a:pt x="676656" y="87126"/>
                  </a:cubicBezTo>
                  <a:cubicBezTo>
                    <a:pt x="685277" y="91437"/>
                    <a:pt x="694944" y="93222"/>
                    <a:pt x="704088" y="96270"/>
                  </a:cubicBezTo>
                  <a:cubicBezTo>
                    <a:pt x="710184" y="105414"/>
                    <a:pt x="713794" y="116837"/>
                    <a:pt x="722376" y="123702"/>
                  </a:cubicBezTo>
                  <a:cubicBezTo>
                    <a:pt x="728466" y="128574"/>
                    <a:pt x="783828" y="141260"/>
                    <a:pt x="786384" y="141990"/>
                  </a:cubicBezTo>
                  <a:cubicBezTo>
                    <a:pt x="795652" y="144638"/>
                    <a:pt x="804465" y="148796"/>
                    <a:pt x="813816" y="151134"/>
                  </a:cubicBezTo>
                  <a:cubicBezTo>
                    <a:pt x="887806" y="169631"/>
                    <a:pt x="934570" y="164447"/>
                    <a:pt x="1024128" y="169422"/>
                  </a:cubicBezTo>
                  <a:cubicBezTo>
                    <a:pt x="1063752" y="166374"/>
                    <a:pt x="1103566" y="165207"/>
                    <a:pt x="1143000" y="160278"/>
                  </a:cubicBezTo>
                  <a:cubicBezTo>
                    <a:pt x="1152564" y="159082"/>
                    <a:pt x="1161081" y="153472"/>
                    <a:pt x="1170432" y="151134"/>
                  </a:cubicBezTo>
                  <a:cubicBezTo>
                    <a:pt x="1185510" y="147365"/>
                    <a:pt x="1201074" y="145759"/>
                    <a:pt x="1216152" y="141990"/>
                  </a:cubicBezTo>
                  <a:cubicBezTo>
                    <a:pt x="1225503" y="139652"/>
                    <a:pt x="1234133" y="134736"/>
                    <a:pt x="1243584" y="132846"/>
                  </a:cubicBezTo>
                  <a:cubicBezTo>
                    <a:pt x="1264718" y="128619"/>
                    <a:pt x="1286256" y="126750"/>
                    <a:pt x="1307592" y="123702"/>
                  </a:cubicBezTo>
                  <a:cubicBezTo>
                    <a:pt x="1344168" y="126750"/>
                    <a:pt x="1381330" y="125648"/>
                    <a:pt x="1417320" y="132846"/>
                  </a:cubicBezTo>
                  <a:cubicBezTo>
                    <a:pt x="1451574" y="139697"/>
                    <a:pt x="1442327" y="155429"/>
                    <a:pt x="1453896" y="178566"/>
                  </a:cubicBezTo>
                  <a:cubicBezTo>
                    <a:pt x="1458811" y="188396"/>
                    <a:pt x="1466088" y="196854"/>
                    <a:pt x="1472184" y="205998"/>
                  </a:cubicBezTo>
                  <a:cubicBezTo>
                    <a:pt x="1470140" y="222350"/>
                    <a:pt x="1463366" y="315400"/>
                    <a:pt x="1444752" y="334014"/>
                  </a:cubicBezTo>
                  <a:cubicBezTo>
                    <a:pt x="1435608" y="343158"/>
                    <a:pt x="1427254" y="353167"/>
                    <a:pt x="1417320" y="361446"/>
                  </a:cubicBezTo>
                  <a:cubicBezTo>
                    <a:pt x="1408877" y="368481"/>
                    <a:pt x="1398331" y="372699"/>
                    <a:pt x="1389888" y="379734"/>
                  </a:cubicBezTo>
                  <a:cubicBezTo>
                    <a:pt x="1379954" y="388013"/>
                    <a:pt x="1372664" y="399227"/>
                    <a:pt x="1362456" y="407166"/>
                  </a:cubicBezTo>
                  <a:cubicBezTo>
                    <a:pt x="1345106" y="420660"/>
                    <a:pt x="1307592" y="443742"/>
                    <a:pt x="1307592" y="443742"/>
                  </a:cubicBezTo>
                  <a:cubicBezTo>
                    <a:pt x="1287000" y="505518"/>
                    <a:pt x="1315558" y="438557"/>
                    <a:pt x="1271016" y="489462"/>
                  </a:cubicBezTo>
                  <a:lnTo>
                    <a:pt x="1216152" y="571758"/>
                  </a:lnTo>
                  <a:cubicBezTo>
                    <a:pt x="1210056" y="580902"/>
                    <a:pt x="1201339" y="588764"/>
                    <a:pt x="1197864" y="599190"/>
                  </a:cubicBezTo>
                  <a:lnTo>
                    <a:pt x="1143000" y="763782"/>
                  </a:lnTo>
                  <a:lnTo>
                    <a:pt x="1133856" y="791214"/>
                  </a:lnTo>
                  <a:cubicBezTo>
                    <a:pt x="1130808" y="800358"/>
                    <a:pt x="1130059" y="810626"/>
                    <a:pt x="1124712" y="818646"/>
                  </a:cubicBezTo>
                  <a:cubicBezTo>
                    <a:pt x="1118616" y="827790"/>
                    <a:pt x="1111339" y="836248"/>
                    <a:pt x="1106424" y="846078"/>
                  </a:cubicBezTo>
                  <a:cubicBezTo>
                    <a:pt x="1092131" y="874664"/>
                    <a:pt x="1102776" y="881545"/>
                    <a:pt x="1078992" y="910086"/>
                  </a:cubicBezTo>
                  <a:cubicBezTo>
                    <a:pt x="1071957" y="918529"/>
                    <a:pt x="1060704" y="922278"/>
                    <a:pt x="1051560" y="928374"/>
                  </a:cubicBezTo>
                  <a:lnTo>
                    <a:pt x="1024128" y="1010670"/>
                  </a:lnTo>
                  <a:cubicBezTo>
                    <a:pt x="1021080" y="1019814"/>
                    <a:pt x="1020331" y="1030082"/>
                    <a:pt x="1014984" y="1038102"/>
                  </a:cubicBezTo>
                  <a:cubicBezTo>
                    <a:pt x="1008888" y="1047246"/>
                    <a:pt x="1001159" y="1055491"/>
                    <a:pt x="996696" y="1065534"/>
                  </a:cubicBezTo>
                  <a:lnTo>
                    <a:pt x="969264" y="1147830"/>
                  </a:lnTo>
                  <a:lnTo>
                    <a:pt x="941832" y="1230126"/>
                  </a:lnTo>
                  <a:lnTo>
                    <a:pt x="932688" y="1257558"/>
                  </a:lnTo>
                  <a:cubicBezTo>
                    <a:pt x="935736" y="1266702"/>
                    <a:pt x="933989" y="1279388"/>
                    <a:pt x="941832" y="1284990"/>
                  </a:cubicBezTo>
                  <a:cubicBezTo>
                    <a:pt x="957519" y="1296195"/>
                    <a:pt x="978408" y="1297182"/>
                    <a:pt x="996696" y="1303278"/>
                  </a:cubicBezTo>
                  <a:cubicBezTo>
                    <a:pt x="1034554" y="1315897"/>
                    <a:pt x="1016108" y="1307075"/>
                    <a:pt x="1051560" y="1330710"/>
                  </a:cubicBezTo>
                  <a:cubicBezTo>
                    <a:pt x="1057656" y="1339854"/>
                    <a:pt x="1062077" y="1350371"/>
                    <a:pt x="1069848" y="1358142"/>
                  </a:cubicBezTo>
                  <a:cubicBezTo>
                    <a:pt x="1077619" y="1365913"/>
                    <a:pt x="1090415" y="1367848"/>
                    <a:pt x="1097280" y="1376430"/>
                  </a:cubicBezTo>
                  <a:cubicBezTo>
                    <a:pt x="1103301" y="1383956"/>
                    <a:pt x="1101077" y="1395842"/>
                    <a:pt x="1106424" y="1403862"/>
                  </a:cubicBezTo>
                  <a:cubicBezTo>
                    <a:pt x="1113597" y="1414622"/>
                    <a:pt x="1124712" y="1422150"/>
                    <a:pt x="1133856" y="1431294"/>
                  </a:cubicBezTo>
                  <a:cubicBezTo>
                    <a:pt x="1151657" y="1484698"/>
                    <a:pt x="1129072" y="1435654"/>
                    <a:pt x="1170432" y="1477014"/>
                  </a:cubicBezTo>
                  <a:cubicBezTo>
                    <a:pt x="1178203" y="1484785"/>
                    <a:pt x="1180949" y="1496675"/>
                    <a:pt x="1188720" y="1504446"/>
                  </a:cubicBezTo>
                  <a:cubicBezTo>
                    <a:pt x="1200062" y="1515788"/>
                    <a:pt x="1237152" y="1539782"/>
                    <a:pt x="1252728" y="1550166"/>
                  </a:cubicBezTo>
                  <a:cubicBezTo>
                    <a:pt x="1255776" y="1559310"/>
                    <a:pt x="1255056" y="1570782"/>
                    <a:pt x="1261872" y="1577598"/>
                  </a:cubicBezTo>
                  <a:cubicBezTo>
                    <a:pt x="1268688" y="1584414"/>
                    <a:pt x="1283702" y="1578899"/>
                    <a:pt x="1289304" y="1586742"/>
                  </a:cubicBezTo>
                  <a:cubicBezTo>
                    <a:pt x="1300509" y="1602429"/>
                    <a:pt x="1307592" y="1641606"/>
                    <a:pt x="1307592" y="1641606"/>
                  </a:cubicBezTo>
                  <a:cubicBezTo>
                    <a:pt x="1304544" y="1662942"/>
                    <a:pt x="1310019" y="1687431"/>
                    <a:pt x="1298448" y="1705614"/>
                  </a:cubicBezTo>
                  <a:cubicBezTo>
                    <a:pt x="1286648" y="1724157"/>
                    <a:pt x="1243584" y="1742190"/>
                    <a:pt x="1243584" y="1742190"/>
                  </a:cubicBezTo>
                  <a:cubicBezTo>
                    <a:pt x="1236354" y="1741634"/>
                    <a:pt x="1113960" y="1737015"/>
                    <a:pt x="1078992" y="1723902"/>
                  </a:cubicBezTo>
                  <a:cubicBezTo>
                    <a:pt x="1068702" y="1720043"/>
                    <a:pt x="1060704" y="1711710"/>
                    <a:pt x="1051560" y="1705614"/>
                  </a:cubicBezTo>
                  <a:cubicBezTo>
                    <a:pt x="1022579" y="1662142"/>
                    <a:pt x="1043698" y="1681657"/>
                    <a:pt x="978408" y="1659894"/>
                  </a:cubicBezTo>
                  <a:lnTo>
                    <a:pt x="950976" y="1650750"/>
                  </a:lnTo>
                  <a:lnTo>
                    <a:pt x="923544" y="1641606"/>
                  </a:lnTo>
                  <a:cubicBezTo>
                    <a:pt x="907602" y="1643599"/>
                    <a:pt x="847514" y="1646253"/>
                    <a:pt x="822960" y="1659894"/>
                  </a:cubicBezTo>
                  <a:cubicBezTo>
                    <a:pt x="803747" y="1670568"/>
                    <a:pt x="786384" y="1684278"/>
                    <a:pt x="768096" y="1696470"/>
                  </a:cubicBezTo>
                  <a:lnTo>
                    <a:pt x="713232" y="1733046"/>
                  </a:lnTo>
                  <a:lnTo>
                    <a:pt x="685800" y="1751334"/>
                  </a:lnTo>
                  <a:cubicBezTo>
                    <a:pt x="643877" y="1814218"/>
                    <a:pt x="670076" y="1799247"/>
                    <a:pt x="621792" y="1815342"/>
                  </a:cubicBezTo>
                  <a:cubicBezTo>
                    <a:pt x="615696" y="1824486"/>
                    <a:pt x="611275" y="1835003"/>
                    <a:pt x="603504" y="1842774"/>
                  </a:cubicBezTo>
                  <a:cubicBezTo>
                    <a:pt x="595733" y="1850545"/>
                    <a:pt x="583309" y="1852791"/>
                    <a:pt x="576072" y="1861062"/>
                  </a:cubicBezTo>
                  <a:lnTo>
                    <a:pt x="521208" y="1943358"/>
                  </a:lnTo>
                  <a:cubicBezTo>
                    <a:pt x="515112" y="1952502"/>
                    <a:pt x="506395" y="1960364"/>
                    <a:pt x="502920" y="1970790"/>
                  </a:cubicBezTo>
                  <a:lnTo>
                    <a:pt x="475488" y="2053086"/>
                  </a:lnTo>
                  <a:cubicBezTo>
                    <a:pt x="472440" y="2062230"/>
                    <a:pt x="474364" y="2075171"/>
                    <a:pt x="466344" y="2080518"/>
                  </a:cubicBezTo>
                  <a:cubicBezTo>
                    <a:pt x="368319" y="2145868"/>
                    <a:pt x="517089" y="2044098"/>
                    <a:pt x="411480" y="2126238"/>
                  </a:cubicBezTo>
                  <a:cubicBezTo>
                    <a:pt x="394130" y="2139732"/>
                    <a:pt x="374904" y="2150622"/>
                    <a:pt x="356616" y="2162814"/>
                  </a:cubicBezTo>
                  <a:lnTo>
                    <a:pt x="329184" y="2181102"/>
                  </a:lnTo>
                  <a:cubicBezTo>
                    <a:pt x="320040" y="2187198"/>
                    <a:pt x="312178" y="2195915"/>
                    <a:pt x="301752" y="2199390"/>
                  </a:cubicBezTo>
                  <a:cubicBezTo>
                    <a:pt x="283464" y="2205486"/>
                    <a:pt x="262928" y="2206985"/>
                    <a:pt x="246888" y="2217678"/>
                  </a:cubicBezTo>
                  <a:lnTo>
                    <a:pt x="164592" y="2272542"/>
                  </a:lnTo>
                  <a:lnTo>
                    <a:pt x="137160" y="2290830"/>
                  </a:lnTo>
                  <a:cubicBezTo>
                    <a:pt x="128016" y="2296926"/>
                    <a:pt x="120154" y="2305643"/>
                    <a:pt x="109728" y="2309118"/>
                  </a:cubicBezTo>
                  <a:lnTo>
                    <a:pt x="82296" y="2318262"/>
                  </a:lnTo>
                  <a:cubicBezTo>
                    <a:pt x="64008" y="2315214"/>
                    <a:pt x="44015" y="2317409"/>
                    <a:pt x="27432" y="2309118"/>
                  </a:cubicBezTo>
                  <a:cubicBezTo>
                    <a:pt x="13251" y="2302028"/>
                    <a:pt x="4328" y="2267237"/>
                    <a:pt x="0" y="2254254"/>
                  </a:cubicBezTo>
                  <a:cubicBezTo>
                    <a:pt x="3048" y="2193294"/>
                    <a:pt x="4075" y="2132199"/>
                    <a:pt x="9144" y="2071374"/>
                  </a:cubicBezTo>
                  <a:cubicBezTo>
                    <a:pt x="10826" y="2051196"/>
                    <a:pt x="21830" y="2026972"/>
                    <a:pt x="27432" y="2007366"/>
                  </a:cubicBezTo>
                  <a:cubicBezTo>
                    <a:pt x="33821" y="1985003"/>
                    <a:pt x="43999" y="1932224"/>
                    <a:pt x="54864" y="1915926"/>
                  </a:cubicBezTo>
                  <a:cubicBezTo>
                    <a:pt x="107275" y="1837310"/>
                    <a:pt x="44438" y="1936778"/>
                    <a:pt x="82296" y="1861062"/>
                  </a:cubicBezTo>
                  <a:cubicBezTo>
                    <a:pt x="87211" y="1851232"/>
                    <a:pt x="95669" y="1843460"/>
                    <a:pt x="100584" y="1833630"/>
                  </a:cubicBezTo>
                  <a:cubicBezTo>
                    <a:pt x="104895" y="1825009"/>
                    <a:pt x="105417" y="1814819"/>
                    <a:pt x="109728" y="1806198"/>
                  </a:cubicBezTo>
                  <a:cubicBezTo>
                    <a:pt x="114643" y="1796368"/>
                    <a:pt x="123101" y="1788596"/>
                    <a:pt x="128016" y="1778766"/>
                  </a:cubicBezTo>
                  <a:cubicBezTo>
                    <a:pt x="132327" y="1770145"/>
                    <a:pt x="132479" y="1759760"/>
                    <a:pt x="137160" y="1751334"/>
                  </a:cubicBezTo>
                  <a:cubicBezTo>
                    <a:pt x="147834" y="1732121"/>
                    <a:pt x="161544" y="1714758"/>
                    <a:pt x="173736" y="1696470"/>
                  </a:cubicBezTo>
                  <a:lnTo>
                    <a:pt x="192024" y="1669038"/>
                  </a:lnTo>
                  <a:cubicBezTo>
                    <a:pt x="198120" y="1659894"/>
                    <a:pt x="206837" y="1652032"/>
                    <a:pt x="210312" y="1641606"/>
                  </a:cubicBezTo>
                  <a:cubicBezTo>
                    <a:pt x="213360" y="1632462"/>
                    <a:pt x="215145" y="1622795"/>
                    <a:pt x="219456" y="1614174"/>
                  </a:cubicBezTo>
                  <a:cubicBezTo>
                    <a:pt x="224371" y="1604344"/>
                    <a:pt x="233281" y="1596785"/>
                    <a:pt x="237744" y="1586742"/>
                  </a:cubicBezTo>
                  <a:cubicBezTo>
                    <a:pt x="245573" y="1569126"/>
                    <a:pt x="249936" y="1550166"/>
                    <a:pt x="256032" y="1531878"/>
                  </a:cubicBezTo>
                  <a:lnTo>
                    <a:pt x="265176" y="1504446"/>
                  </a:lnTo>
                  <a:cubicBezTo>
                    <a:pt x="268224" y="1431294"/>
                    <a:pt x="268911" y="1358005"/>
                    <a:pt x="274320" y="1284990"/>
                  </a:cubicBezTo>
                  <a:cubicBezTo>
                    <a:pt x="275032" y="1275378"/>
                    <a:pt x="275621" y="1263160"/>
                    <a:pt x="283464" y="1257558"/>
                  </a:cubicBezTo>
                  <a:cubicBezTo>
                    <a:pt x="299151" y="1246353"/>
                    <a:pt x="320040" y="1245366"/>
                    <a:pt x="338328" y="1239270"/>
                  </a:cubicBezTo>
                  <a:lnTo>
                    <a:pt x="365760" y="1230126"/>
                  </a:lnTo>
                  <a:cubicBezTo>
                    <a:pt x="374904" y="1227078"/>
                    <a:pt x="383587" y="1221782"/>
                    <a:pt x="393192" y="1220982"/>
                  </a:cubicBezTo>
                  <a:lnTo>
                    <a:pt x="502920" y="1211838"/>
                  </a:lnTo>
                  <a:cubicBezTo>
                    <a:pt x="601254" y="1179060"/>
                    <a:pt x="538549" y="1192268"/>
                    <a:pt x="694944" y="1202694"/>
                  </a:cubicBezTo>
                  <a:cubicBezTo>
                    <a:pt x="713232" y="1196598"/>
                    <a:pt x="739115" y="1200446"/>
                    <a:pt x="749808" y="1184406"/>
                  </a:cubicBezTo>
                  <a:cubicBezTo>
                    <a:pt x="774192" y="1147830"/>
                    <a:pt x="758952" y="1163070"/>
                    <a:pt x="795528" y="1138686"/>
                  </a:cubicBezTo>
                  <a:lnTo>
                    <a:pt x="822960" y="1056390"/>
                  </a:lnTo>
                  <a:cubicBezTo>
                    <a:pt x="826008" y="1047246"/>
                    <a:pt x="830519" y="1038465"/>
                    <a:pt x="832104" y="1028958"/>
                  </a:cubicBezTo>
                  <a:cubicBezTo>
                    <a:pt x="835152" y="1010670"/>
                    <a:pt x="838798" y="992472"/>
                    <a:pt x="841248" y="974094"/>
                  </a:cubicBezTo>
                  <a:cubicBezTo>
                    <a:pt x="844896" y="946735"/>
                    <a:pt x="846489" y="919121"/>
                    <a:pt x="850392" y="891798"/>
                  </a:cubicBezTo>
                  <a:cubicBezTo>
                    <a:pt x="852590" y="876412"/>
                    <a:pt x="857338" y="861464"/>
                    <a:pt x="859536" y="846078"/>
                  </a:cubicBezTo>
                  <a:cubicBezTo>
                    <a:pt x="900711" y="557851"/>
                    <a:pt x="861978" y="794851"/>
                    <a:pt x="886968" y="644910"/>
                  </a:cubicBezTo>
                  <a:cubicBezTo>
                    <a:pt x="876987" y="415339"/>
                    <a:pt x="900014" y="501167"/>
                    <a:pt x="859536" y="379734"/>
                  </a:cubicBezTo>
                  <a:cubicBezTo>
                    <a:pt x="852099" y="357423"/>
                    <a:pt x="849830" y="342596"/>
                    <a:pt x="832104" y="324870"/>
                  </a:cubicBezTo>
                  <a:cubicBezTo>
                    <a:pt x="824333" y="317099"/>
                    <a:pt x="813816" y="312678"/>
                    <a:pt x="804672" y="306582"/>
                  </a:cubicBezTo>
                  <a:cubicBezTo>
                    <a:pt x="798576" y="297438"/>
                    <a:pt x="794155" y="286921"/>
                    <a:pt x="786384" y="279150"/>
                  </a:cubicBezTo>
                  <a:cubicBezTo>
                    <a:pt x="768658" y="261424"/>
                    <a:pt x="753831" y="259155"/>
                    <a:pt x="731520" y="251718"/>
                  </a:cubicBezTo>
                  <a:cubicBezTo>
                    <a:pt x="679109" y="173102"/>
                    <a:pt x="748896" y="265619"/>
                    <a:pt x="685800" y="215142"/>
                  </a:cubicBezTo>
                  <a:cubicBezTo>
                    <a:pt x="677218" y="208277"/>
                    <a:pt x="675283" y="195481"/>
                    <a:pt x="667512" y="187710"/>
                  </a:cubicBezTo>
                  <a:cubicBezTo>
                    <a:pt x="649786" y="169984"/>
                    <a:pt x="634959" y="167715"/>
                    <a:pt x="612648" y="160278"/>
                  </a:cubicBezTo>
                  <a:cubicBezTo>
                    <a:pt x="568779" y="94474"/>
                    <a:pt x="630902" y="175495"/>
                    <a:pt x="539496" y="114558"/>
                  </a:cubicBezTo>
                  <a:cubicBezTo>
                    <a:pt x="530352" y="108462"/>
                    <a:pt x="522392" y="100026"/>
                    <a:pt x="512064" y="96270"/>
                  </a:cubicBezTo>
                  <a:cubicBezTo>
                    <a:pt x="488443" y="87680"/>
                    <a:pt x="438912" y="77982"/>
                    <a:pt x="438912" y="77982"/>
                  </a:cubicBezTo>
                  <a:cubicBezTo>
                    <a:pt x="435864" y="68838"/>
                    <a:pt x="429768" y="60189"/>
                    <a:pt x="429768" y="50550"/>
                  </a:cubicBezTo>
                  <a:cubicBezTo>
                    <a:pt x="429768" y="-1081"/>
                    <a:pt x="480510" y="18496"/>
                    <a:pt x="521208" y="13974"/>
                  </a:cubicBezTo>
                  <a:cubicBezTo>
                    <a:pt x="530352" y="10926"/>
                    <a:pt x="539189" y="6720"/>
                    <a:pt x="548640" y="4830"/>
                  </a:cubicBezTo>
                  <a:cubicBezTo>
                    <a:pt x="602981" y="-6038"/>
                    <a:pt x="594360" y="4830"/>
                    <a:pt x="603504" y="483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4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Legende mit Linie 1 43"/>
            <p:cNvSpPr/>
            <p:nvPr/>
          </p:nvSpPr>
          <p:spPr>
            <a:xfrm flipH="1">
              <a:off x="205848" y="4954505"/>
              <a:ext cx="2016224" cy="1105263"/>
            </a:xfrm>
            <a:prstGeom prst="borderCallout1">
              <a:avLst>
                <a:gd name="adj1" fmla="val 17923"/>
                <a:gd name="adj2" fmla="val 284"/>
                <a:gd name="adj3" fmla="val 15628"/>
                <a:gd name="adj4" fmla="val -21049"/>
              </a:avLst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/>
                <a:t>85% </a:t>
              </a:r>
              <a:r>
                <a:rPr lang="de-DE" sz="1600" dirty="0" err="1" smtClean="0"/>
                <a:t>of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inhabitants</a:t>
              </a:r>
              <a:endParaRPr lang="de-DE" sz="1600" dirty="0" smtClean="0"/>
            </a:p>
            <a:p>
              <a:pPr algn="ctr"/>
              <a:r>
                <a:rPr lang="de-DE" sz="1600" dirty="0" err="1" smtClean="0"/>
                <a:t>Decs</a:t>
              </a:r>
              <a:r>
                <a:rPr lang="de-DE" sz="1600" dirty="0" smtClean="0"/>
                <a:t>.: </a:t>
              </a:r>
              <a:r>
                <a:rPr lang="de-DE" sz="1600" dirty="0" err="1" smtClean="0"/>
                <a:t>provide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container</a:t>
              </a:r>
              <a:endParaRPr lang="de-DE" sz="1600" dirty="0" smtClean="0"/>
            </a:p>
            <a:p>
              <a:pPr algn="ctr"/>
              <a:r>
                <a:rPr lang="de-DE" sz="1600" dirty="0" smtClean="0"/>
                <a:t>Res.: 60% &gt;&gt; 85%</a:t>
              </a:r>
            </a:p>
          </p:txBody>
        </p:sp>
      </p:grpSp>
      <p:sp>
        <p:nvSpPr>
          <p:cNvPr id="45" name="Untertitel 2"/>
          <p:cNvSpPr txBox="1">
            <a:spLocks/>
          </p:cNvSpPr>
          <p:nvPr/>
        </p:nvSpPr>
        <p:spPr>
          <a:xfrm>
            <a:off x="791570" y="6005018"/>
            <a:ext cx="8285869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600" b="1" i="1" dirty="0" err="1" smtClean="0">
                <a:solidFill>
                  <a:srgbClr val="FFC000"/>
                </a:solidFill>
              </a:rPr>
              <a:t>What</a:t>
            </a:r>
            <a:r>
              <a:rPr lang="de-DE" sz="2600" b="1" i="1" dirty="0" smtClean="0">
                <a:solidFill>
                  <a:srgbClr val="FFC000"/>
                </a:solidFill>
              </a:rPr>
              <a:t> </a:t>
            </a:r>
            <a:r>
              <a:rPr lang="de-DE" sz="2600" b="1" i="1" dirty="0" err="1" smtClean="0">
                <a:solidFill>
                  <a:srgbClr val="FFC000"/>
                </a:solidFill>
              </a:rPr>
              <a:t>options</a:t>
            </a:r>
            <a:r>
              <a:rPr lang="de-DE" sz="2600" b="1" i="1" dirty="0" smtClean="0">
                <a:solidFill>
                  <a:srgbClr val="FFC000"/>
                </a:solidFill>
              </a:rPr>
              <a:t> </a:t>
            </a:r>
            <a:r>
              <a:rPr lang="de-DE" sz="2600" b="1" i="1" dirty="0" err="1" smtClean="0">
                <a:solidFill>
                  <a:srgbClr val="FFC000"/>
                </a:solidFill>
              </a:rPr>
              <a:t>have</a:t>
            </a:r>
            <a:r>
              <a:rPr lang="de-DE" sz="2600" b="1" i="1" dirty="0" smtClean="0">
                <a:solidFill>
                  <a:srgbClr val="FFC000"/>
                </a:solidFill>
              </a:rPr>
              <a:t> </a:t>
            </a:r>
            <a:r>
              <a:rPr lang="de-DE" sz="2600" b="1" i="1" dirty="0" err="1" smtClean="0">
                <a:solidFill>
                  <a:srgbClr val="FFC000"/>
                </a:solidFill>
              </a:rPr>
              <a:t>been</a:t>
            </a:r>
            <a:r>
              <a:rPr lang="de-DE" sz="2600" b="1" i="1" dirty="0" smtClean="0">
                <a:solidFill>
                  <a:srgbClr val="FFC000"/>
                </a:solidFill>
              </a:rPr>
              <a:t> </a:t>
            </a:r>
            <a:r>
              <a:rPr lang="de-DE" sz="2600" b="1" i="1" dirty="0" err="1" smtClean="0">
                <a:solidFill>
                  <a:srgbClr val="FFC000"/>
                </a:solidFill>
              </a:rPr>
              <a:t>discussed</a:t>
            </a:r>
            <a:r>
              <a:rPr lang="de-DE" sz="2600" b="1" i="1" dirty="0" smtClean="0">
                <a:solidFill>
                  <a:srgbClr val="FFC000"/>
                </a:solidFill>
              </a:rPr>
              <a:t>/</a:t>
            </a:r>
            <a:r>
              <a:rPr lang="de-DE" sz="2600" b="1" i="1" dirty="0" err="1" smtClean="0">
                <a:solidFill>
                  <a:srgbClr val="FFC000"/>
                </a:solidFill>
              </a:rPr>
              <a:t>decisions</a:t>
            </a:r>
            <a:r>
              <a:rPr lang="de-DE" sz="2600" b="1" i="1" dirty="0" smtClean="0">
                <a:solidFill>
                  <a:srgbClr val="FFC000"/>
                </a:solidFill>
              </a:rPr>
              <a:t> </a:t>
            </a:r>
            <a:r>
              <a:rPr lang="de-DE" sz="2600" b="1" i="1" dirty="0" err="1" smtClean="0">
                <a:solidFill>
                  <a:srgbClr val="FFC000"/>
                </a:solidFill>
              </a:rPr>
              <a:t>been</a:t>
            </a:r>
            <a:r>
              <a:rPr lang="de-DE" sz="2600" b="1" i="1" dirty="0" smtClean="0">
                <a:solidFill>
                  <a:srgbClr val="FFC000"/>
                </a:solidFill>
              </a:rPr>
              <a:t> </a:t>
            </a:r>
            <a:r>
              <a:rPr lang="de-DE" sz="2600" b="1" i="1" dirty="0" err="1" smtClean="0">
                <a:solidFill>
                  <a:srgbClr val="FFC000"/>
                </a:solidFill>
              </a:rPr>
              <a:t>made</a:t>
            </a:r>
            <a:r>
              <a:rPr lang="de-DE" sz="2600" b="1" i="1" dirty="0" smtClean="0">
                <a:solidFill>
                  <a:srgbClr val="FFC000"/>
                </a:solidFill>
              </a:rPr>
              <a:t>?</a:t>
            </a:r>
            <a:endParaRPr lang="de-DE" sz="26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51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6206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err="1" smtClean="0">
                <a:solidFill>
                  <a:schemeClr val="tx2"/>
                </a:solidFill>
              </a:rPr>
              <a:t>What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is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expected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by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the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MoENRP</a:t>
            </a:r>
            <a:r>
              <a:rPr lang="de-DE" sz="2800" b="1" dirty="0" smtClean="0">
                <a:solidFill>
                  <a:schemeClr val="tx2"/>
                </a:solidFill>
              </a:rPr>
              <a:t> after </a:t>
            </a:r>
            <a:r>
              <a:rPr lang="de-DE" sz="2800" b="1" dirty="0" err="1" smtClean="0">
                <a:solidFill>
                  <a:schemeClr val="tx2"/>
                </a:solidFill>
              </a:rPr>
              <a:t>the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training</a:t>
            </a:r>
            <a:endParaRPr lang="de-DE" sz="2800" dirty="0">
              <a:solidFill>
                <a:schemeClr val="tx2"/>
              </a:solidFill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142844" y="1356879"/>
            <a:ext cx="8893652" cy="47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5600" lvl="0" indent="-355600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WM plans that conform to the basic requirements (Art. 13 WC)</a:t>
            </a:r>
            <a:br>
              <a:rPr lang="en-US" sz="2400" b="1" dirty="0" smtClean="0">
                <a:solidFill>
                  <a:srgbClr val="1F497D"/>
                </a:solidFill>
              </a:rPr>
            </a:br>
            <a:r>
              <a:rPr lang="en-US" sz="2400" b="1" i="1" dirty="0" smtClean="0">
                <a:solidFill>
                  <a:srgbClr val="1F497D"/>
                </a:solidFill>
                <a:sym typeface="Wingdings" pitchFamily="2" charset="2"/>
              </a:rPr>
              <a:t> </a:t>
            </a:r>
            <a:r>
              <a:rPr lang="en-US" sz="2400" b="1" i="1" u="sng" dirty="0" smtClean="0">
                <a:solidFill>
                  <a:srgbClr val="1F497D"/>
                </a:solidFill>
                <a:sym typeface="Wingdings" pitchFamily="2" charset="2"/>
              </a:rPr>
              <a:t>carefully check content and structure</a:t>
            </a:r>
            <a:endParaRPr lang="en-US" sz="2400" b="1" i="1" u="sng" dirty="0" smtClean="0">
              <a:solidFill>
                <a:srgbClr val="1F497D"/>
              </a:solidFill>
            </a:endParaRPr>
          </a:p>
          <a:p>
            <a:pPr marL="355600" lvl="0" indent="-355600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Justified and logic figures (current/forecasted)</a:t>
            </a:r>
            <a:br>
              <a:rPr lang="en-US" sz="2400" b="1" dirty="0" smtClean="0">
                <a:solidFill>
                  <a:srgbClr val="1F497D"/>
                </a:solidFill>
              </a:rPr>
            </a:br>
            <a:r>
              <a:rPr lang="en-US" sz="2400" i="1" dirty="0" smtClean="0">
                <a:solidFill>
                  <a:srgbClr val="1F497D"/>
                </a:solidFill>
                <a:sym typeface="Wingdings" pitchFamily="2" charset="2"/>
              </a:rPr>
              <a:t></a:t>
            </a:r>
            <a:r>
              <a:rPr lang="en-US" sz="2400" b="1" i="1" u="sng" dirty="0" smtClean="0">
                <a:solidFill>
                  <a:srgbClr val="1F497D"/>
                </a:solidFill>
                <a:sym typeface="Wingdings" pitchFamily="2" charset="2"/>
              </a:rPr>
              <a:t> </a:t>
            </a:r>
            <a:r>
              <a:rPr lang="en-US" sz="2400" b="1" i="1" u="sng" dirty="0" smtClean="0">
                <a:solidFill>
                  <a:srgbClr val="1F497D"/>
                </a:solidFill>
              </a:rPr>
              <a:t>Methodologies/mechanisms/data sources used for </a:t>
            </a:r>
            <a:br>
              <a:rPr lang="en-US" sz="2400" b="1" i="1" u="sng" dirty="0" smtClean="0">
                <a:solidFill>
                  <a:srgbClr val="1F497D"/>
                </a:solidFill>
              </a:rPr>
            </a:br>
            <a:r>
              <a:rPr lang="en-US" sz="2400" b="1" i="1" dirty="0" smtClean="0">
                <a:solidFill>
                  <a:srgbClr val="1F497D"/>
                </a:solidFill>
              </a:rPr>
              <a:t>     </a:t>
            </a:r>
            <a:r>
              <a:rPr lang="en-US" sz="2400" b="1" i="1" u="sng" dirty="0" smtClean="0">
                <a:solidFill>
                  <a:srgbClr val="1F497D"/>
                </a:solidFill>
              </a:rPr>
              <a:t>calculation/estimates!!</a:t>
            </a:r>
          </a:p>
          <a:p>
            <a:pPr marL="355600" lvl="0" indent="-355600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Maps, graphs and tables for the various figures,</a:t>
            </a:r>
            <a:br>
              <a:rPr lang="en-US" sz="2400" b="1" dirty="0" smtClean="0">
                <a:solidFill>
                  <a:srgbClr val="1F497D"/>
                </a:solidFill>
              </a:rPr>
            </a:br>
            <a:r>
              <a:rPr lang="en-US" sz="2400" b="1" dirty="0" smtClean="0">
                <a:solidFill>
                  <a:srgbClr val="1F497D"/>
                </a:solidFill>
              </a:rPr>
              <a:t>e.g. map/table for the current and future distribution of container</a:t>
            </a:r>
            <a:br>
              <a:rPr lang="en-US" sz="2400" b="1" dirty="0" smtClean="0">
                <a:solidFill>
                  <a:srgbClr val="1F497D"/>
                </a:solidFill>
              </a:rPr>
            </a:br>
            <a:r>
              <a:rPr lang="en-US" sz="2400" b="1" i="1" dirty="0" smtClean="0">
                <a:solidFill>
                  <a:srgbClr val="1F497D"/>
                </a:solidFill>
                <a:sym typeface="Wingdings" pitchFamily="2" charset="2"/>
              </a:rPr>
              <a:t> </a:t>
            </a:r>
            <a:r>
              <a:rPr lang="en-US" sz="2400" b="1" i="1" u="sng" dirty="0" smtClean="0">
                <a:solidFill>
                  <a:srgbClr val="1F497D"/>
                </a:solidFill>
                <a:sym typeface="Wingdings" pitchFamily="2" charset="2"/>
              </a:rPr>
              <a:t>Consolidate/reduce running text</a:t>
            </a:r>
            <a:endParaRPr lang="en-US" sz="2400" b="1" i="1" u="sng" dirty="0" smtClean="0">
              <a:solidFill>
                <a:srgbClr val="1F497D"/>
              </a:solidFill>
            </a:endParaRPr>
          </a:p>
          <a:p>
            <a:pPr marL="355600" lvl="0" indent="-355600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 Commitments on tariff introduction and fee collection, not </a:t>
            </a:r>
            <a:br>
              <a:rPr lang="en-US" sz="2400" b="1" dirty="0" smtClean="0">
                <a:solidFill>
                  <a:srgbClr val="1F497D"/>
                </a:solidFill>
              </a:rPr>
            </a:br>
            <a:r>
              <a:rPr lang="en-US" sz="2400" b="1" dirty="0" smtClean="0">
                <a:solidFill>
                  <a:srgbClr val="1F497D"/>
                </a:solidFill>
              </a:rPr>
              <a:t> actually the details who has to pay how much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43845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>
            <a:spLocks noGrp="1"/>
          </p:cNvSpPr>
          <p:nvPr>
            <p:ph type="subTitle" idx="4294967295"/>
          </p:nvPr>
        </p:nvSpPr>
        <p:spPr>
          <a:xfrm>
            <a:off x="179512" y="764704"/>
            <a:ext cx="8856984" cy="5521816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de-DE" sz="2400" b="1" dirty="0" smtClean="0">
                <a:solidFill>
                  <a:schemeClr val="tx2"/>
                </a:solidFill>
              </a:rPr>
              <a:t>Integrated Solid </a:t>
            </a:r>
            <a:r>
              <a:rPr lang="de-DE" sz="2400" b="1" dirty="0" err="1" smtClean="0">
                <a:solidFill>
                  <a:schemeClr val="tx2"/>
                </a:solidFill>
              </a:rPr>
              <a:t>Waste</a:t>
            </a:r>
            <a:r>
              <a:rPr lang="de-DE" sz="2400" b="1" dirty="0" smtClean="0">
                <a:solidFill>
                  <a:schemeClr val="tx2"/>
                </a:solidFill>
              </a:rPr>
              <a:t> Management </a:t>
            </a:r>
            <a:r>
              <a:rPr lang="de-DE" sz="2400" b="1" dirty="0" err="1" smtClean="0">
                <a:solidFill>
                  <a:schemeClr val="tx2"/>
                </a:solidFill>
              </a:rPr>
              <a:t>Kutaisi</a:t>
            </a:r>
            <a:endParaRPr lang="de-DE" sz="2400" b="1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de-DE" sz="2400" dirty="0">
                <a:solidFill>
                  <a:srgbClr val="1F497D"/>
                </a:solidFill>
              </a:rPr>
              <a:t>– </a:t>
            </a:r>
            <a:r>
              <a:rPr lang="de-DE" sz="2400" dirty="0" err="1" smtClean="0">
                <a:solidFill>
                  <a:schemeClr val="tx2"/>
                </a:solidFill>
              </a:rPr>
              <a:t>Accompanying</a:t>
            </a:r>
            <a:r>
              <a:rPr lang="de-DE" sz="2400" dirty="0" smtClean="0">
                <a:solidFill>
                  <a:schemeClr val="tx2"/>
                </a:solidFill>
              </a:rPr>
              <a:t> Technical Training –</a:t>
            </a:r>
          </a:p>
          <a:p>
            <a:pPr algn="ctr">
              <a:buFont typeface="Wingdings" pitchFamily="2" charset="2"/>
              <a:buChar char="Ø"/>
            </a:pPr>
            <a:endParaRPr lang="de-DE" sz="2400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de-DE" sz="4000" dirty="0" smtClean="0">
                <a:solidFill>
                  <a:schemeClr val="tx2"/>
                </a:solidFill>
              </a:rPr>
              <a:t>8th Training </a:t>
            </a:r>
          </a:p>
          <a:p>
            <a:pPr marL="0" indent="0" algn="ctr">
              <a:buNone/>
            </a:pPr>
            <a:r>
              <a:rPr lang="de-DE" sz="2800" b="1" dirty="0">
                <a:solidFill>
                  <a:srgbClr val="1F497D"/>
                </a:solidFill>
              </a:rPr>
              <a:t>“</a:t>
            </a:r>
            <a:r>
              <a:rPr lang="de-DE" sz="2800" b="1" dirty="0" err="1">
                <a:solidFill>
                  <a:srgbClr val="1F497D"/>
                </a:solidFill>
              </a:rPr>
              <a:t>Municipal</a:t>
            </a:r>
            <a:r>
              <a:rPr lang="de-DE" sz="2800" b="1" dirty="0">
                <a:solidFill>
                  <a:srgbClr val="1F497D"/>
                </a:solidFill>
              </a:rPr>
              <a:t> </a:t>
            </a:r>
            <a:r>
              <a:rPr lang="de-DE" sz="2800" b="1" dirty="0" err="1">
                <a:solidFill>
                  <a:srgbClr val="1F497D"/>
                </a:solidFill>
              </a:rPr>
              <a:t>Waste</a:t>
            </a:r>
            <a:r>
              <a:rPr lang="de-DE" sz="2800" b="1" dirty="0">
                <a:solidFill>
                  <a:srgbClr val="1F497D"/>
                </a:solidFill>
              </a:rPr>
              <a:t> Management </a:t>
            </a:r>
            <a:r>
              <a:rPr lang="de-DE" sz="2800" b="1" dirty="0" err="1">
                <a:solidFill>
                  <a:srgbClr val="1F497D"/>
                </a:solidFill>
              </a:rPr>
              <a:t>Planning</a:t>
            </a:r>
            <a:r>
              <a:rPr lang="de-DE" sz="2800" b="1" dirty="0">
                <a:solidFill>
                  <a:srgbClr val="1F497D"/>
                </a:solidFill>
              </a:rPr>
              <a:t>“</a:t>
            </a:r>
            <a:r>
              <a:rPr lang="de-DE" sz="2400" b="1" dirty="0" smtClean="0">
                <a:solidFill>
                  <a:schemeClr val="tx2"/>
                </a:solidFill>
              </a:rPr>
              <a:t/>
            </a:r>
            <a:br>
              <a:rPr lang="de-DE" sz="2400" b="1" dirty="0" smtClean="0">
                <a:solidFill>
                  <a:schemeClr val="tx2"/>
                </a:solidFill>
              </a:rPr>
            </a:br>
            <a:endParaRPr lang="de-DE" sz="2400" b="1" dirty="0" smtClean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de-DE" sz="4800" b="1" dirty="0" err="1" smtClean="0"/>
              <a:t>Planning</a:t>
            </a:r>
            <a:r>
              <a:rPr lang="de-DE" sz="4800" b="1" dirty="0" smtClean="0"/>
              <a:t> </a:t>
            </a:r>
            <a:r>
              <a:rPr lang="de-DE" sz="4800" b="1" dirty="0" err="1" smtClean="0"/>
              <a:t>support</a:t>
            </a:r>
            <a:r>
              <a:rPr lang="de-DE" sz="4800" b="1" dirty="0" smtClean="0"/>
              <a:t/>
            </a:r>
            <a:br>
              <a:rPr lang="de-DE" sz="4800" b="1" dirty="0" smtClean="0"/>
            </a:br>
            <a:r>
              <a:rPr lang="de-DE" sz="4800" b="1" dirty="0" smtClean="0"/>
              <a:t>-separate </a:t>
            </a:r>
            <a:r>
              <a:rPr lang="de-DE" sz="4800" b="1" dirty="0" err="1" smtClean="0"/>
              <a:t>collection</a:t>
            </a:r>
            <a:r>
              <a:rPr lang="de-DE" sz="4800" b="1" dirty="0" smtClean="0"/>
              <a:t>, </a:t>
            </a:r>
            <a:r>
              <a:rPr lang="de-DE" sz="4800" b="1" dirty="0" err="1" smtClean="0"/>
              <a:t>amenity</a:t>
            </a:r>
            <a:r>
              <a:rPr lang="de-DE" sz="4800" b="1" dirty="0" smtClean="0"/>
              <a:t> </a:t>
            </a:r>
            <a:r>
              <a:rPr lang="de-DE" sz="4800" b="1" dirty="0" err="1" smtClean="0"/>
              <a:t>sites</a:t>
            </a:r>
            <a:r>
              <a:rPr lang="de-DE" sz="4800" b="1" dirty="0" smtClean="0"/>
              <a:t>-</a:t>
            </a:r>
            <a:br>
              <a:rPr lang="de-DE" sz="4800" b="1" dirty="0" smtClean="0"/>
            </a:br>
            <a:endParaRPr lang="de-DE" sz="3600" dirty="0" smtClean="0">
              <a:solidFill>
                <a:schemeClr val="tx2"/>
              </a:solidFill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de-DE" sz="1800" b="1" dirty="0" smtClean="0">
                <a:solidFill>
                  <a:schemeClr val="tx2"/>
                </a:solidFill>
              </a:rPr>
              <a:t>Jan Reichenbach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de-DE" sz="1800" dirty="0" smtClean="0">
                <a:solidFill>
                  <a:schemeClr val="tx2"/>
                </a:solidFill>
              </a:rPr>
              <a:t>Expert Solid </a:t>
            </a:r>
            <a:r>
              <a:rPr lang="de-DE" sz="1800" dirty="0" err="1" smtClean="0">
                <a:solidFill>
                  <a:schemeClr val="tx2"/>
                </a:solidFill>
              </a:rPr>
              <a:t>Waste</a:t>
            </a:r>
            <a:r>
              <a:rPr lang="de-DE" sz="1800" dirty="0" smtClean="0">
                <a:solidFill>
                  <a:schemeClr val="tx2"/>
                </a:solidFill>
              </a:rPr>
              <a:t> Management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5265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561696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err="1" smtClean="0">
                <a:solidFill>
                  <a:schemeClr val="tx2"/>
                </a:solidFill>
              </a:rPr>
              <a:t>Amenity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sites</a:t>
            </a:r>
            <a:r>
              <a:rPr lang="de-DE" sz="2800" b="1" dirty="0" smtClean="0">
                <a:solidFill>
                  <a:schemeClr val="tx2"/>
                </a:solidFill>
              </a:rPr>
              <a:t>/</a:t>
            </a:r>
            <a:r>
              <a:rPr lang="de-DE" sz="2800" b="1" dirty="0" err="1" smtClean="0">
                <a:solidFill>
                  <a:schemeClr val="tx2"/>
                </a:solidFill>
              </a:rPr>
              <a:t>centres</a:t>
            </a:r>
            <a:endParaRPr lang="de-DE" sz="2800" dirty="0">
              <a:solidFill>
                <a:schemeClr val="tx2"/>
              </a:solidFill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42844" y="1296537"/>
            <a:ext cx="9001156" cy="534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are </a:t>
            </a:r>
            <a:r>
              <a:rPr lang="en-US" sz="2400" b="1" u="sng" dirty="0" smtClean="0">
                <a:solidFill>
                  <a:srgbClr val="1F497D"/>
                </a:solidFill>
              </a:rPr>
              <a:t>publicly accessible</a:t>
            </a:r>
            <a:r>
              <a:rPr lang="en-US" sz="2400" b="1" dirty="0" smtClean="0">
                <a:solidFill>
                  <a:srgbClr val="1F497D"/>
                </a:solidFill>
              </a:rPr>
              <a:t> </a:t>
            </a:r>
            <a:r>
              <a:rPr lang="en-US" sz="2400" b="1" u="sng" dirty="0" smtClean="0">
                <a:solidFill>
                  <a:srgbClr val="1F497D"/>
                </a:solidFill>
              </a:rPr>
              <a:t>waste management facilities </a:t>
            </a:r>
            <a:r>
              <a:rPr lang="en-US" sz="2400" b="1" dirty="0" smtClean="0">
                <a:solidFill>
                  <a:srgbClr val="1F497D"/>
                </a:solidFill>
              </a:rPr>
              <a:t>specially set up to </a:t>
            </a:r>
            <a:r>
              <a:rPr lang="en-US" sz="2400" b="1" u="sng" dirty="0" smtClean="0">
                <a:solidFill>
                  <a:srgbClr val="1F497D"/>
                </a:solidFill>
              </a:rPr>
              <a:t>complement</a:t>
            </a:r>
            <a:r>
              <a:rPr lang="en-US" sz="2400" b="1" dirty="0" smtClean="0">
                <a:solidFill>
                  <a:srgbClr val="1F497D"/>
                </a:solidFill>
              </a:rPr>
              <a:t> the established </a:t>
            </a:r>
            <a:r>
              <a:rPr lang="en-US" sz="2400" b="1" u="sng" dirty="0" smtClean="0">
                <a:solidFill>
                  <a:srgbClr val="1F497D"/>
                </a:solidFill>
              </a:rPr>
              <a:t>infrastructure for waste collection</a:t>
            </a:r>
            <a:r>
              <a:rPr lang="en-US" sz="2400" b="1" dirty="0" smtClean="0">
                <a:solidFill>
                  <a:srgbClr val="1F497D"/>
                </a:solidFill>
              </a:rPr>
              <a:t>.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are usually operated under the </a:t>
            </a:r>
            <a:r>
              <a:rPr lang="en-US" sz="2400" b="1" u="sng" dirty="0" smtClean="0">
                <a:solidFill>
                  <a:srgbClr val="1F497D"/>
                </a:solidFill>
              </a:rPr>
              <a:t>responsibility and surveillance </a:t>
            </a:r>
            <a:r>
              <a:rPr lang="en-US" sz="2400" b="1" i="1" u="sng" dirty="0" smtClean="0">
                <a:solidFill>
                  <a:srgbClr val="1F497D"/>
                </a:solidFill>
              </a:rPr>
              <a:t>(staffed sites) </a:t>
            </a:r>
            <a:r>
              <a:rPr lang="en-US" sz="2400" b="1" u="sng" dirty="0" smtClean="0">
                <a:solidFill>
                  <a:srgbClr val="1F497D"/>
                </a:solidFill>
              </a:rPr>
              <a:t>of municipalities or associations</a:t>
            </a:r>
            <a:r>
              <a:rPr lang="en-US" sz="2400" b="1" dirty="0" smtClean="0">
                <a:solidFill>
                  <a:srgbClr val="1F497D"/>
                </a:solidFill>
              </a:rPr>
              <a:t> [that municipalities have formed for waste management purposes] and have wider service functions that may include</a:t>
            </a:r>
            <a:endParaRPr lang="en-US" sz="2200" dirty="0" smtClean="0">
              <a:solidFill>
                <a:srgbClr val="1F497D"/>
              </a:solidFill>
            </a:endParaRPr>
          </a:p>
          <a:p>
            <a:pPr marL="531813" lvl="0" indent="-258763">
              <a:lnSpc>
                <a:spcPct val="90000"/>
              </a:lnSpc>
              <a:spcBef>
                <a:spcPts val="1200"/>
              </a:spcBef>
              <a:buFont typeface="Symbol" pitchFamily="18" charset="2"/>
              <a:buChar char="-"/>
              <a:defRPr/>
            </a:pPr>
            <a:r>
              <a:rPr lang="en-US" sz="2200" dirty="0" smtClean="0">
                <a:solidFill>
                  <a:srgbClr val="1F497D"/>
                </a:solidFill>
              </a:rPr>
              <a:t>take back</a:t>
            </a:r>
          </a:p>
          <a:p>
            <a:pPr marL="531813" lvl="0" indent="-258763">
              <a:lnSpc>
                <a:spcPct val="90000"/>
              </a:lnSpc>
              <a:spcBef>
                <a:spcPts val="1200"/>
              </a:spcBef>
              <a:buFont typeface="Symbol" pitchFamily="18" charset="2"/>
              <a:buChar char="-"/>
              <a:defRPr/>
            </a:pPr>
            <a:r>
              <a:rPr lang="en-US" sz="2200" dirty="0" smtClean="0">
                <a:solidFill>
                  <a:srgbClr val="1F497D"/>
                </a:solidFill>
              </a:rPr>
              <a:t>caretaking of various materials (reception, storage, pre-sorting)</a:t>
            </a:r>
          </a:p>
          <a:p>
            <a:pPr marL="531813" lvl="0" indent="-258763">
              <a:lnSpc>
                <a:spcPct val="90000"/>
              </a:lnSpc>
              <a:spcBef>
                <a:spcPts val="1200"/>
              </a:spcBef>
              <a:buFont typeface="Symbol" pitchFamily="18" charset="2"/>
              <a:buChar char="-"/>
              <a:defRPr/>
            </a:pPr>
            <a:r>
              <a:rPr lang="en-US" sz="2200" dirty="0" smtClean="0">
                <a:solidFill>
                  <a:srgbClr val="1F497D"/>
                </a:solidFill>
              </a:rPr>
              <a:t>charging of fees (payment collection)</a:t>
            </a:r>
          </a:p>
          <a:p>
            <a:pPr marL="531813" lvl="0" indent="-258763">
              <a:lnSpc>
                <a:spcPct val="90000"/>
              </a:lnSpc>
              <a:spcBef>
                <a:spcPts val="1200"/>
              </a:spcBef>
              <a:buFont typeface="Symbol" pitchFamily="18" charset="2"/>
              <a:buChar char="-"/>
              <a:defRPr/>
            </a:pPr>
            <a:r>
              <a:rPr lang="en-US" sz="2200" dirty="0" smtClean="0">
                <a:solidFill>
                  <a:srgbClr val="1F497D"/>
                </a:solidFill>
              </a:rPr>
              <a:t>public information/education points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54851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561696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err="1" smtClean="0">
                <a:solidFill>
                  <a:schemeClr val="tx2"/>
                </a:solidFill>
              </a:rPr>
              <a:t>Amenity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sites</a:t>
            </a:r>
            <a:r>
              <a:rPr lang="de-DE" sz="2800" b="1" dirty="0" smtClean="0">
                <a:solidFill>
                  <a:schemeClr val="tx2"/>
                </a:solidFill>
              </a:rPr>
              <a:t>/</a:t>
            </a:r>
            <a:r>
              <a:rPr lang="de-DE" sz="2800" b="1" dirty="0" err="1" smtClean="0">
                <a:solidFill>
                  <a:schemeClr val="tx2"/>
                </a:solidFill>
              </a:rPr>
              <a:t>centres</a:t>
            </a:r>
            <a:endParaRPr lang="de-DE" sz="2800" dirty="0">
              <a:solidFill>
                <a:schemeClr val="tx2"/>
              </a:solidFill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42844" y="1061887"/>
            <a:ext cx="9001156" cy="5574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i="1" u="sng" dirty="0" smtClean="0">
                <a:solidFill>
                  <a:srgbClr val="1F497D"/>
                </a:solidFill>
              </a:rPr>
              <a:t>Services offered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Accepts source separated materials</a:t>
            </a:r>
          </a:p>
          <a:p>
            <a:pPr marL="269875" lvl="0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r>
              <a:rPr lang="en-US" sz="2200" dirty="0" smtClean="0">
                <a:solidFill>
                  <a:srgbClr val="1F497D"/>
                </a:solidFill>
              </a:rPr>
              <a:t>the </a:t>
            </a:r>
            <a:r>
              <a:rPr lang="en-US" sz="2200" dirty="0">
                <a:solidFill>
                  <a:srgbClr val="1F497D"/>
                </a:solidFill>
              </a:rPr>
              <a:t>municipality </a:t>
            </a:r>
            <a:r>
              <a:rPr lang="en-US" sz="2200" dirty="0" smtClean="0">
                <a:solidFill>
                  <a:srgbClr val="1F497D"/>
                </a:solidFill>
              </a:rPr>
              <a:t>has an interest and the capacities to easily process or market them by itself </a:t>
            </a:r>
            <a:r>
              <a:rPr lang="en-US" dirty="0" smtClean="0">
                <a:solidFill>
                  <a:srgbClr val="1F497D"/>
                </a:solidFill>
              </a:rPr>
              <a:t>(</a:t>
            </a:r>
            <a:r>
              <a:rPr lang="en-US" dirty="0">
                <a:solidFill>
                  <a:srgbClr val="1F497D"/>
                </a:solidFill>
              </a:rPr>
              <a:t>e.g. scrap metal, green waste) </a:t>
            </a:r>
            <a:endParaRPr lang="en-US" dirty="0" smtClean="0">
              <a:solidFill>
                <a:srgbClr val="1F497D"/>
              </a:solidFill>
            </a:endParaRPr>
          </a:p>
          <a:p>
            <a:pPr marL="269875" lvl="0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r>
              <a:rPr lang="en-US" sz="2200" dirty="0" smtClean="0">
                <a:solidFill>
                  <a:srgbClr val="1F497D"/>
                </a:solidFill>
              </a:rPr>
              <a:t>of which larger amounts first need to be aggregated for efficient transportation and/or marketing</a:t>
            </a:r>
          </a:p>
          <a:p>
            <a:pPr marL="269875" lvl="0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r>
              <a:rPr lang="en-US" sz="2200" dirty="0" smtClean="0">
                <a:solidFill>
                  <a:srgbClr val="1F497D"/>
                </a:solidFill>
              </a:rPr>
              <a:t>for which commercial byers or PRO wish to use (and remunerate) a collection infrastructure and the supervision/pre-sorting service of the municipality</a:t>
            </a:r>
            <a:r>
              <a:rPr lang="en-US" dirty="0">
                <a:solidFill>
                  <a:srgbClr val="1F497D"/>
                </a:solidFill>
              </a:rPr>
              <a:t> (e.g. </a:t>
            </a:r>
            <a:r>
              <a:rPr lang="en-US" dirty="0" smtClean="0">
                <a:solidFill>
                  <a:srgbClr val="1F497D"/>
                </a:solidFill>
              </a:rPr>
              <a:t>plastic bottles, WEEE) </a:t>
            </a:r>
            <a:endParaRPr lang="en-US" sz="2200" dirty="0" smtClean="0">
              <a:solidFill>
                <a:srgbClr val="1F497D"/>
              </a:solidFill>
            </a:endParaRPr>
          </a:p>
          <a:p>
            <a:pPr lvl="0">
              <a:lnSpc>
                <a:spcPct val="90000"/>
              </a:lnSpc>
              <a:spcBef>
                <a:spcPts val="800"/>
              </a:spcBef>
              <a:defRPr/>
            </a:pPr>
            <a:r>
              <a:rPr lang="en-US" sz="2400" b="1" dirty="0">
                <a:solidFill>
                  <a:srgbClr val="1F497D"/>
                </a:solidFill>
              </a:rPr>
              <a:t>Accepts </a:t>
            </a:r>
            <a:r>
              <a:rPr lang="en-US" sz="2400" b="1" dirty="0" smtClean="0">
                <a:solidFill>
                  <a:srgbClr val="1F497D"/>
                </a:solidFill>
              </a:rPr>
              <a:t>‘special’ wastes </a:t>
            </a:r>
            <a:r>
              <a:rPr lang="en-US" sz="2000" b="1" dirty="0" smtClean="0">
                <a:solidFill>
                  <a:srgbClr val="1F497D"/>
                </a:solidFill>
              </a:rPr>
              <a:t>(against or without payment)</a:t>
            </a:r>
            <a:endParaRPr lang="en-US" sz="2000" b="1" dirty="0">
              <a:solidFill>
                <a:srgbClr val="1F497D"/>
              </a:solidFill>
            </a:endParaRPr>
          </a:p>
          <a:p>
            <a:pPr marL="269875" lvl="0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r>
              <a:rPr lang="en-US" sz="2200" dirty="0" smtClean="0">
                <a:solidFill>
                  <a:srgbClr val="1F497D"/>
                </a:solidFill>
              </a:rPr>
              <a:t>that require special precaution/care due to their hazardous characteristics</a:t>
            </a:r>
          </a:p>
          <a:p>
            <a:pPr marL="269875" lvl="0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r>
              <a:rPr lang="en-US" sz="2200" dirty="0" smtClean="0">
                <a:solidFill>
                  <a:srgbClr val="1F497D"/>
                </a:solidFill>
              </a:rPr>
              <a:t>which are otherwise difficult to collect</a:t>
            </a:r>
          </a:p>
          <a:p>
            <a:pPr lvl="0">
              <a:lnSpc>
                <a:spcPct val="90000"/>
              </a:lnSpc>
              <a:spcBef>
                <a:spcPts val="800"/>
              </a:spcBef>
              <a:defRPr/>
            </a:pPr>
            <a:r>
              <a:rPr lang="en-US" sz="2400" b="1" dirty="0">
                <a:solidFill>
                  <a:srgbClr val="1F497D"/>
                </a:solidFill>
              </a:rPr>
              <a:t>Accepts </a:t>
            </a:r>
            <a:r>
              <a:rPr lang="en-US" sz="2400" b="1" dirty="0" smtClean="0">
                <a:solidFill>
                  <a:srgbClr val="1F497D"/>
                </a:solidFill>
              </a:rPr>
              <a:t>miscellaneous waste </a:t>
            </a:r>
            <a:r>
              <a:rPr lang="en-US" sz="2400" b="1" dirty="0">
                <a:solidFill>
                  <a:srgbClr val="1F497D"/>
                </a:solidFill>
              </a:rPr>
              <a:t>materials </a:t>
            </a:r>
            <a:r>
              <a:rPr lang="en-US" sz="2000" b="1" dirty="0" smtClean="0">
                <a:solidFill>
                  <a:srgbClr val="1F497D"/>
                </a:solidFill>
              </a:rPr>
              <a:t>(usually against payment</a:t>
            </a:r>
            <a:r>
              <a:rPr lang="en-US" sz="2000" b="1" dirty="0">
                <a:solidFill>
                  <a:srgbClr val="1F497D"/>
                </a:solidFill>
              </a:rPr>
              <a:t>)</a:t>
            </a:r>
          </a:p>
          <a:p>
            <a:pPr marL="269875" lvl="0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r>
              <a:rPr lang="en-US" sz="2200" dirty="0" smtClean="0">
                <a:solidFill>
                  <a:srgbClr val="1F497D"/>
                </a:solidFill>
              </a:rPr>
              <a:t>citizens want to/need to get rid of outside regular collection schedules or in quantities which are not manageable over ordinary collection devices </a:t>
            </a:r>
            <a:r>
              <a:rPr lang="en-US" dirty="0" smtClean="0">
                <a:solidFill>
                  <a:srgbClr val="1F497D"/>
                </a:solidFill>
              </a:rPr>
              <a:t>(e.g</a:t>
            </a:r>
            <a:r>
              <a:rPr lang="en-US" dirty="0">
                <a:solidFill>
                  <a:srgbClr val="1F497D"/>
                </a:solidFill>
              </a:rPr>
              <a:t>. </a:t>
            </a:r>
            <a:r>
              <a:rPr lang="en-US" dirty="0" smtClean="0">
                <a:solidFill>
                  <a:srgbClr val="1F497D"/>
                </a:solidFill>
              </a:rPr>
              <a:t>bulky waste, C&amp;D waste) </a:t>
            </a:r>
            <a:endParaRPr lang="en-US" sz="2200" dirty="0" smtClean="0">
              <a:solidFill>
                <a:srgbClr val="1F497D"/>
              </a:solidFill>
            </a:endParaRPr>
          </a:p>
          <a:p>
            <a:pPr marL="269875" lvl="0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endParaRPr lang="en-US" sz="1600" dirty="0" smtClean="0">
              <a:solidFill>
                <a:srgbClr val="1F497D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54851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6206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err="1" smtClean="0">
                <a:solidFill>
                  <a:schemeClr val="tx2"/>
                </a:solidFill>
              </a:rPr>
              <a:t>Amenity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sites</a:t>
            </a:r>
            <a:r>
              <a:rPr lang="de-DE" sz="2800" b="1" dirty="0" smtClean="0">
                <a:solidFill>
                  <a:schemeClr val="tx2"/>
                </a:solidFill>
              </a:rPr>
              <a:t>/</a:t>
            </a:r>
            <a:r>
              <a:rPr lang="de-DE" sz="2800" b="1" dirty="0" err="1" smtClean="0">
                <a:solidFill>
                  <a:schemeClr val="tx2"/>
                </a:solidFill>
              </a:rPr>
              <a:t>centres</a:t>
            </a:r>
            <a:endParaRPr lang="de-DE" sz="2800" dirty="0">
              <a:solidFill>
                <a:schemeClr val="tx2"/>
              </a:solidFill>
            </a:endParaRP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42844" y="1212504"/>
            <a:ext cx="8893652" cy="471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i="1" u="sng" dirty="0" smtClean="0">
                <a:solidFill>
                  <a:srgbClr val="1F497D"/>
                </a:solidFill>
              </a:rPr>
              <a:t>Must the investment be large?</a:t>
            </a:r>
            <a:endParaRPr kumimoji="0" lang="en-US" sz="2000" b="1" i="1" u="sng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uLnTx/>
              <a:uFillTx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8004" y="1323406"/>
            <a:ext cx="4007281" cy="2613444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8051" y="3578091"/>
            <a:ext cx="385762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349" y="1867308"/>
            <a:ext cx="4232103" cy="283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204805" y="4940166"/>
            <a:ext cx="3338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i="1" u="sng" dirty="0" err="1" smtClean="0"/>
              <a:t>Rule</a:t>
            </a:r>
            <a:r>
              <a:rPr lang="de-DE" sz="1600" i="1" u="sng" dirty="0" smtClean="0"/>
              <a:t> </a:t>
            </a:r>
            <a:r>
              <a:rPr lang="de-DE" sz="1600" i="1" u="sng" dirty="0" err="1" smtClean="0"/>
              <a:t>of</a:t>
            </a:r>
            <a:r>
              <a:rPr lang="de-DE" sz="1600" i="1" u="sng" dirty="0" smtClean="0"/>
              <a:t> </a:t>
            </a:r>
            <a:r>
              <a:rPr lang="de-DE" sz="1600" i="1" u="sng" dirty="0" err="1" smtClean="0"/>
              <a:t>thumb</a:t>
            </a:r>
            <a:r>
              <a:rPr lang="de-DE" sz="1600" i="1" u="sng" dirty="0" smtClean="0"/>
              <a:t>: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600" dirty="0" smtClean="0"/>
              <a:t>1 </a:t>
            </a:r>
            <a:r>
              <a:rPr lang="de-DE" sz="1600" dirty="0" err="1" smtClean="0"/>
              <a:t>site</a:t>
            </a:r>
            <a:r>
              <a:rPr lang="de-DE" sz="1600" dirty="0" smtClean="0"/>
              <a:t> per &gt;20,000 </a:t>
            </a:r>
            <a:r>
              <a:rPr lang="de-DE" sz="1600" dirty="0" err="1" smtClean="0"/>
              <a:t>persons</a:t>
            </a:r>
            <a:r>
              <a:rPr lang="de-DE" sz="1600" dirty="0" smtClean="0"/>
              <a:t> </a:t>
            </a:r>
            <a:endParaRPr lang="de-DE" sz="160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0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64431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6206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err="1" smtClean="0">
                <a:solidFill>
                  <a:schemeClr val="tx2"/>
                </a:solidFill>
              </a:rPr>
              <a:t>Amenity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sites</a:t>
            </a:r>
            <a:r>
              <a:rPr lang="de-DE" sz="2800" b="1" dirty="0" smtClean="0">
                <a:solidFill>
                  <a:schemeClr val="tx2"/>
                </a:solidFill>
              </a:rPr>
              <a:t>/</a:t>
            </a:r>
            <a:r>
              <a:rPr lang="de-DE" sz="2800" b="1" dirty="0" err="1" smtClean="0">
                <a:solidFill>
                  <a:schemeClr val="tx2"/>
                </a:solidFill>
              </a:rPr>
              <a:t>centres</a:t>
            </a:r>
            <a:endParaRPr lang="de-DE" sz="2800" dirty="0">
              <a:solidFill>
                <a:schemeClr val="tx2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988" y="1241379"/>
            <a:ext cx="6016163" cy="401077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6603" y="3880608"/>
            <a:ext cx="3712673" cy="24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210218" y="1214083"/>
            <a:ext cx="8933781" cy="779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The investment must not be large at all!</a:t>
            </a:r>
            <a:br>
              <a:rPr lang="en-US" sz="2400" b="1" dirty="0" smtClean="0">
                <a:solidFill>
                  <a:srgbClr val="1F497D"/>
                </a:solidFill>
              </a:rPr>
            </a:br>
            <a:r>
              <a:rPr lang="en-US" sz="2400" b="1" dirty="0" smtClean="0">
                <a:solidFill>
                  <a:srgbClr val="1F497D"/>
                </a:solidFill>
              </a:rPr>
              <a:t>A big advantage comes from the possibility for modular development </a:t>
            </a:r>
            <a:endParaRPr kumimoji="0" lang="en-US" sz="2000" b="1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uLnTx/>
              <a:uFillTx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65988" y="5317752"/>
            <a:ext cx="48086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i="1" u="sng" dirty="0" err="1" smtClean="0"/>
              <a:t>Estimates</a:t>
            </a:r>
            <a:r>
              <a:rPr lang="de-DE" sz="1600" i="1" u="sng" dirty="0" smtClean="0"/>
              <a:t>: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600" dirty="0" err="1" smtClean="0"/>
              <a:t>Construction</a:t>
            </a:r>
            <a:r>
              <a:rPr lang="de-DE" sz="1600" dirty="0" smtClean="0"/>
              <a:t> </a:t>
            </a:r>
            <a:r>
              <a:rPr lang="de-DE" sz="1600" dirty="0" err="1" smtClean="0"/>
              <a:t>investment</a:t>
            </a:r>
            <a:r>
              <a:rPr lang="de-DE" sz="1600" dirty="0" smtClean="0"/>
              <a:t>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range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GEL 100,000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600" dirty="0" smtClean="0"/>
              <a:t>Annual </a:t>
            </a:r>
            <a:r>
              <a:rPr lang="de-DE" sz="1600" dirty="0" err="1" smtClean="0"/>
              <a:t>site</a:t>
            </a:r>
            <a:r>
              <a:rPr lang="de-DE" sz="1600" dirty="0" smtClean="0"/>
              <a:t> </a:t>
            </a:r>
            <a:r>
              <a:rPr lang="de-DE" sz="1600" dirty="0" err="1" smtClean="0"/>
              <a:t>maintenance</a:t>
            </a:r>
            <a:r>
              <a:rPr lang="de-DE" sz="1600" dirty="0" smtClean="0"/>
              <a:t> </a:t>
            </a:r>
            <a:r>
              <a:rPr lang="de-DE" sz="1600" dirty="0"/>
              <a:t>in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range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GEL </a:t>
            </a:r>
            <a:r>
              <a:rPr lang="de-DE" sz="1600" dirty="0" smtClean="0"/>
              <a:t>3,000</a:t>
            </a:r>
            <a:endParaRPr lang="de-DE" sz="16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600" dirty="0" smtClean="0"/>
              <a:t>Low additional </a:t>
            </a:r>
            <a:r>
              <a:rPr lang="de-DE" sz="1600" dirty="0" err="1" smtClean="0"/>
              <a:t>staff</a:t>
            </a:r>
            <a:r>
              <a:rPr lang="de-DE" sz="1600" dirty="0" smtClean="0"/>
              <a:t> </a:t>
            </a:r>
            <a:r>
              <a:rPr lang="de-DE" sz="1600" dirty="0" err="1" smtClean="0"/>
              <a:t>costs</a:t>
            </a:r>
            <a:endParaRPr lang="de-DE" sz="160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41240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6206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err="1" smtClean="0">
                <a:solidFill>
                  <a:schemeClr val="tx2"/>
                </a:solidFill>
              </a:rPr>
              <a:t>Amenity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sites</a:t>
            </a:r>
            <a:r>
              <a:rPr lang="de-DE" sz="2800" b="1" dirty="0" smtClean="0">
                <a:solidFill>
                  <a:schemeClr val="tx2"/>
                </a:solidFill>
              </a:rPr>
              <a:t>/</a:t>
            </a:r>
            <a:r>
              <a:rPr lang="de-DE" sz="2800" b="1" dirty="0" err="1" smtClean="0">
                <a:solidFill>
                  <a:schemeClr val="tx2"/>
                </a:solidFill>
              </a:rPr>
              <a:t>centres</a:t>
            </a:r>
            <a:endParaRPr lang="de-DE" sz="2800" dirty="0">
              <a:solidFill>
                <a:schemeClr val="tx2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842" y="1191421"/>
            <a:ext cx="3598164" cy="270205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5148" y="1104794"/>
            <a:ext cx="3598164" cy="270205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4468" y="3459554"/>
            <a:ext cx="3598164" cy="2702052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522" y="3459554"/>
            <a:ext cx="3598164" cy="270205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8739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6206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err="1" smtClean="0">
                <a:solidFill>
                  <a:schemeClr val="tx2"/>
                </a:solidFill>
              </a:rPr>
              <a:t>Amenity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sites</a:t>
            </a:r>
            <a:r>
              <a:rPr lang="de-DE" sz="2800" b="1" dirty="0" smtClean="0">
                <a:solidFill>
                  <a:schemeClr val="tx2"/>
                </a:solidFill>
              </a:rPr>
              <a:t>/</a:t>
            </a:r>
            <a:r>
              <a:rPr lang="de-DE" sz="2800" b="1" dirty="0" err="1" smtClean="0">
                <a:solidFill>
                  <a:schemeClr val="tx2"/>
                </a:solidFill>
              </a:rPr>
              <a:t>centres</a:t>
            </a:r>
            <a:endParaRPr lang="de-DE" sz="2800" dirty="0">
              <a:solidFill>
                <a:schemeClr val="tx2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328" y="1142212"/>
            <a:ext cx="3598164" cy="270205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1135" y="1142212"/>
            <a:ext cx="3598164" cy="270205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938" y="3534117"/>
            <a:ext cx="3598164" cy="270205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7254" y="3553367"/>
            <a:ext cx="3598164" cy="270205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29065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>
            <a:spLocks noGrp="1"/>
          </p:cNvSpPr>
          <p:nvPr>
            <p:ph type="subTitle" idx="4294967295"/>
          </p:nvPr>
        </p:nvSpPr>
        <p:spPr>
          <a:xfrm>
            <a:off x="179512" y="764704"/>
            <a:ext cx="8856984" cy="55218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de-DE" sz="2400" b="1" dirty="0" smtClean="0">
                <a:solidFill>
                  <a:schemeClr val="tx2"/>
                </a:solidFill>
              </a:rPr>
              <a:t>Integrated Solid </a:t>
            </a:r>
            <a:r>
              <a:rPr lang="de-DE" sz="2400" b="1" dirty="0" err="1" smtClean="0">
                <a:solidFill>
                  <a:schemeClr val="tx2"/>
                </a:solidFill>
              </a:rPr>
              <a:t>Waste</a:t>
            </a:r>
            <a:r>
              <a:rPr lang="de-DE" sz="2400" b="1" dirty="0" smtClean="0">
                <a:solidFill>
                  <a:schemeClr val="tx2"/>
                </a:solidFill>
              </a:rPr>
              <a:t> Management </a:t>
            </a:r>
            <a:r>
              <a:rPr lang="de-DE" sz="2400" b="1" dirty="0" err="1" smtClean="0">
                <a:solidFill>
                  <a:schemeClr val="tx2"/>
                </a:solidFill>
              </a:rPr>
              <a:t>Kutaisi</a:t>
            </a:r>
            <a:endParaRPr lang="de-DE" sz="2400" b="1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de-DE" sz="2400" dirty="0">
                <a:solidFill>
                  <a:srgbClr val="1F497D"/>
                </a:solidFill>
              </a:rPr>
              <a:t>– </a:t>
            </a:r>
            <a:r>
              <a:rPr lang="de-DE" sz="2400" dirty="0" err="1" smtClean="0">
                <a:solidFill>
                  <a:schemeClr val="tx2"/>
                </a:solidFill>
              </a:rPr>
              <a:t>Accompanying</a:t>
            </a:r>
            <a:r>
              <a:rPr lang="de-DE" sz="2400" dirty="0" smtClean="0">
                <a:solidFill>
                  <a:schemeClr val="tx2"/>
                </a:solidFill>
              </a:rPr>
              <a:t> Technical Training –</a:t>
            </a:r>
          </a:p>
          <a:p>
            <a:pPr algn="ctr">
              <a:buFont typeface="Wingdings" pitchFamily="2" charset="2"/>
              <a:buChar char="Ø"/>
            </a:pPr>
            <a:endParaRPr lang="de-DE" sz="2400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de-DE" sz="4000" dirty="0" smtClean="0">
                <a:solidFill>
                  <a:schemeClr val="tx2"/>
                </a:solidFill>
              </a:rPr>
              <a:t>8th Training </a:t>
            </a:r>
          </a:p>
          <a:p>
            <a:pPr marL="0" indent="0" algn="ctr">
              <a:buNone/>
            </a:pPr>
            <a:r>
              <a:rPr lang="de-DE" sz="2800" b="1" dirty="0">
                <a:solidFill>
                  <a:srgbClr val="1F497D"/>
                </a:solidFill>
              </a:rPr>
              <a:t>“</a:t>
            </a:r>
            <a:r>
              <a:rPr lang="de-DE" sz="2800" b="1" dirty="0" err="1">
                <a:solidFill>
                  <a:srgbClr val="1F497D"/>
                </a:solidFill>
              </a:rPr>
              <a:t>Municipal</a:t>
            </a:r>
            <a:r>
              <a:rPr lang="de-DE" sz="2800" b="1" dirty="0">
                <a:solidFill>
                  <a:srgbClr val="1F497D"/>
                </a:solidFill>
              </a:rPr>
              <a:t> </a:t>
            </a:r>
            <a:r>
              <a:rPr lang="de-DE" sz="2800" b="1" dirty="0" err="1">
                <a:solidFill>
                  <a:srgbClr val="1F497D"/>
                </a:solidFill>
              </a:rPr>
              <a:t>Waste</a:t>
            </a:r>
            <a:r>
              <a:rPr lang="de-DE" sz="2800" b="1" dirty="0">
                <a:solidFill>
                  <a:srgbClr val="1F497D"/>
                </a:solidFill>
              </a:rPr>
              <a:t> Management </a:t>
            </a:r>
            <a:r>
              <a:rPr lang="de-DE" sz="2800" b="1" dirty="0" err="1">
                <a:solidFill>
                  <a:srgbClr val="1F497D"/>
                </a:solidFill>
              </a:rPr>
              <a:t>Planning</a:t>
            </a:r>
            <a:r>
              <a:rPr lang="de-DE" sz="2800" b="1" dirty="0">
                <a:solidFill>
                  <a:srgbClr val="1F497D"/>
                </a:solidFill>
              </a:rPr>
              <a:t>“</a:t>
            </a:r>
            <a:r>
              <a:rPr lang="de-DE" sz="2400" b="1" dirty="0" smtClean="0">
                <a:solidFill>
                  <a:schemeClr val="tx2"/>
                </a:solidFill>
              </a:rPr>
              <a:t/>
            </a:r>
            <a:br>
              <a:rPr lang="de-DE" sz="2400" b="1" dirty="0" smtClean="0">
                <a:solidFill>
                  <a:schemeClr val="tx2"/>
                </a:solidFill>
              </a:rPr>
            </a:br>
            <a:endParaRPr lang="de-DE" sz="2400" b="1" dirty="0" smtClean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de-DE" sz="4800" b="1" dirty="0" smtClean="0"/>
              <a:t>Progress </a:t>
            </a:r>
            <a:r>
              <a:rPr lang="de-DE" sz="4800" b="1" dirty="0" err="1" smtClean="0"/>
              <a:t>review</a:t>
            </a:r>
            <a:r>
              <a:rPr lang="de-DE" sz="4800" b="1" dirty="0" smtClean="0"/>
              <a:t/>
            </a:r>
            <a:br>
              <a:rPr lang="de-DE" sz="4800" b="1" dirty="0" smtClean="0"/>
            </a:br>
            <a:endParaRPr lang="de-DE" sz="3600" dirty="0" smtClean="0">
              <a:solidFill>
                <a:schemeClr val="tx2"/>
              </a:solidFill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de-DE" sz="1800" b="1" dirty="0" smtClean="0">
                <a:solidFill>
                  <a:schemeClr val="tx2"/>
                </a:solidFill>
              </a:rPr>
              <a:t>Jan Reichenbach, </a:t>
            </a:r>
            <a:r>
              <a:rPr lang="de-DE" sz="1800" b="1" dirty="0" err="1" smtClean="0">
                <a:solidFill>
                  <a:schemeClr val="tx2"/>
                </a:solidFill>
              </a:rPr>
              <a:t>Levan</a:t>
            </a:r>
            <a:r>
              <a:rPr lang="de-DE" sz="1800" b="1" dirty="0" smtClean="0">
                <a:solidFill>
                  <a:schemeClr val="tx2"/>
                </a:solidFill>
              </a:rPr>
              <a:t> </a:t>
            </a:r>
            <a:r>
              <a:rPr lang="de-DE" sz="1800" b="1" dirty="0" err="1" smtClean="0">
                <a:solidFill>
                  <a:schemeClr val="tx2"/>
                </a:solidFill>
              </a:rPr>
              <a:t>Zazadze</a:t>
            </a:r>
            <a:endParaRPr lang="de-DE" sz="1800" b="1" dirty="0" smtClean="0">
              <a:solidFill>
                <a:schemeClr val="tx2"/>
              </a:solidFill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de-DE" sz="1800" dirty="0" smtClean="0">
                <a:solidFill>
                  <a:schemeClr val="tx2"/>
                </a:solidFill>
              </a:rPr>
              <a:t>Expert </a:t>
            </a:r>
            <a:r>
              <a:rPr lang="de-DE" sz="1800" dirty="0" err="1" smtClean="0">
                <a:solidFill>
                  <a:schemeClr val="tx2"/>
                </a:solidFill>
              </a:rPr>
              <a:t>team</a:t>
            </a:r>
            <a:r>
              <a:rPr lang="de-DE" sz="1800" dirty="0" smtClean="0">
                <a:solidFill>
                  <a:schemeClr val="tx2"/>
                </a:solidFill>
              </a:rPr>
              <a:t> Solid </a:t>
            </a:r>
            <a:r>
              <a:rPr lang="de-DE" sz="1800" dirty="0" err="1" smtClean="0">
                <a:solidFill>
                  <a:schemeClr val="tx2"/>
                </a:solidFill>
              </a:rPr>
              <a:t>Waste</a:t>
            </a:r>
            <a:r>
              <a:rPr lang="de-DE" sz="1800" dirty="0" smtClean="0">
                <a:solidFill>
                  <a:schemeClr val="tx2"/>
                </a:solidFill>
              </a:rPr>
              <a:t> Management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5265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6206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err="1" smtClean="0">
                <a:solidFill>
                  <a:schemeClr val="tx2"/>
                </a:solidFill>
              </a:rPr>
              <a:t>Amenity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sites</a:t>
            </a:r>
            <a:r>
              <a:rPr lang="de-DE" sz="2800" b="1" dirty="0" smtClean="0">
                <a:solidFill>
                  <a:schemeClr val="tx2"/>
                </a:solidFill>
              </a:rPr>
              <a:t>/</a:t>
            </a:r>
            <a:r>
              <a:rPr lang="de-DE" sz="2800" b="1" dirty="0" err="1" smtClean="0">
                <a:solidFill>
                  <a:schemeClr val="tx2"/>
                </a:solidFill>
              </a:rPr>
              <a:t>centres</a:t>
            </a:r>
            <a:endParaRPr lang="de-DE" sz="2800" dirty="0">
              <a:solidFill>
                <a:schemeClr val="tx2"/>
              </a:solidFill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42844" y="1229031"/>
            <a:ext cx="9001156" cy="5201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i="1" u="sng" dirty="0">
                <a:solidFill>
                  <a:srgbClr val="1F497D"/>
                </a:solidFill>
              </a:rPr>
              <a:t>Where to set them up</a:t>
            </a:r>
            <a:r>
              <a:rPr lang="en-US" sz="2400" b="1" i="1" u="sng" dirty="0" smtClean="0">
                <a:solidFill>
                  <a:srgbClr val="1F497D"/>
                </a:solidFill>
              </a:rPr>
              <a:t>?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In or near the dense urban areas</a:t>
            </a:r>
          </a:p>
          <a:p>
            <a:pPr marL="269875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r>
              <a:rPr lang="en-US" sz="2200" dirty="0" smtClean="0">
                <a:solidFill>
                  <a:srgbClr val="1F497D"/>
                </a:solidFill>
              </a:rPr>
              <a:t>Covering a high number of the population</a:t>
            </a:r>
          </a:p>
          <a:p>
            <a:pPr marL="269875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r>
              <a:rPr lang="en-US" sz="2200" dirty="0" smtClean="0">
                <a:solidFill>
                  <a:srgbClr val="1F497D"/>
                </a:solidFill>
              </a:rPr>
              <a:t>Possible combination with spaces/yards used for SWM purposes already</a:t>
            </a:r>
          </a:p>
          <a:p>
            <a:pPr marL="269875" lvl="0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r>
              <a:rPr lang="en-US" sz="2200" dirty="0" smtClean="0">
                <a:solidFill>
                  <a:srgbClr val="1F497D"/>
                </a:solidFill>
              </a:rPr>
              <a:t>Space saved for multiple containers set out (incl. the traffic to empty them) </a:t>
            </a:r>
          </a:p>
          <a:p>
            <a:pPr marL="269875" lvl="0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r>
              <a:rPr lang="en-US" sz="2200" dirty="0" smtClean="0">
                <a:solidFill>
                  <a:srgbClr val="1F497D"/>
                </a:solidFill>
              </a:rPr>
              <a:t>Serving both households and commercial entities at the same time</a:t>
            </a:r>
          </a:p>
          <a:p>
            <a:pPr marL="269875" lvl="0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r>
              <a:rPr lang="en-US" sz="2200" dirty="0" smtClean="0">
                <a:solidFill>
                  <a:srgbClr val="1F497D"/>
                </a:solidFill>
              </a:rPr>
              <a:t>Short ways for the users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As a joint investment of municipalities in a place conveniently located for all</a:t>
            </a:r>
            <a:endParaRPr lang="en-US" sz="2000" b="1" dirty="0" smtClean="0">
              <a:solidFill>
                <a:srgbClr val="1F497D"/>
              </a:solidFill>
            </a:endParaRPr>
          </a:p>
          <a:p>
            <a:pPr marL="269875" lvl="0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r>
              <a:rPr lang="en-US" sz="2200" dirty="0" smtClean="0">
                <a:solidFill>
                  <a:srgbClr val="1F497D"/>
                </a:solidFill>
              </a:rPr>
              <a:t>Optimized investment</a:t>
            </a:r>
          </a:p>
          <a:p>
            <a:pPr marL="269875" lvl="0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r>
              <a:rPr lang="en-US" sz="2200" dirty="0" smtClean="0">
                <a:solidFill>
                  <a:srgbClr val="1F497D"/>
                </a:solidFill>
              </a:rPr>
              <a:t>Big area coverage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6357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6206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err="1" smtClean="0">
                <a:solidFill>
                  <a:schemeClr val="tx2"/>
                </a:solidFill>
              </a:rPr>
              <a:t>Amenity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sites</a:t>
            </a:r>
            <a:r>
              <a:rPr lang="de-DE" sz="2800" b="1" dirty="0" smtClean="0">
                <a:solidFill>
                  <a:schemeClr val="tx2"/>
                </a:solidFill>
              </a:rPr>
              <a:t>/</a:t>
            </a:r>
            <a:r>
              <a:rPr lang="de-DE" sz="2800" b="1" dirty="0" err="1" smtClean="0">
                <a:solidFill>
                  <a:schemeClr val="tx2"/>
                </a:solidFill>
              </a:rPr>
              <a:t>centres</a:t>
            </a:r>
            <a:endParaRPr lang="de-DE" sz="2800" dirty="0">
              <a:solidFill>
                <a:schemeClr val="tx2"/>
              </a:solidFill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42844" y="1229031"/>
            <a:ext cx="9001156" cy="5201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i="1" u="sng" dirty="0" smtClean="0">
                <a:solidFill>
                  <a:srgbClr val="1F497D"/>
                </a:solidFill>
              </a:rPr>
              <a:t>Solutions in the </a:t>
            </a:r>
            <a:r>
              <a:rPr lang="en-US" sz="2400" b="1" i="1" u="sng" dirty="0" err="1" smtClean="0">
                <a:solidFill>
                  <a:srgbClr val="1F497D"/>
                </a:solidFill>
              </a:rPr>
              <a:t>Imereti</a:t>
            </a:r>
            <a:r>
              <a:rPr lang="en-US" sz="2400" b="1" i="1" u="sng" dirty="0" smtClean="0">
                <a:solidFill>
                  <a:srgbClr val="1F497D"/>
                </a:solidFill>
              </a:rPr>
              <a:t>/</a:t>
            </a:r>
            <a:r>
              <a:rPr lang="en-US" sz="2400" b="1" i="1" u="sng" dirty="0" err="1" smtClean="0">
                <a:solidFill>
                  <a:srgbClr val="1F497D"/>
                </a:solidFill>
              </a:rPr>
              <a:t>Racha</a:t>
            </a:r>
            <a:r>
              <a:rPr lang="en-US" sz="2400" b="1" i="1" u="sng" dirty="0" smtClean="0">
                <a:solidFill>
                  <a:srgbClr val="1F497D"/>
                </a:solidFill>
              </a:rPr>
              <a:t> area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Together with transfer stations</a:t>
            </a:r>
          </a:p>
          <a:p>
            <a:pPr marL="269875" lvl="0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r>
              <a:rPr lang="en-US" sz="2200" dirty="0" err="1" smtClean="0">
                <a:solidFill>
                  <a:srgbClr val="1F497D"/>
                </a:solidFill>
              </a:rPr>
              <a:t>Chiatura</a:t>
            </a:r>
            <a:r>
              <a:rPr lang="en-US" sz="2200" dirty="0" smtClean="0">
                <a:solidFill>
                  <a:srgbClr val="1F497D"/>
                </a:solidFill>
              </a:rPr>
              <a:t> (also covering  </a:t>
            </a:r>
            <a:r>
              <a:rPr lang="en-US" sz="2200" dirty="0" err="1" smtClean="0">
                <a:solidFill>
                  <a:srgbClr val="1F497D"/>
                </a:solidFill>
              </a:rPr>
              <a:t>Sachkhere</a:t>
            </a:r>
            <a:r>
              <a:rPr lang="en-US" sz="2200" dirty="0" smtClean="0">
                <a:solidFill>
                  <a:srgbClr val="1F497D"/>
                </a:solidFill>
              </a:rPr>
              <a:t> area)</a:t>
            </a:r>
          </a:p>
          <a:p>
            <a:pPr marL="269875" lvl="0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r>
              <a:rPr lang="en-US" sz="2200" dirty="0" err="1" smtClean="0">
                <a:solidFill>
                  <a:srgbClr val="1F497D"/>
                </a:solidFill>
              </a:rPr>
              <a:t>Tsageri</a:t>
            </a:r>
            <a:r>
              <a:rPr lang="en-US" sz="2200" dirty="0" smtClean="0">
                <a:solidFill>
                  <a:srgbClr val="1F497D"/>
                </a:solidFill>
              </a:rPr>
              <a:t> (also covering </a:t>
            </a:r>
            <a:r>
              <a:rPr lang="en-US" sz="2200" dirty="0" err="1" smtClean="0">
                <a:solidFill>
                  <a:srgbClr val="1F497D"/>
                </a:solidFill>
              </a:rPr>
              <a:t>Lentekhi</a:t>
            </a:r>
            <a:r>
              <a:rPr lang="en-US" sz="2200" dirty="0" smtClean="0">
                <a:solidFill>
                  <a:srgbClr val="1F497D"/>
                </a:solidFill>
              </a:rPr>
              <a:t> area)</a:t>
            </a:r>
          </a:p>
          <a:p>
            <a:pPr marL="269875" lvl="0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r>
              <a:rPr lang="en-US" sz="2200" dirty="0" err="1" smtClean="0">
                <a:solidFill>
                  <a:srgbClr val="1F497D"/>
                </a:solidFill>
              </a:rPr>
              <a:t>Samtredia</a:t>
            </a:r>
            <a:r>
              <a:rPr lang="en-US" sz="2200" dirty="0" smtClean="0">
                <a:solidFill>
                  <a:srgbClr val="1F497D"/>
                </a:solidFill>
              </a:rPr>
              <a:t> (also covering </a:t>
            </a:r>
            <a:r>
              <a:rPr lang="en-US" sz="2200" dirty="0" err="1" smtClean="0">
                <a:solidFill>
                  <a:srgbClr val="1F497D"/>
                </a:solidFill>
              </a:rPr>
              <a:t>Khoni</a:t>
            </a:r>
            <a:r>
              <a:rPr lang="en-US" sz="2200" dirty="0" smtClean="0">
                <a:solidFill>
                  <a:srgbClr val="1F497D"/>
                </a:solidFill>
              </a:rPr>
              <a:t> and </a:t>
            </a:r>
            <a:r>
              <a:rPr lang="en-US" sz="2200" dirty="0" err="1" smtClean="0">
                <a:solidFill>
                  <a:srgbClr val="1F497D"/>
                </a:solidFill>
              </a:rPr>
              <a:t>Vani</a:t>
            </a:r>
            <a:r>
              <a:rPr lang="en-US" sz="2200" dirty="0" smtClean="0">
                <a:solidFill>
                  <a:srgbClr val="1F497D"/>
                </a:solidFill>
              </a:rPr>
              <a:t> area)</a:t>
            </a:r>
          </a:p>
          <a:p>
            <a:pPr marL="269875" lvl="0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r>
              <a:rPr lang="en-US" sz="2200" dirty="0" err="1" smtClean="0">
                <a:solidFill>
                  <a:srgbClr val="1F497D"/>
                </a:solidFill>
              </a:rPr>
              <a:t>Ambrolauri</a:t>
            </a:r>
            <a:r>
              <a:rPr lang="en-US" sz="2200" dirty="0" smtClean="0">
                <a:solidFill>
                  <a:srgbClr val="1F497D"/>
                </a:solidFill>
              </a:rPr>
              <a:t> (also covering Oni area)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In or near the dense urban areas</a:t>
            </a:r>
          </a:p>
          <a:p>
            <a:pPr marL="269875" lvl="0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r>
              <a:rPr lang="en-US" sz="2200" dirty="0" smtClean="0">
                <a:solidFill>
                  <a:srgbClr val="1F497D"/>
                </a:solidFill>
              </a:rPr>
              <a:t>Kutaisi</a:t>
            </a:r>
          </a:p>
          <a:p>
            <a:pPr marL="269875" lvl="0" indent="-182563">
              <a:lnSpc>
                <a:spcPct val="90000"/>
              </a:lnSpc>
              <a:defRPr/>
            </a:pPr>
            <a:endParaRPr lang="en-US" sz="800" dirty="0" smtClean="0">
              <a:solidFill>
                <a:srgbClr val="1F497D"/>
              </a:solidFill>
            </a:endParaRPr>
          </a:p>
          <a:p>
            <a:pPr marL="269875" lvl="0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r>
              <a:rPr lang="en-US" sz="2200" dirty="0" smtClean="0">
                <a:solidFill>
                  <a:srgbClr val="1F497D"/>
                </a:solidFill>
              </a:rPr>
              <a:t>any other Municipality proper/centre </a:t>
            </a:r>
            <a:r>
              <a:rPr lang="en-US" sz="2200" i="1" dirty="0" smtClean="0">
                <a:solidFill>
                  <a:srgbClr val="1F497D"/>
                </a:solidFill>
              </a:rPr>
              <a:t>where deemed…</a:t>
            </a:r>
            <a:br>
              <a:rPr lang="en-US" sz="2200" i="1" dirty="0" smtClean="0">
                <a:solidFill>
                  <a:srgbClr val="1F497D"/>
                </a:solidFill>
              </a:rPr>
            </a:br>
            <a:r>
              <a:rPr lang="en-US" sz="2200" i="1" dirty="0" smtClean="0">
                <a:solidFill>
                  <a:srgbClr val="1F497D"/>
                </a:solidFill>
              </a:rPr>
              <a:t>…helpful to support collection coverage</a:t>
            </a:r>
            <a:br>
              <a:rPr lang="en-US" sz="2200" i="1" dirty="0" smtClean="0">
                <a:solidFill>
                  <a:srgbClr val="1F497D"/>
                </a:solidFill>
              </a:rPr>
            </a:br>
            <a:r>
              <a:rPr lang="en-US" sz="2200" i="1" dirty="0" smtClean="0">
                <a:solidFill>
                  <a:srgbClr val="1F497D"/>
                </a:solidFill>
              </a:rPr>
              <a:t>…necessary due to the too long distance to next available site </a:t>
            </a:r>
            <a:r>
              <a:rPr lang="en-US" sz="2200" dirty="0" smtClean="0">
                <a:solidFill>
                  <a:srgbClr val="1F497D"/>
                </a:solidFill>
              </a:rPr>
              <a:t>(e.g. </a:t>
            </a:r>
            <a:r>
              <a:rPr lang="en-US" sz="2200" dirty="0" err="1" smtClean="0">
                <a:solidFill>
                  <a:srgbClr val="1F497D"/>
                </a:solidFill>
              </a:rPr>
              <a:t>Terjola</a:t>
            </a:r>
            <a:r>
              <a:rPr lang="en-US" sz="2200" dirty="0" smtClean="0">
                <a:solidFill>
                  <a:srgbClr val="1F497D"/>
                </a:solidFill>
              </a:rPr>
              <a:t> in a joint solution with </a:t>
            </a:r>
            <a:r>
              <a:rPr lang="en-US" sz="2200" dirty="0" err="1" smtClean="0">
                <a:solidFill>
                  <a:srgbClr val="1F497D"/>
                </a:solidFill>
              </a:rPr>
              <a:t>Tkibuli</a:t>
            </a:r>
            <a:r>
              <a:rPr lang="en-US" sz="2200" dirty="0" smtClean="0">
                <a:solidFill>
                  <a:srgbClr val="1F497D"/>
                </a:solidFill>
              </a:rPr>
              <a:t>, </a:t>
            </a:r>
            <a:r>
              <a:rPr lang="en-US" sz="2200" dirty="0" err="1" smtClean="0">
                <a:solidFill>
                  <a:srgbClr val="1F497D"/>
                </a:solidFill>
              </a:rPr>
              <a:t>Zestaponi</a:t>
            </a:r>
            <a:r>
              <a:rPr lang="en-US" sz="2200" dirty="0" smtClean="0">
                <a:solidFill>
                  <a:srgbClr val="1F497D"/>
                </a:solidFill>
              </a:rPr>
              <a:t> in a joint solution with </a:t>
            </a:r>
            <a:r>
              <a:rPr lang="en-US" sz="2200" dirty="0" err="1" smtClean="0">
                <a:solidFill>
                  <a:srgbClr val="1F497D"/>
                </a:solidFill>
              </a:rPr>
              <a:t>Kharagauli</a:t>
            </a:r>
            <a:r>
              <a:rPr lang="en-US" sz="2200" dirty="0" smtClean="0">
                <a:solidFill>
                  <a:srgbClr val="1F497D"/>
                </a:solidFill>
              </a:rPr>
              <a:t>)</a:t>
            </a:r>
          </a:p>
          <a:p>
            <a:pPr marL="269875" lvl="0" indent="-182563">
              <a:lnSpc>
                <a:spcPct val="90000"/>
              </a:lnSpc>
              <a:defRPr/>
            </a:pPr>
            <a:endParaRPr lang="en-US" sz="2200" i="1" dirty="0" smtClean="0">
              <a:solidFill>
                <a:srgbClr val="1F497D"/>
              </a:solidFill>
            </a:endParaRPr>
          </a:p>
          <a:p>
            <a:pPr marL="269875" indent="-182563">
              <a:lnSpc>
                <a:spcPct val="90000"/>
              </a:lnSpc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In all cases </a:t>
            </a:r>
            <a:r>
              <a:rPr lang="en-US" sz="2400" b="1" u="sng" dirty="0" smtClean="0">
                <a:solidFill>
                  <a:srgbClr val="1F497D"/>
                </a:solidFill>
              </a:rPr>
              <a:t>with sufficient access, staffing and site protection </a:t>
            </a:r>
            <a:r>
              <a:rPr lang="en-US" sz="2200" dirty="0" smtClean="0">
                <a:solidFill>
                  <a:srgbClr val="1F497D"/>
                </a:solidFill>
              </a:rPr>
              <a:t>( i.e. fenced, lockable containers) </a:t>
            </a:r>
            <a:r>
              <a:rPr lang="en-US" sz="2200" dirty="0" smtClean="0">
                <a:solidFill>
                  <a:srgbClr val="1F497D"/>
                </a:solidFill>
                <a:sym typeface="Wingdings" pitchFamily="2" charset="2"/>
              </a:rPr>
              <a:t> former dumpsites might be an option</a:t>
            </a:r>
            <a:endParaRPr lang="en-US" sz="2200" dirty="0" smtClean="0">
              <a:solidFill>
                <a:srgbClr val="1F497D"/>
              </a:solidFill>
            </a:endParaRPr>
          </a:p>
          <a:p>
            <a:pPr marL="269875" lvl="0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endParaRPr lang="en-US" sz="2200" i="1" dirty="0" smtClean="0">
              <a:solidFill>
                <a:srgbClr val="1F497D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6357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  <p:sp>
        <p:nvSpPr>
          <p:cNvPr id="9" name="Untertitel 2"/>
          <p:cNvSpPr txBox="1">
            <a:spLocks/>
          </p:cNvSpPr>
          <p:nvPr/>
        </p:nvSpPr>
        <p:spPr>
          <a:xfrm>
            <a:off x="179512" y="607040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err="1" smtClean="0">
                <a:solidFill>
                  <a:schemeClr val="tx2"/>
                </a:solidFill>
              </a:rPr>
              <a:t>Siting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of</a:t>
            </a:r>
            <a:r>
              <a:rPr lang="de-DE" sz="2800" b="1" dirty="0" smtClean="0">
                <a:solidFill>
                  <a:schemeClr val="tx2"/>
                </a:solidFill>
              </a:rPr>
              <a:t> WM </a:t>
            </a:r>
            <a:r>
              <a:rPr lang="de-DE" sz="2800" b="1" dirty="0" err="1" smtClean="0">
                <a:solidFill>
                  <a:schemeClr val="tx2"/>
                </a:solidFill>
              </a:rPr>
              <a:t>facilities</a:t>
            </a:r>
            <a:endParaRPr lang="de-DE" sz="2800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904" y="1152038"/>
            <a:ext cx="5692058" cy="520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Gleichschenkliges Dreieck 9"/>
          <p:cNvSpPr/>
          <p:nvPr/>
        </p:nvSpPr>
        <p:spPr>
          <a:xfrm>
            <a:off x="2552113" y="2647666"/>
            <a:ext cx="244903" cy="232012"/>
          </a:xfrm>
          <a:prstGeom prst="triangle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gelmäßiges Fünfeck 10"/>
          <p:cNvSpPr/>
          <p:nvPr/>
        </p:nvSpPr>
        <p:spPr>
          <a:xfrm>
            <a:off x="2566141" y="4421874"/>
            <a:ext cx="244903" cy="218364"/>
          </a:xfrm>
          <a:prstGeom prst="pentagon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gelmäßiges Fünfeck 11"/>
          <p:cNvSpPr/>
          <p:nvPr/>
        </p:nvSpPr>
        <p:spPr>
          <a:xfrm>
            <a:off x="5501544" y="873448"/>
            <a:ext cx="244903" cy="218364"/>
          </a:xfrm>
          <a:prstGeom prst="pentagon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Gleichschenkliges Dreieck 12"/>
          <p:cNvSpPr/>
          <p:nvPr/>
        </p:nvSpPr>
        <p:spPr>
          <a:xfrm>
            <a:off x="4092038" y="4189862"/>
            <a:ext cx="244903" cy="232012"/>
          </a:xfrm>
          <a:prstGeom prst="triangle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Gleichschenkliges Dreieck 13"/>
          <p:cNvSpPr/>
          <p:nvPr/>
        </p:nvSpPr>
        <p:spPr>
          <a:xfrm>
            <a:off x="3085892" y="4073856"/>
            <a:ext cx="244903" cy="232012"/>
          </a:xfrm>
          <a:prstGeom prst="triangl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Gleichschenkliges Dreieck 14"/>
          <p:cNvSpPr/>
          <p:nvPr/>
        </p:nvSpPr>
        <p:spPr>
          <a:xfrm>
            <a:off x="3330795" y="4674356"/>
            <a:ext cx="244903" cy="232012"/>
          </a:xfrm>
          <a:prstGeom prst="triangl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Gleichschenkliges Dreieck 15"/>
          <p:cNvSpPr/>
          <p:nvPr/>
        </p:nvSpPr>
        <p:spPr>
          <a:xfrm>
            <a:off x="5501544" y="1298803"/>
            <a:ext cx="244903" cy="232012"/>
          </a:xfrm>
          <a:prstGeom prst="triangle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Gleichschenkliges Dreieck 16"/>
          <p:cNvSpPr/>
          <p:nvPr/>
        </p:nvSpPr>
        <p:spPr>
          <a:xfrm>
            <a:off x="3847135" y="2952466"/>
            <a:ext cx="244903" cy="232012"/>
          </a:xfrm>
          <a:prstGeom prst="triangle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Gleichschenkliges Dreieck 17"/>
          <p:cNvSpPr/>
          <p:nvPr/>
        </p:nvSpPr>
        <p:spPr>
          <a:xfrm>
            <a:off x="1395089" y="4558350"/>
            <a:ext cx="244903" cy="232012"/>
          </a:xfrm>
          <a:prstGeom prst="triangle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/>
          <p:cNvSpPr/>
          <p:nvPr/>
        </p:nvSpPr>
        <p:spPr>
          <a:xfrm>
            <a:off x="5501544" y="1749180"/>
            <a:ext cx="244903" cy="232012"/>
          </a:xfrm>
          <a:prstGeom prst="triangl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Gleichschenkliges Dreieck 19"/>
          <p:cNvSpPr/>
          <p:nvPr/>
        </p:nvSpPr>
        <p:spPr>
          <a:xfrm>
            <a:off x="2184378" y="4258102"/>
            <a:ext cx="244903" cy="232012"/>
          </a:xfrm>
          <a:prstGeom prst="triangl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haltsplatzhalter 2"/>
          <p:cNvSpPr txBox="1">
            <a:spLocks/>
          </p:cNvSpPr>
          <p:nvPr/>
        </p:nvSpPr>
        <p:spPr>
          <a:xfrm>
            <a:off x="5749780" y="838141"/>
            <a:ext cx="2384268" cy="321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1600" dirty="0" smtClean="0">
                <a:solidFill>
                  <a:srgbClr val="1F497D"/>
                </a:solidFill>
                <a:sym typeface="Wingdings" pitchFamily="2" charset="2"/>
              </a:rPr>
              <a:t>Central regional landfill</a:t>
            </a:r>
            <a:endParaRPr lang="en-US" sz="1600" dirty="0" smtClean="0">
              <a:solidFill>
                <a:srgbClr val="1F497D"/>
              </a:solidFill>
            </a:endParaRPr>
          </a:p>
          <a:p>
            <a:pPr marL="269875" lvl="0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endParaRPr lang="en-US" sz="1600" i="1" dirty="0" smtClean="0">
              <a:solidFill>
                <a:srgbClr val="1F497D"/>
              </a:solidFill>
            </a:endParaRPr>
          </a:p>
        </p:txBody>
      </p:sp>
      <p:sp>
        <p:nvSpPr>
          <p:cNvPr id="22" name="Inhaltsplatzhalter 2"/>
          <p:cNvSpPr txBox="1">
            <a:spLocks/>
          </p:cNvSpPr>
          <p:nvPr/>
        </p:nvSpPr>
        <p:spPr>
          <a:xfrm>
            <a:off x="5752052" y="1187349"/>
            <a:ext cx="3284444" cy="589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1600" dirty="0" smtClean="0">
                <a:solidFill>
                  <a:srgbClr val="1F497D"/>
                </a:solidFill>
                <a:sym typeface="Wingdings" pitchFamily="2" charset="2"/>
              </a:rPr>
              <a:t>Planned transfer stations w./ </a:t>
            </a:r>
            <a:br>
              <a:rPr lang="en-US" sz="1600" dirty="0" smtClean="0">
                <a:solidFill>
                  <a:srgbClr val="1F497D"/>
                </a:solidFill>
                <a:sym typeface="Wingdings" pitchFamily="2" charset="2"/>
              </a:rPr>
            </a:br>
            <a:r>
              <a:rPr lang="en-US" sz="1600" dirty="0" smtClean="0">
                <a:solidFill>
                  <a:srgbClr val="1F497D"/>
                </a:solidFill>
                <a:sym typeface="Wingdings" pitchFamily="2" charset="2"/>
              </a:rPr>
              <a:t>option to host amenity centre</a:t>
            </a:r>
            <a:endParaRPr lang="en-US" sz="1600" dirty="0" smtClean="0">
              <a:solidFill>
                <a:srgbClr val="1F497D"/>
              </a:solidFill>
            </a:endParaRPr>
          </a:p>
          <a:p>
            <a:pPr marL="269875" lvl="0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endParaRPr lang="en-US" sz="1600" i="1" dirty="0" smtClean="0">
              <a:solidFill>
                <a:srgbClr val="1F497D"/>
              </a:solidFill>
            </a:endParaRPr>
          </a:p>
        </p:txBody>
      </p:sp>
      <p:sp>
        <p:nvSpPr>
          <p:cNvPr id="23" name="Inhaltsplatzhalter 2"/>
          <p:cNvSpPr txBox="1">
            <a:spLocks/>
          </p:cNvSpPr>
          <p:nvPr/>
        </p:nvSpPr>
        <p:spPr>
          <a:xfrm>
            <a:off x="5754324" y="1702509"/>
            <a:ext cx="3282172" cy="617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1600" dirty="0" smtClean="0">
                <a:solidFill>
                  <a:srgbClr val="1F497D"/>
                </a:solidFill>
                <a:sym typeface="Wingdings" pitchFamily="2" charset="2"/>
              </a:rPr>
              <a:t>Useful locations for further </a:t>
            </a:r>
            <a:br>
              <a:rPr lang="en-US" sz="1600" dirty="0" smtClean="0">
                <a:solidFill>
                  <a:srgbClr val="1F497D"/>
                </a:solidFill>
                <a:sym typeface="Wingdings" pitchFamily="2" charset="2"/>
              </a:rPr>
            </a:br>
            <a:r>
              <a:rPr lang="en-US" sz="1600" dirty="0" smtClean="0">
                <a:solidFill>
                  <a:srgbClr val="1F497D"/>
                </a:solidFill>
                <a:sym typeface="Wingdings" pitchFamily="2" charset="2"/>
              </a:rPr>
              <a:t>amenity </a:t>
            </a:r>
            <a:r>
              <a:rPr lang="en-US" sz="1600" dirty="0" err="1" smtClean="0">
                <a:solidFill>
                  <a:srgbClr val="1F497D"/>
                </a:solidFill>
                <a:sym typeface="Wingdings" pitchFamily="2" charset="2"/>
              </a:rPr>
              <a:t>centres</a:t>
            </a:r>
            <a:endParaRPr lang="en-US" sz="1600" dirty="0" smtClean="0">
              <a:solidFill>
                <a:srgbClr val="1F497D"/>
              </a:solidFill>
            </a:endParaRPr>
          </a:p>
          <a:p>
            <a:pPr marL="269875" lvl="0" indent="-182563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endParaRPr lang="en-US" sz="1600" i="1" dirty="0" smtClean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57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>
            <a:spLocks noGrp="1"/>
          </p:cNvSpPr>
          <p:nvPr>
            <p:ph type="subTitle" idx="4294967295"/>
          </p:nvPr>
        </p:nvSpPr>
        <p:spPr>
          <a:xfrm>
            <a:off x="179512" y="764704"/>
            <a:ext cx="8856984" cy="55218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de-DE" sz="2400" b="1" dirty="0" smtClean="0">
                <a:solidFill>
                  <a:schemeClr val="tx2"/>
                </a:solidFill>
              </a:rPr>
              <a:t>Integrated Solid </a:t>
            </a:r>
            <a:r>
              <a:rPr lang="de-DE" sz="2400" b="1" dirty="0" err="1" smtClean="0">
                <a:solidFill>
                  <a:schemeClr val="tx2"/>
                </a:solidFill>
              </a:rPr>
              <a:t>Waste</a:t>
            </a:r>
            <a:r>
              <a:rPr lang="de-DE" sz="2400" b="1" dirty="0" smtClean="0">
                <a:solidFill>
                  <a:schemeClr val="tx2"/>
                </a:solidFill>
              </a:rPr>
              <a:t> Management </a:t>
            </a:r>
            <a:r>
              <a:rPr lang="de-DE" sz="2400" b="1" dirty="0" err="1" smtClean="0">
                <a:solidFill>
                  <a:schemeClr val="tx2"/>
                </a:solidFill>
              </a:rPr>
              <a:t>Kutaisi</a:t>
            </a:r>
            <a:endParaRPr lang="de-DE" sz="2400" b="1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de-DE" sz="2400" dirty="0">
                <a:solidFill>
                  <a:srgbClr val="1F497D"/>
                </a:solidFill>
              </a:rPr>
              <a:t>– </a:t>
            </a:r>
            <a:r>
              <a:rPr lang="de-DE" sz="2400" dirty="0" err="1" smtClean="0">
                <a:solidFill>
                  <a:schemeClr val="tx2"/>
                </a:solidFill>
              </a:rPr>
              <a:t>Accompanying</a:t>
            </a:r>
            <a:r>
              <a:rPr lang="de-DE" sz="2400" dirty="0" smtClean="0">
                <a:solidFill>
                  <a:schemeClr val="tx2"/>
                </a:solidFill>
              </a:rPr>
              <a:t> Technical Training –</a:t>
            </a:r>
          </a:p>
          <a:p>
            <a:pPr algn="ctr">
              <a:buFont typeface="Wingdings" pitchFamily="2" charset="2"/>
              <a:buChar char="Ø"/>
            </a:pPr>
            <a:endParaRPr lang="de-DE" sz="2400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de-DE" sz="4000" dirty="0" smtClean="0">
                <a:solidFill>
                  <a:schemeClr val="tx2"/>
                </a:solidFill>
              </a:rPr>
              <a:t>8th Training </a:t>
            </a:r>
          </a:p>
          <a:p>
            <a:pPr marL="0" indent="0" algn="ctr">
              <a:buNone/>
            </a:pPr>
            <a:r>
              <a:rPr lang="de-DE" sz="2800" b="1" dirty="0">
                <a:solidFill>
                  <a:srgbClr val="1F497D"/>
                </a:solidFill>
              </a:rPr>
              <a:t>“</a:t>
            </a:r>
            <a:r>
              <a:rPr lang="de-DE" sz="2800" b="1" dirty="0" err="1">
                <a:solidFill>
                  <a:srgbClr val="1F497D"/>
                </a:solidFill>
              </a:rPr>
              <a:t>Municipal</a:t>
            </a:r>
            <a:r>
              <a:rPr lang="de-DE" sz="2800" b="1" dirty="0">
                <a:solidFill>
                  <a:srgbClr val="1F497D"/>
                </a:solidFill>
              </a:rPr>
              <a:t> </a:t>
            </a:r>
            <a:r>
              <a:rPr lang="de-DE" sz="2800" b="1" dirty="0" err="1">
                <a:solidFill>
                  <a:srgbClr val="1F497D"/>
                </a:solidFill>
              </a:rPr>
              <a:t>Waste</a:t>
            </a:r>
            <a:r>
              <a:rPr lang="de-DE" sz="2800" b="1" dirty="0">
                <a:solidFill>
                  <a:srgbClr val="1F497D"/>
                </a:solidFill>
              </a:rPr>
              <a:t> Management </a:t>
            </a:r>
            <a:r>
              <a:rPr lang="de-DE" sz="2800" b="1" dirty="0" err="1">
                <a:solidFill>
                  <a:srgbClr val="1F497D"/>
                </a:solidFill>
              </a:rPr>
              <a:t>Planning</a:t>
            </a:r>
            <a:r>
              <a:rPr lang="de-DE" sz="2800" b="1" dirty="0">
                <a:solidFill>
                  <a:srgbClr val="1F497D"/>
                </a:solidFill>
              </a:rPr>
              <a:t>“</a:t>
            </a:r>
            <a:r>
              <a:rPr lang="de-DE" sz="2400" b="1" dirty="0" smtClean="0">
                <a:solidFill>
                  <a:schemeClr val="tx2"/>
                </a:solidFill>
              </a:rPr>
              <a:t/>
            </a:r>
            <a:br>
              <a:rPr lang="de-DE" sz="2400" b="1" dirty="0" smtClean="0">
                <a:solidFill>
                  <a:schemeClr val="tx2"/>
                </a:solidFill>
              </a:rPr>
            </a:br>
            <a:endParaRPr lang="de-DE" sz="2400" b="1" dirty="0" smtClean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b="1" dirty="0" smtClean="0"/>
              <a:t>Conclusions </a:t>
            </a:r>
            <a:endParaRPr lang="en-US" sz="4800" b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b="1" dirty="0" smtClean="0"/>
              <a:t>and </a:t>
            </a:r>
            <a:r>
              <a:rPr lang="en-US" sz="4800" b="1" dirty="0" smtClean="0"/>
              <a:t>follow up program</a:t>
            </a:r>
          </a:p>
          <a:p>
            <a:pPr marL="0" indent="0" algn="ctr">
              <a:spcBef>
                <a:spcPts val="0"/>
              </a:spcBef>
              <a:buNone/>
            </a:pPr>
            <a:endParaRPr lang="de-DE" dirty="0" smtClean="0">
              <a:solidFill>
                <a:schemeClr val="tx2"/>
              </a:solidFill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de-DE" sz="1800" b="1" dirty="0" smtClean="0">
                <a:solidFill>
                  <a:schemeClr val="tx2"/>
                </a:solidFill>
              </a:rPr>
              <a:t>René </a:t>
            </a:r>
            <a:r>
              <a:rPr lang="de-DE" sz="1800" b="1" dirty="0" err="1" smtClean="0">
                <a:solidFill>
                  <a:schemeClr val="tx2"/>
                </a:solidFill>
              </a:rPr>
              <a:t>Boesten</a:t>
            </a:r>
            <a:r>
              <a:rPr lang="de-DE" sz="1800" b="1" dirty="0" smtClean="0">
                <a:solidFill>
                  <a:schemeClr val="tx2"/>
                </a:solidFill>
              </a:rPr>
              <a:t>, Jan Reichenbach</a:t>
            </a:r>
            <a:endParaRPr lang="de-DE" sz="1800" b="1" dirty="0" smtClean="0">
              <a:solidFill>
                <a:schemeClr val="tx2"/>
              </a:solidFill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de-DE" sz="1800" dirty="0" err="1" smtClean="0">
                <a:solidFill>
                  <a:schemeClr val="tx2"/>
                </a:solidFill>
              </a:rPr>
              <a:t>Foreign</a:t>
            </a:r>
            <a:r>
              <a:rPr lang="de-DE" sz="1800" dirty="0" smtClean="0">
                <a:solidFill>
                  <a:schemeClr val="tx2"/>
                </a:solidFill>
              </a:rPr>
              <a:t> Expert Team</a:t>
            </a:r>
            <a:endParaRPr lang="de-DE" sz="1800" dirty="0" smtClean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5265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5821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smtClean="0">
                <a:solidFill>
                  <a:schemeClr val="tx2"/>
                </a:solidFill>
              </a:rPr>
              <a:t>Main </a:t>
            </a:r>
            <a:r>
              <a:rPr lang="de-DE" sz="2800" b="1" dirty="0" err="1" smtClean="0">
                <a:solidFill>
                  <a:schemeClr val="tx2"/>
                </a:solidFill>
              </a:rPr>
              <a:t>issues</a:t>
            </a:r>
            <a:r>
              <a:rPr lang="de-DE" sz="2800" b="1" dirty="0" smtClean="0">
                <a:solidFill>
                  <a:schemeClr val="tx2"/>
                </a:solidFill>
              </a:rPr>
              <a:t>/</a:t>
            </a:r>
            <a:r>
              <a:rPr lang="de-DE" sz="2800" b="1" dirty="0" err="1" smtClean="0">
                <a:solidFill>
                  <a:schemeClr val="tx2"/>
                </a:solidFill>
              </a:rPr>
              <a:t>steps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until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December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deadline</a:t>
            </a:r>
            <a:endParaRPr lang="de-DE" sz="2800" dirty="0">
              <a:solidFill>
                <a:schemeClr val="tx2"/>
              </a:solidFill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142844" y="1184190"/>
            <a:ext cx="9001156" cy="4725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5600" indent="-355600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1F497D"/>
                </a:solidFill>
              </a:rPr>
              <a:t>Document finalization</a:t>
            </a:r>
          </a:p>
          <a:p>
            <a:pPr marL="355600" indent="-82550">
              <a:lnSpc>
                <a:spcPct val="90000"/>
              </a:lnSpc>
              <a:spcBef>
                <a:spcPts val="1200"/>
              </a:spcBef>
              <a:buFont typeface="Symbol" pitchFamily="18" charset="2"/>
              <a:buChar char="-"/>
            </a:pPr>
            <a:r>
              <a:rPr lang="en-US" sz="2800" b="1" dirty="0" smtClean="0">
                <a:solidFill>
                  <a:srgbClr val="1F497D"/>
                </a:solidFill>
              </a:rPr>
              <a:t> </a:t>
            </a:r>
            <a:r>
              <a:rPr lang="en-US" sz="2800" dirty="0" smtClean="0">
                <a:solidFill>
                  <a:srgbClr val="1F497D"/>
                </a:solidFill>
              </a:rPr>
              <a:t>when?</a:t>
            </a:r>
          </a:p>
          <a:p>
            <a:pPr marL="355600" indent="-82550">
              <a:lnSpc>
                <a:spcPct val="90000"/>
              </a:lnSpc>
              <a:spcBef>
                <a:spcPts val="1200"/>
              </a:spcBef>
              <a:buFont typeface="Symbol" pitchFamily="18" charset="2"/>
              <a:buChar char="-"/>
            </a:pPr>
            <a:r>
              <a:rPr lang="en-US" sz="2800" dirty="0" smtClean="0">
                <a:solidFill>
                  <a:srgbClr val="1F497D"/>
                </a:solidFill>
              </a:rPr>
              <a:t> what further support is needed?</a:t>
            </a:r>
          </a:p>
          <a:p>
            <a:pPr marL="355600" indent="-355600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1F497D"/>
                </a:solidFill>
              </a:rPr>
              <a:t>Consultation with </a:t>
            </a:r>
            <a:r>
              <a:rPr lang="en-US" sz="2800" b="1" dirty="0" smtClean="0">
                <a:solidFill>
                  <a:srgbClr val="1F497D"/>
                </a:solidFill>
              </a:rPr>
              <a:t>neighbors </a:t>
            </a:r>
            <a:r>
              <a:rPr lang="en-US" sz="2800" b="1" dirty="0" smtClean="0">
                <a:solidFill>
                  <a:srgbClr val="1F497D"/>
                </a:solidFill>
              </a:rPr>
              <a:t>and the public</a:t>
            </a:r>
          </a:p>
          <a:p>
            <a:pPr marL="531813" indent="-258763">
              <a:lnSpc>
                <a:spcPct val="90000"/>
              </a:lnSpc>
              <a:spcBef>
                <a:spcPts val="1200"/>
              </a:spcBef>
              <a:buFont typeface="Symbol" pitchFamily="18" charset="2"/>
              <a:buChar char="-"/>
            </a:pPr>
            <a:r>
              <a:rPr lang="en-US" sz="2800" dirty="0" smtClean="0">
                <a:solidFill>
                  <a:srgbClr val="1F497D"/>
                </a:solidFill>
              </a:rPr>
              <a:t>when and how?</a:t>
            </a:r>
          </a:p>
          <a:p>
            <a:pPr marL="355600" indent="-355600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1F497D"/>
                </a:solidFill>
              </a:rPr>
              <a:t>Municipal approval procedure</a:t>
            </a:r>
          </a:p>
          <a:p>
            <a:pPr marL="531813" indent="-258763">
              <a:lnSpc>
                <a:spcPct val="90000"/>
              </a:lnSpc>
              <a:spcBef>
                <a:spcPts val="1200"/>
              </a:spcBef>
              <a:buFont typeface="Symbol" pitchFamily="18" charset="2"/>
              <a:buChar char="-"/>
            </a:pPr>
            <a:r>
              <a:rPr lang="en-US" sz="2800" dirty="0" smtClean="0">
                <a:solidFill>
                  <a:srgbClr val="1F497D"/>
                </a:solidFill>
              </a:rPr>
              <a:t>when?</a:t>
            </a:r>
          </a:p>
          <a:p>
            <a:pPr marL="355600" indent="-355600">
              <a:lnSpc>
                <a:spcPct val="90000"/>
              </a:lnSpc>
              <a:spcBef>
                <a:spcPts val="1200"/>
              </a:spcBef>
            </a:pPr>
            <a:endParaRPr lang="en-US" sz="1000" i="1" dirty="0" smtClean="0">
              <a:solidFill>
                <a:srgbClr val="1F497D"/>
              </a:solidFill>
              <a:sym typeface="Wingdings" pitchFamily="2" charset="2"/>
            </a:endParaRPr>
          </a:p>
          <a:p>
            <a:pPr marL="355600" indent="-355600">
              <a:lnSpc>
                <a:spcPct val="90000"/>
              </a:lnSpc>
              <a:spcBef>
                <a:spcPts val="1200"/>
              </a:spcBef>
            </a:pPr>
            <a:r>
              <a:rPr lang="en-US" sz="2800" i="1" dirty="0" smtClean="0">
                <a:solidFill>
                  <a:srgbClr val="1F497D"/>
                </a:solidFill>
                <a:sym typeface="Wingdings" pitchFamily="2" charset="2"/>
              </a:rPr>
              <a:t> </a:t>
            </a:r>
            <a:r>
              <a:rPr lang="en-US" sz="2800" i="1" dirty="0" smtClean="0">
                <a:solidFill>
                  <a:srgbClr val="1F497D"/>
                </a:solidFill>
                <a:sym typeface="Wingdings" pitchFamily="2" charset="2"/>
              </a:rPr>
              <a:t>Submission to </a:t>
            </a:r>
            <a:r>
              <a:rPr lang="en-US" sz="2800" i="1" dirty="0" err="1" smtClean="0">
                <a:solidFill>
                  <a:srgbClr val="1F497D"/>
                </a:solidFill>
                <a:sym typeface="Wingdings" pitchFamily="2" charset="2"/>
              </a:rPr>
              <a:t>MoENRP</a:t>
            </a:r>
            <a:endParaRPr lang="en-US" sz="2800" i="1" dirty="0" smtClean="0">
              <a:solidFill>
                <a:srgbClr val="1F497D"/>
              </a:solidFill>
              <a:sym typeface="Wingdings" pitchFamily="2" charset="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985923" y="5759356"/>
            <a:ext cx="7407450" cy="5355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55600" indent="-355600" algn="ctr">
              <a:lnSpc>
                <a:spcPct val="90000"/>
              </a:lnSpc>
              <a:spcBef>
                <a:spcPts val="1200"/>
              </a:spcBef>
            </a:pPr>
            <a:r>
              <a:rPr lang="en-US" sz="3200" b="1" dirty="0" smtClean="0">
                <a:solidFill>
                  <a:srgbClr val="FF9900"/>
                </a:solidFill>
              </a:rPr>
              <a:t>Let’s hear and discuss your plans or ideas</a:t>
            </a:r>
          </a:p>
        </p:txBody>
      </p:sp>
    </p:spTree>
    <p:extLst>
      <p:ext uri="{BB962C8B-B14F-4D97-AF65-F5344CB8AC3E}">
        <p14:creationId xmlns:p14="http://schemas.microsoft.com/office/powerpoint/2010/main" xmlns="" val="5265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5821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smtClean="0">
                <a:solidFill>
                  <a:schemeClr val="tx2"/>
                </a:solidFill>
              </a:rPr>
              <a:t>End </a:t>
            </a:r>
            <a:r>
              <a:rPr lang="de-DE" sz="2800" b="1" dirty="0" err="1" smtClean="0">
                <a:solidFill>
                  <a:schemeClr val="tx2"/>
                </a:solidFill>
              </a:rPr>
              <a:t>of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the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centralized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training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sessions</a:t>
            </a:r>
            <a:endParaRPr lang="de-DE" sz="2800" dirty="0">
              <a:solidFill>
                <a:schemeClr val="tx2"/>
              </a:solidFill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142844" y="1143246"/>
            <a:ext cx="8768298" cy="3633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5600" indent="-355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1F497D"/>
                </a:solidFill>
              </a:rPr>
              <a:t>8 joint trainings </a:t>
            </a:r>
            <a:r>
              <a:rPr lang="en-US" sz="2400" b="1" dirty="0" smtClean="0">
                <a:solidFill>
                  <a:srgbClr val="1F497D"/>
                </a:solidFill>
              </a:rPr>
              <a:t>within 10 months</a:t>
            </a:r>
          </a:p>
          <a:p>
            <a:pPr marL="355600" indent="-355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1F497D"/>
                </a:solidFill>
              </a:rPr>
              <a:t>about XX different municipal staff in total attended at least one training session  </a:t>
            </a:r>
          </a:p>
          <a:p>
            <a:pPr marL="355600" indent="-355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1F497D"/>
                </a:solidFill>
              </a:rPr>
              <a:t>more than 25 consultative visits in the individual municipalities so far realized</a:t>
            </a:r>
          </a:p>
          <a:p>
            <a:pPr marL="355600" indent="-355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1F497D"/>
                </a:solidFill>
              </a:rPr>
              <a:t>a certain number of such visits will still be undertaken in November and December</a:t>
            </a:r>
          </a:p>
          <a:p>
            <a:pPr marL="355600" indent="-355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1F497D"/>
                </a:solidFill>
              </a:rPr>
              <a:t>expert support will continue in a limited extent in the frame of the implementation of selected MWM pilots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0" y="4676284"/>
            <a:ext cx="9036496" cy="166507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55600" indent="-355600" algn="ctr">
              <a:lnSpc>
                <a:spcPct val="90000"/>
              </a:lnSpc>
              <a:spcBef>
                <a:spcPts val="600"/>
              </a:spcBef>
            </a:pPr>
            <a:r>
              <a:rPr lang="en-US" sz="2800" b="1" dirty="0" smtClean="0">
                <a:solidFill>
                  <a:srgbClr val="FF9900"/>
                </a:solidFill>
              </a:rPr>
              <a:t>Thanks for your attention, active participation and all </a:t>
            </a:r>
            <a:br>
              <a:rPr lang="en-US" sz="2800" b="1" dirty="0" smtClean="0">
                <a:solidFill>
                  <a:srgbClr val="FF9900"/>
                </a:solidFill>
              </a:rPr>
            </a:br>
            <a:r>
              <a:rPr lang="en-US" sz="2800" b="1" dirty="0" smtClean="0">
                <a:solidFill>
                  <a:srgbClr val="FF9900"/>
                </a:solidFill>
              </a:rPr>
              <a:t>the interesting insights and discussions shared.</a:t>
            </a:r>
          </a:p>
          <a:p>
            <a:pPr marL="355600" indent="-355600" algn="ctr">
              <a:lnSpc>
                <a:spcPct val="90000"/>
              </a:lnSpc>
              <a:spcBef>
                <a:spcPts val="400"/>
              </a:spcBef>
            </a:pPr>
            <a:r>
              <a:rPr lang="en-US" sz="2600" b="1" dirty="0" smtClean="0">
                <a:solidFill>
                  <a:srgbClr val="FF9900"/>
                </a:solidFill>
              </a:rPr>
              <a:t>We wish you best of luck in your important job and any of your efforts to get MWM successfully realized in your community    </a:t>
            </a:r>
            <a:endParaRPr lang="en-US" sz="2600" b="1" dirty="0" smtClean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5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/>
          <p:cNvSpPr txBox="1">
            <a:spLocks/>
          </p:cNvSpPr>
          <p:nvPr/>
        </p:nvSpPr>
        <p:spPr>
          <a:xfrm>
            <a:off x="179512" y="6206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smtClean="0">
                <a:solidFill>
                  <a:schemeClr val="tx2"/>
                </a:solidFill>
              </a:rPr>
              <a:t>Schedule </a:t>
            </a:r>
            <a:r>
              <a:rPr lang="de-DE" sz="2800" b="1" dirty="0" err="1" smtClean="0">
                <a:solidFill>
                  <a:schemeClr val="tx2"/>
                </a:solidFill>
              </a:rPr>
              <a:t>for</a:t>
            </a:r>
            <a:r>
              <a:rPr lang="de-DE" sz="2800" b="1" dirty="0" smtClean="0">
                <a:solidFill>
                  <a:schemeClr val="tx2"/>
                </a:solidFill>
              </a:rPr>
              <a:t> WMP </a:t>
            </a:r>
            <a:r>
              <a:rPr lang="de-DE" sz="2800" b="1" dirty="0" err="1" smtClean="0">
                <a:solidFill>
                  <a:schemeClr val="tx2"/>
                </a:solidFill>
              </a:rPr>
              <a:t>process</a:t>
            </a:r>
            <a:endParaRPr lang="de-DE" sz="2800" dirty="0">
              <a:solidFill>
                <a:schemeClr val="tx2"/>
              </a:solidFill>
            </a:endParaRPr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163568" y="3090560"/>
            <a:ext cx="80803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Nov’16</a:t>
            </a:r>
            <a:endParaRPr lang="de-DE" sz="1600" b="1" dirty="0"/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395536" y="2802528"/>
            <a:ext cx="8424936" cy="0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539552" y="2658512"/>
            <a:ext cx="0" cy="28803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1331640" y="2666896"/>
            <a:ext cx="0" cy="28803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2123728" y="2658512"/>
            <a:ext cx="0" cy="28803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2915816" y="2658512"/>
            <a:ext cx="0" cy="28803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3707904" y="2658512"/>
            <a:ext cx="0" cy="28803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4499992" y="2658512"/>
            <a:ext cx="0" cy="28803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5292080" y="2658512"/>
            <a:ext cx="0" cy="28803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6084168" y="2658512"/>
            <a:ext cx="0" cy="28803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6876256" y="2658512"/>
            <a:ext cx="0" cy="28803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7668344" y="2666896"/>
            <a:ext cx="0" cy="28803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Untertitel 2"/>
          <p:cNvSpPr txBox="1">
            <a:spLocks/>
          </p:cNvSpPr>
          <p:nvPr/>
        </p:nvSpPr>
        <p:spPr>
          <a:xfrm>
            <a:off x="955656" y="3090560"/>
            <a:ext cx="80803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Dec’16</a:t>
            </a:r>
            <a:endParaRPr lang="de-DE" sz="1600" b="1" dirty="0"/>
          </a:p>
        </p:txBody>
      </p:sp>
      <p:sp>
        <p:nvSpPr>
          <p:cNvPr id="20" name="Untertitel 2"/>
          <p:cNvSpPr txBox="1">
            <a:spLocks/>
          </p:cNvSpPr>
          <p:nvPr/>
        </p:nvSpPr>
        <p:spPr>
          <a:xfrm>
            <a:off x="2539832" y="3090560"/>
            <a:ext cx="80803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Feb’17</a:t>
            </a:r>
            <a:endParaRPr lang="de-DE" sz="1600" b="1" dirty="0"/>
          </a:p>
        </p:txBody>
      </p:sp>
      <p:sp>
        <p:nvSpPr>
          <p:cNvPr id="21" name="Untertitel 2"/>
          <p:cNvSpPr txBox="1">
            <a:spLocks/>
          </p:cNvSpPr>
          <p:nvPr/>
        </p:nvSpPr>
        <p:spPr>
          <a:xfrm>
            <a:off x="3347864" y="3090560"/>
            <a:ext cx="80803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Mar’17</a:t>
            </a:r>
            <a:endParaRPr lang="de-DE" sz="1600" b="1" dirty="0"/>
          </a:p>
        </p:txBody>
      </p:sp>
      <p:sp>
        <p:nvSpPr>
          <p:cNvPr id="22" name="Untertitel 2"/>
          <p:cNvSpPr txBox="1">
            <a:spLocks/>
          </p:cNvSpPr>
          <p:nvPr/>
        </p:nvSpPr>
        <p:spPr>
          <a:xfrm>
            <a:off x="4180072" y="3090560"/>
            <a:ext cx="80803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Apr’17</a:t>
            </a:r>
            <a:endParaRPr lang="de-DE" sz="1600" b="1" dirty="0"/>
          </a:p>
        </p:txBody>
      </p:sp>
      <p:sp>
        <p:nvSpPr>
          <p:cNvPr id="23" name="Untertitel 2"/>
          <p:cNvSpPr txBox="1">
            <a:spLocks/>
          </p:cNvSpPr>
          <p:nvPr/>
        </p:nvSpPr>
        <p:spPr>
          <a:xfrm>
            <a:off x="4988104" y="3090560"/>
            <a:ext cx="80803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May’17</a:t>
            </a:r>
            <a:endParaRPr lang="de-DE" sz="1600" b="1" dirty="0"/>
          </a:p>
        </p:txBody>
      </p:sp>
      <p:sp>
        <p:nvSpPr>
          <p:cNvPr id="24" name="Untertitel 2"/>
          <p:cNvSpPr txBox="1">
            <a:spLocks/>
          </p:cNvSpPr>
          <p:nvPr/>
        </p:nvSpPr>
        <p:spPr>
          <a:xfrm>
            <a:off x="5764248" y="3090560"/>
            <a:ext cx="80803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Jun’17</a:t>
            </a:r>
            <a:endParaRPr lang="de-DE" sz="1600" b="1" dirty="0"/>
          </a:p>
        </p:txBody>
      </p:sp>
      <p:sp>
        <p:nvSpPr>
          <p:cNvPr id="25" name="Untertitel 2"/>
          <p:cNvSpPr txBox="1">
            <a:spLocks/>
          </p:cNvSpPr>
          <p:nvPr/>
        </p:nvSpPr>
        <p:spPr>
          <a:xfrm>
            <a:off x="6572280" y="3090560"/>
            <a:ext cx="80803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Jul’17</a:t>
            </a:r>
            <a:endParaRPr lang="de-DE" sz="1600" b="1" dirty="0"/>
          </a:p>
        </p:txBody>
      </p:sp>
      <p:sp>
        <p:nvSpPr>
          <p:cNvPr id="26" name="Untertitel 2"/>
          <p:cNvSpPr txBox="1">
            <a:spLocks/>
          </p:cNvSpPr>
          <p:nvPr/>
        </p:nvSpPr>
        <p:spPr>
          <a:xfrm>
            <a:off x="7348424" y="3090560"/>
            <a:ext cx="80803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Sep’17</a:t>
            </a:r>
            <a:endParaRPr lang="de-DE" sz="1600" b="1" dirty="0"/>
          </a:p>
        </p:txBody>
      </p:sp>
      <p:sp>
        <p:nvSpPr>
          <p:cNvPr id="27" name="Untertitel 2"/>
          <p:cNvSpPr txBox="1">
            <a:spLocks/>
          </p:cNvSpPr>
          <p:nvPr/>
        </p:nvSpPr>
        <p:spPr>
          <a:xfrm>
            <a:off x="8156456" y="3090560"/>
            <a:ext cx="80803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Nov’17</a:t>
            </a:r>
            <a:endParaRPr lang="de-DE" sz="1600" b="1" dirty="0"/>
          </a:p>
        </p:txBody>
      </p:sp>
      <p:graphicFrame>
        <p:nvGraphicFramePr>
          <p:cNvPr id="28" name="Tabel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56731046"/>
              </p:ext>
            </p:extLst>
          </p:nvPr>
        </p:nvGraphicFramePr>
        <p:xfrm>
          <a:off x="179512" y="1484784"/>
          <a:ext cx="8784975" cy="74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08112"/>
                <a:gridCol w="1627382"/>
                <a:gridCol w="1324946"/>
                <a:gridCol w="3528392"/>
                <a:gridCol w="1296143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Sensitiz</a:t>
                      </a:r>
                      <a:r>
                        <a:rPr lang="de-DE" dirty="0" smtClean="0"/>
                        <a:t>.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Mobilization</a:t>
                      </a:r>
                      <a:endParaRPr lang="de-DE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Enabling</a:t>
                      </a:r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 smtClean="0"/>
                        <a:t>Finalization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chemeClr val="tx2"/>
                          </a:solidFill>
                        </a:rPr>
                        <a:t>kick-off</a:t>
                      </a:r>
                      <a:endParaRPr lang="de-DE" dirty="0" smtClean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2"/>
                          </a:solidFill>
                        </a:rPr>
                        <a:t>Status Part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>
                          <a:solidFill>
                            <a:schemeClr val="tx2"/>
                          </a:solidFill>
                        </a:rPr>
                        <a:t>Planning</a:t>
                      </a:r>
                      <a:r>
                        <a:rPr lang="de-DE" dirty="0" smtClean="0">
                          <a:solidFill>
                            <a:schemeClr val="tx2"/>
                          </a:solidFill>
                        </a:rPr>
                        <a:t> 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Rechteck 28"/>
          <p:cNvSpPr/>
          <p:nvPr/>
        </p:nvSpPr>
        <p:spPr>
          <a:xfrm>
            <a:off x="153272" y="4842559"/>
            <a:ext cx="2283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92D050"/>
                </a:solidFill>
              </a:rPr>
              <a:t>General </a:t>
            </a:r>
            <a:r>
              <a:rPr lang="de-DE" dirty="0" err="1">
                <a:solidFill>
                  <a:srgbClr val="92D050"/>
                </a:solidFill>
              </a:rPr>
              <a:t>data</a:t>
            </a:r>
            <a:r>
              <a:rPr lang="de-DE" dirty="0">
                <a:solidFill>
                  <a:srgbClr val="92D050"/>
                </a:solidFill>
              </a:rPr>
              <a:t> </a:t>
            </a:r>
            <a:r>
              <a:rPr lang="de-DE" dirty="0" err="1">
                <a:solidFill>
                  <a:srgbClr val="92D050"/>
                </a:solidFill>
              </a:rPr>
              <a:t>issues</a:t>
            </a:r>
            <a:r>
              <a:rPr lang="de-DE" dirty="0" smtClean="0">
                <a:solidFill>
                  <a:srgbClr val="92D050"/>
                </a:solidFill>
              </a:rPr>
              <a:t>,</a:t>
            </a:r>
          </a:p>
          <a:p>
            <a:r>
              <a:rPr lang="de-DE" dirty="0" err="1" smtClean="0">
                <a:solidFill>
                  <a:srgbClr val="92D050"/>
                </a:solidFill>
              </a:rPr>
              <a:t>Waste</a:t>
            </a:r>
            <a:r>
              <a:rPr lang="de-DE" dirty="0" smtClean="0">
                <a:solidFill>
                  <a:srgbClr val="92D050"/>
                </a:solidFill>
              </a:rPr>
              <a:t> </a:t>
            </a:r>
            <a:r>
              <a:rPr lang="de-DE" dirty="0" err="1">
                <a:solidFill>
                  <a:srgbClr val="92D050"/>
                </a:solidFill>
              </a:rPr>
              <a:t>data</a:t>
            </a:r>
            <a:r>
              <a:rPr lang="de-DE" dirty="0">
                <a:solidFill>
                  <a:srgbClr val="92D050"/>
                </a:solidFill>
              </a:rPr>
              <a:t> </a:t>
            </a:r>
            <a:r>
              <a:rPr lang="de-DE" dirty="0" err="1" smtClean="0">
                <a:solidFill>
                  <a:srgbClr val="92D050"/>
                </a:solidFill>
              </a:rPr>
              <a:t>issues</a:t>
            </a:r>
            <a:r>
              <a:rPr lang="de-DE" dirty="0" smtClean="0">
                <a:solidFill>
                  <a:srgbClr val="92D050"/>
                </a:solidFill>
              </a:rPr>
              <a:t>,</a:t>
            </a:r>
          </a:p>
          <a:p>
            <a:r>
              <a:rPr lang="de-DE" dirty="0" smtClean="0">
                <a:solidFill>
                  <a:srgbClr val="92D050"/>
                </a:solidFill>
              </a:rPr>
              <a:t>Overall </a:t>
            </a:r>
            <a:r>
              <a:rPr lang="de-DE" dirty="0" err="1">
                <a:solidFill>
                  <a:srgbClr val="92D050"/>
                </a:solidFill>
              </a:rPr>
              <a:t>content</a:t>
            </a:r>
            <a:r>
              <a:rPr lang="de-DE" dirty="0">
                <a:solidFill>
                  <a:srgbClr val="92D050"/>
                </a:solidFill>
              </a:rPr>
              <a:t> </a:t>
            </a:r>
            <a:r>
              <a:rPr lang="de-DE" dirty="0" err="1" smtClean="0">
                <a:solidFill>
                  <a:srgbClr val="92D050"/>
                </a:solidFill>
              </a:rPr>
              <a:t>issues</a:t>
            </a:r>
            <a:endParaRPr lang="de-DE" dirty="0">
              <a:solidFill>
                <a:srgbClr val="92D050"/>
              </a:solidFill>
            </a:endParaRPr>
          </a:p>
          <a:p>
            <a:r>
              <a:rPr lang="de-DE" dirty="0" err="1" smtClean="0">
                <a:solidFill>
                  <a:srgbClr val="92D050"/>
                </a:solidFill>
              </a:rPr>
              <a:t>Association</a:t>
            </a:r>
            <a:r>
              <a:rPr lang="de-DE" dirty="0" smtClean="0">
                <a:solidFill>
                  <a:srgbClr val="92D050"/>
                </a:solidFill>
              </a:rPr>
              <a:t> </a:t>
            </a:r>
            <a:r>
              <a:rPr lang="de-DE" dirty="0" err="1" smtClean="0">
                <a:solidFill>
                  <a:srgbClr val="92D050"/>
                </a:solidFill>
              </a:rPr>
              <a:t>issue</a:t>
            </a:r>
            <a:endParaRPr lang="de-DE" dirty="0">
              <a:solidFill>
                <a:srgbClr val="92D050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755576" y="3522608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 smtClean="0">
                <a:solidFill>
                  <a:schemeClr val="accent2"/>
                </a:solidFill>
              </a:rPr>
              <a:t>Waste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quantity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assessment</a:t>
            </a:r>
            <a:r>
              <a:rPr lang="de-DE" dirty="0" smtClean="0">
                <a:solidFill>
                  <a:schemeClr val="accent2"/>
                </a:solidFill>
              </a:rPr>
              <a:t>/</a:t>
            </a:r>
            <a:r>
              <a:rPr lang="de-DE" dirty="0" err="1" smtClean="0">
                <a:solidFill>
                  <a:schemeClr val="accent2"/>
                </a:solidFill>
              </a:rPr>
              <a:t>prognosis</a:t>
            </a:r>
            <a:endParaRPr lang="de-DE" dirty="0">
              <a:solidFill>
                <a:schemeClr val="accent2"/>
              </a:solidFill>
            </a:endParaRPr>
          </a:p>
          <a:p>
            <a:r>
              <a:rPr lang="de-DE" dirty="0" err="1" smtClean="0">
                <a:solidFill>
                  <a:srgbClr val="92D050"/>
                </a:solidFill>
              </a:rPr>
              <a:t>Cost</a:t>
            </a:r>
            <a:r>
              <a:rPr lang="de-DE" dirty="0" smtClean="0">
                <a:solidFill>
                  <a:srgbClr val="92D050"/>
                </a:solidFill>
              </a:rPr>
              <a:t> </a:t>
            </a:r>
            <a:r>
              <a:rPr lang="de-DE" dirty="0">
                <a:solidFill>
                  <a:srgbClr val="92D050"/>
                </a:solidFill>
              </a:rPr>
              <a:t>&amp; </a:t>
            </a:r>
            <a:r>
              <a:rPr lang="de-DE" dirty="0" err="1">
                <a:solidFill>
                  <a:srgbClr val="92D050"/>
                </a:solidFill>
              </a:rPr>
              <a:t>revenue</a:t>
            </a:r>
            <a:r>
              <a:rPr lang="de-DE" dirty="0">
                <a:solidFill>
                  <a:srgbClr val="92D050"/>
                </a:solidFill>
              </a:rPr>
              <a:t> </a:t>
            </a:r>
            <a:r>
              <a:rPr lang="de-DE" dirty="0" err="1">
                <a:solidFill>
                  <a:srgbClr val="92D050"/>
                </a:solidFill>
              </a:rPr>
              <a:t>status</a:t>
            </a:r>
            <a:r>
              <a:rPr lang="de-DE" dirty="0">
                <a:solidFill>
                  <a:srgbClr val="92D050"/>
                </a:solidFill>
              </a:rPr>
              <a:t> </a:t>
            </a:r>
            <a:r>
              <a:rPr lang="de-DE" dirty="0" err="1">
                <a:solidFill>
                  <a:srgbClr val="92D050"/>
                </a:solidFill>
              </a:rPr>
              <a:t>re</a:t>
            </a:r>
            <a:r>
              <a:rPr lang="de-DE" dirty="0">
                <a:solidFill>
                  <a:srgbClr val="92D050"/>
                </a:solidFill>
              </a:rPr>
              <a:t>. SWM</a:t>
            </a:r>
          </a:p>
          <a:p>
            <a:r>
              <a:rPr lang="de-DE" dirty="0" err="1">
                <a:solidFill>
                  <a:srgbClr val="92D050"/>
                </a:solidFill>
              </a:rPr>
              <a:t>L</a:t>
            </a:r>
            <a:r>
              <a:rPr lang="de-DE" dirty="0" err="1" smtClean="0">
                <a:solidFill>
                  <a:srgbClr val="92D050"/>
                </a:solidFill>
              </a:rPr>
              <a:t>egislation</a:t>
            </a:r>
            <a:r>
              <a:rPr lang="de-DE" dirty="0" smtClean="0">
                <a:solidFill>
                  <a:srgbClr val="92D050"/>
                </a:solidFill>
              </a:rPr>
              <a:t> </a:t>
            </a:r>
            <a:r>
              <a:rPr lang="de-DE" dirty="0" err="1" smtClean="0">
                <a:solidFill>
                  <a:srgbClr val="92D050"/>
                </a:solidFill>
              </a:rPr>
              <a:t>followup</a:t>
            </a:r>
            <a:endParaRPr lang="de-DE" dirty="0">
              <a:solidFill>
                <a:srgbClr val="92D050"/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2470580" y="4602728"/>
            <a:ext cx="2140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 smtClean="0">
                <a:solidFill>
                  <a:srgbClr val="92D050"/>
                </a:solidFill>
              </a:rPr>
              <a:t>Presentation</a:t>
            </a:r>
            <a:r>
              <a:rPr lang="de-DE" dirty="0" smtClean="0">
                <a:solidFill>
                  <a:srgbClr val="92D050"/>
                </a:solidFill>
              </a:rPr>
              <a:t> </a:t>
            </a:r>
            <a:r>
              <a:rPr lang="de-DE" dirty="0" err="1">
                <a:solidFill>
                  <a:srgbClr val="92D050"/>
                </a:solidFill>
              </a:rPr>
              <a:t>mobilization</a:t>
            </a:r>
            <a:r>
              <a:rPr lang="de-DE" dirty="0">
                <a:solidFill>
                  <a:srgbClr val="92D050"/>
                </a:solidFill>
              </a:rPr>
              <a:t> </a:t>
            </a:r>
            <a:r>
              <a:rPr lang="de-DE" dirty="0" err="1" smtClean="0">
                <a:solidFill>
                  <a:srgbClr val="92D050"/>
                </a:solidFill>
              </a:rPr>
              <a:t>results</a:t>
            </a:r>
            <a:endParaRPr lang="de-DE" dirty="0" smtClean="0">
              <a:solidFill>
                <a:srgbClr val="92D050"/>
              </a:solidFill>
            </a:endParaRPr>
          </a:p>
          <a:p>
            <a:r>
              <a:rPr lang="de-DE" dirty="0" smtClean="0">
                <a:solidFill>
                  <a:srgbClr val="92D050"/>
                </a:solidFill>
              </a:rPr>
              <a:t>&amp; </a:t>
            </a:r>
            <a:r>
              <a:rPr lang="de-DE" dirty="0" err="1" smtClean="0">
                <a:solidFill>
                  <a:srgbClr val="92D050"/>
                </a:solidFill>
              </a:rPr>
              <a:t>existing</a:t>
            </a:r>
            <a:r>
              <a:rPr lang="de-DE" dirty="0" smtClean="0">
                <a:solidFill>
                  <a:srgbClr val="92D050"/>
                </a:solidFill>
              </a:rPr>
              <a:t> </a:t>
            </a:r>
            <a:r>
              <a:rPr lang="de-DE" dirty="0" err="1" smtClean="0">
                <a:solidFill>
                  <a:srgbClr val="92D050"/>
                </a:solidFill>
              </a:rPr>
              <a:t>conditions</a:t>
            </a:r>
            <a:r>
              <a:rPr lang="de-DE" dirty="0" smtClean="0">
                <a:solidFill>
                  <a:srgbClr val="92D050"/>
                </a:solidFill>
              </a:rPr>
              <a:t> </a:t>
            </a:r>
            <a:r>
              <a:rPr lang="de-DE" dirty="0" err="1" smtClean="0">
                <a:solidFill>
                  <a:srgbClr val="92D050"/>
                </a:solidFill>
              </a:rPr>
              <a:t>analysis</a:t>
            </a:r>
            <a:endParaRPr lang="de-DE" dirty="0">
              <a:solidFill>
                <a:srgbClr val="92D050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4447352" y="3882648"/>
            <a:ext cx="2140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 smtClean="0">
                <a:solidFill>
                  <a:schemeClr val="accent2"/>
                </a:solidFill>
              </a:rPr>
              <a:t>Collection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planning</a:t>
            </a:r>
            <a:endParaRPr lang="de-DE" dirty="0" smtClean="0">
              <a:solidFill>
                <a:srgbClr val="FF0000"/>
              </a:solidFill>
            </a:endParaRPr>
          </a:p>
          <a:p>
            <a:r>
              <a:rPr lang="de-DE" dirty="0" err="1" smtClean="0">
                <a:solidFill>
                  <a:schemeClr val="accent2"/>
                </a:solidFill>
              </a:rPr>
              <a:t>Logistics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planning</a:t>
            </a:r>
            <a:endParaRPr lang="de-DE" dirty="0" smtClean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chemeClr val="accent2"/>
                </a:solidFill>
              </a:rPr>
              <a:t>Equipment </a:t>
            </a:r>
            <a:r>
              <a:rPr lang="de-DE" dirty="0" err="1" smtClean="0">
                <a:solidFill>
                  <a:srgbClr val="FF0000"/>
                </a:solidFill>
              </a:rPr>
              <a:t>planning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6015584" y="4818752"/>
            <a:ext cx="2660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chemeClr val="tx2"/>
                </a:solidFill>
              </a:rPr>
              <a:t>Investment </a:t>
            </a:r>
            <a:r>
              <a:rPr lang="de-DE" dirty="0" err="1" smtClean="0">
                <a:solidFill>
                  <a:schemeClr val="tx2"/>
                </a:solidFill>
              </a:rPr>
              <a:t>planning</a:t>
            </a:r>
            <a:endParaRPr lang="de-DE" dirty="0" smtClean="0">
              <a:solidFill>
                <a:schemeClr val="tx2"/>
              </a:solidFill>
            </a:endParaRPr>
          </a:p>
          <a:p>
            <a:r>
              <a:rPr lang="de-DE" dirty="0" smtClean="0">
                <a:solidFill>
                  <a:schemeClr val="tx2"/>
                </a:solidFill>
              </a:rPr>
              <a:t>Fee </a:t>
            </a:r>
            <a:r>
              <a:rPr lang="de-DE" dirty="0" err="1" smtClean="0">
                <a:solidFill>
                  <a:schemeClr val="tx2"/>
                </a:solidFill>
              </a:rPr>
              <a:t>planning</a:t>
            </a:r>
            <a:endParaRPr lang="de-DE" dirty="0" smtClean="0">
              <a:solidFill>
                <a:schemeClr val="tx2"/>
              </a:solidFill>
            </a:endParaRPr>
          </a:p>
          <a:p>
            <a:r>
              <a:rPr lang="de-DE" b="1" dirty="0" smtClean="0">
                <a:solidFill>
                  <a:schemeClr val="tx2"/>
                </a:solidFill>
              </a:rPr>
              <a:t>Information </a:t>
            </a:r>
            <a:r>
              <a:rPr lang="de-DE" b="1" dirty="0" err="1" smtClean="0">
                <a:solidFill>
                  <a:schemeClr val="tx2"/>
                </a:solidFill>
              </a:rPr>
              <a:t>management</a:t>
            </a:r>
            <a:endParaRPr lang="de-DE" b="1" dirty="0" smtClean="0">
              <a:solidFill>
                <a:schemeClr val="tx2"/>
              </a:solidFill>
            </a:endParaRPr>
          </a:p>
          <a:p>
            <a:r>
              <a:rPr lang="de-DE" b="1" dirty="0" smtClean="0">
                <a:solidFill>
                  <a:schemeClr val="tx2"/>
                </a:solidFill>
              </a:rPr>
              <a:t>PR/</a:t>
            </a:r>
            <a:r>
              <a:rPr lang="de-DE" b="1" dirty="0" err="1" smtClean="0">
                <a:solidFill>
                  <a:schemeClr val="tx2"/>
                </a:solidFill>
              </a:rPr>
              <a:t>awareness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planning</a:t>
            </a:r>
            <a:endParaRPr lang="de-DE" b="1" dirty="0">
              <a:solidFill>
                <a:schemeClr val="tx2"/>
              </a:solidFill>
            </a:endParaRPr>
          </a:p>
        </p:txBody>
      </p:sp>
      <p:grpSp>
        <p:nvGrpSpPr>
          <p:cNvPr id="34" name="Gruppieren 13"/>
          <p:cNvGrpSpPr/>
          <p:nvPr/>
        </p:nvGrpSpPr>
        <p:grpSpPr>
          <a:xfrm>
            <a:off x="7186914" y="2204864"/>
            <a:ext cx="1080120" cy="2592288"/>
            <a:chOff x="2539832" y="2132856"/>
            <a:chExt cx="1080120" cy="2592288"/>
          </a:xfrm>
        </p:grpSpPr>
        <p:sp>
          <p:nvSpPr>
            <p:cNvPr id="35" name="Pfeil nach unten 34"/>
            <p:cNvSpPr/>
            <p:nvPr/>
          </p:nvSpPr>
          <p:spPr>
            <a:xfrm>
              <a:off x="2915816" y="2132856"/>
              <a:ext cx="360040" cy="2592288"/>
            </a:xfrm>
            <a:prstGeom prst="downArrow">
              <a:avLst/>
            </a:prstGeom>
            <a:solidFill>
              <a:srgbClr val="FFC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2539832" y="2276872"/>
              <a:ext cx="1080120" cy="307777"/>
            </a:xfrm>
            <a:prstGeom prst="rect">
              <a:avLst/>
            </a:prstGeom>
            <a:solidFill>
              <a:srgbClr val="FFC000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b="1" dirty="0" err="1" smtClean="0">
                  <a:solidFill>
                    <a:srgbClr val="FF0000"/>
                  </a:solidFill>
                </a:rPr>
                <a:t>Here</a:t>
              </a:r>
              <a:r>
                <a:rPr lang="de-DE" sz="1400" b="1" dirty="0" smtClean="0">
                  <a:solidFill>
                    <a:srgbClr val="FF0000"/>
                  </a:solidFill>
                </a:rPr>
                <a:t> </a:t>
              </a:r>
              <a:r>
                <a:rPr lang="de-DE" sz="1400" b="1" dirty="0" err="1" smtClean="0">
                  <a:solidFill>
                    <a:srgbClr val="FF0000"/>
                  </a:solidFill>
                </a:rPr>
                <a:t>we</a:t>
              </a:r>
              <a:r>
                <a:rPr lang="de-DE" sz="1400" b="1" dirty="0" smtClean="0">
                  <a:solidFill>
                    <a:srgbClr val="FF0000"/>
                  </a:solidFill>
                </a:rPr>
                <a:t> </a:t>
              </a:r>
              <a:r>
                <a:rPr lang="de-DE" sz="1400" b="1" dirty="0" err="1" smtClean="0">
                  <a:solidFill>
                    <a:srgbClr val="FF0000"/>
                  </a:solidFill>
                </a:rPr>
                <a:t>are</a:t>
              </a:r>
              <a:endParaRPr lang="de-DE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8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52651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5821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err="1" smtClean="0">
                <a:solidFill>
                  <a:schemeClr val="tx2"/>
                </a:solidFill>
              </a:rPr>
              <a:t>Consultative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visits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to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muncipalities</a:t>
            </a:r>
            <a:endParaRPr lang="de-DE" sz="2800" dirty="0">
              <a:solidFill>
                <a:schemeClr val="tx2"/>
              </a:solidFill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142844" y="1197838"/>
            <a:ext cx="9001156" cy="5295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177800" indent="-177800">
              <a:lnSpc>
                <a:spcPct val="90000"/>
              </a:lnSpc>
              <a:spcBef>
                <a:spcPts val="1200"/>
              </a:spcBef>
            </a:pPr>
            <a:r>
              <a:rPr lang="en-US" sz="2400" b="1" dirty="0" smtClean="0">
                <a:solidFill>
                  <a:srgbClr val="1F497D"/>
                </a:solidFill>
              </a:rPr>
              <a:t>Three municipal visits on WMP in April </a:t>
            </a:r>
            <a:br>
              <a:rPr lang="en-US" sz="2400" b="1" dirty="0" smtClean="0">
                <a:solidFill>
                  <a:srgbClr val="1F497D"/>
                </a:solidFill>
              </a:rPr>
            </a:br>
            <a:r>
              <a:rPr lang="en-US" sz="2000" b="1" dirty="0" smtClean="0">
                <a:solidFill>
                  <a:srgbClr val="1F497D"/>
                </a:solidFill>
              </a:rPr>
              <a:t>Kutaisi, </a:t>
            </a:r>
            <a:r>
              <a:rPr lang="en-US" sz="2000" b="1" dirty="0" err="1" smtClean="0">
                <a:solidFill>
                  <a:srgbClr val="1F497D"/>
                </a:solidFill>
              </a:rPr>
              <a:t>Tsageri</a:t>
            </a:r>
            <a:r>
              <a:rPr lang="en-US" sz="2000" b="1" dirty="0" smtClean="0">
                <a:solidFill>
                  <a:srgbClr val="1F497D"/>
                </a:solidFill>
              </a:rPr>
              <a:t>, </a:t>
            </a:r>
            <a:r>
              <a:rPr lang="en-US" sz="2000" b="1" dirty="0" err="1" smtClean="0">
                <a:solidFill>
                  <a:srgbClr val="1F497D"/>
                </a:solidFill>
              </a:rPr>
              <a:t>Lentekhi</a:t>
            </a:r>
            <a:endParaRPr lang="en-US" sz="2000" b="1" dirty="0" smtClean="0">
              <a:solidFill>
                <a:srgbClr val="1F497D"/>
              </a:solidFill>
            </a:endParaRPr>
          </a:p>
          <a:p>
            <a:pPr marL="177800" lvl="0" indent="-177800">
              <a:lnSpc>
                <a:spcPct val="90000"/>
              </a:lnSpc>
              <a:spcBef>
                <a:spcPts val="1200"/>
              </a:spcBef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Seven municipal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visits on WMP in June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Sachkhere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Chiatura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Zestaponi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Samtredia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b="1" dirty="0" smtClean="0">
                <a:solidFill>
                  <a:srgbClr val="1F497D"/>
                </a:solidFill>
              </a:rPr>
              <a:t>Kutaisi,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Tkibuli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Ambrolauri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lvl="0" indent="-182563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Ten </a:t>
            </a:r>
            <a:r>
              <a:rPr lang="en-US" sz="2400" b="1" dirty="0">
                <a:solidFill>
                  <a:srgbClr val="1F497D"/>
                </a:solidFill>
              </a:rPr>
              <a:t>municipal visits on WMP in </a:t>
            </a:r>
            <a:r>
              <a:rPr lang="en-US" sz="2400" b="1" dirty="0" smtClean="0">
                <a:solidFill>
                  <a:srgbClr val="1F497D"/>
                </a:solidFill>
              </a:rPr>
              <a:t>July </a:t>
            </a:r>
            <a:r>
              <a:rPr lang="en-US" sz="2400" b="1" dirty="0">
                <a:solidFill>
                  <a:srgbClr val="1F497D"/>
                </a:solidFill>
              </a:rPr>
              <a:t/>
            </a:r>
            <a:br>
              <a:rPr lang="en-US" sz="2400" b="1" dirty="0">
                <a:solidFill>
                  <a:srgbClr val="1F497D"/>
                </a:solidFill>
              </a:rPr>
            </a:br>
            <a:r>
              <a:rPr lang="en-US" sz="2000" b="1" dirty="0" err="1">
                <a:solidFill>
                  <a:srgbClr val="1F497D"/>
                </a:solidFill>
              </a:rPr>
              <a:t>Sachkhere</a:t>
            </a:r>
            <a:r>
              <a:rPr lang="en-US" sz="2000" b="1" dirty="0">
                <a:solidFill>
                  <a:srgbClr val="1F497D"/>
                </a:solidFill>
              </a:rPr>
              <a:t>, </a:t>
            </a:r>
            <a:r>
              <a:rPr lang="en-US" sz="2000" b="1" dirty="0" err="1">
                <a:solidFill>
                  <a:srgbClr val="1F497D"/>
                </a:solidFill>
              </a:rPr>
              <a:t>Chiatura</a:t>
            </a:r>
            <a:r>
              <a:rPr lang="en-US" sz="2000" b="1" dirty="0">
                <a:solidFill>
                  <a:srgbClr val="1F497D"/>
                </a:solidFill>
              </a:rPr>
              <a:t>, </a:t>
            </a:r>
            <a:r>
              <a:rPr lang="en-US" sz="2000" b="1" dirty="0" err="1" smtClean="0">
                <a:solidFill>
                  <a:srgbClr val="1F497D"/>
                </a:solidFill>
              </a:rPr>
              <a:t>Tskaltubo</a:t>
            </a:r>
            <a:r>
              <a:rPr lang="en-US" sz="2000" b="1" dirty="0">
                <a:solidFill>
                  <a:srgbClr val="1F497D"/>
                </a:solidFill>
              </a:rPr>
              <a:t>, </a:t>
            </a:r>
            <a:r>
              <a:rPr lang="en-US" sz="2000" b="1" dirty="0" err="1">
                <a:solidFill>
                  <a:srgbClr val="1F497D"/>
                </a:solidFill>
              </a:rPr>
              <a:t>Samtredia</a:t>
            </a:r>
            <a:r>
              <a:rPr lang="en-US" sz="2000" b="1" dirty="0">
                <a:solidFill>
                  <a:srgbClr val="1F497D"/>
                </a:solidFill>
              </a:rPr>
              <a:t>, </a:t>
            </a:r>
            <a:r>
              <a:rPr lang="en-US" sz="2000" b="1" dirty="0" err="1">
                <a:solidFill>
                  <a:srgbClr val="1F497D"/>
                </a:solidFill>
              </a:rPr>
              <a:t>Kharagauli</a:t>
            </a:r>
            <a:r>
              <a:rPr lang="en-US" sz="2000" b="1" dirty="0">
                <a:solidFill>
                  <a:srgbClr val="1F497D"/>
                </a:solidFill>
              </a:rPr>
              <a:t>, </a:t>
            </a:r>
            <a:r>
              <a:rPr lang="en-US" sz="2000" b="1" dirty="0" err="1">
                <a:solidFill>
                  <a:srgbClr val="1F497D"/>
                </a:solidFill>
              </a:rPr>
              <a:t>Tkibuli</a:t>
            </a:r>
            <a:r>
              <a:rPr lang="en-US" sz="2000" b="1" dirty="0">
                <a:solidFill>
                  <a:srgbClr val="1F497D"/>
                </a:solidFill>
              </a:rPr>
              <a:t>, </a:t>
            </a:r>
            <a:r>
              <a:rPr lang="en-US" sz="2000" b="1" dirty="0" err="1" smtClean="0">
                <a:solidFill>
                  <a:srgbClr val="1F497D"/>
                </a:solidFill>
              </a:rPr>
              <a:t>Vani</a:t>
            </a:r>
            <a:r>
              <a:rPr lang="en-US" sz="2000" b="1" dirty="0" smtClean="0">
                <a:solidFill>
                  <a:srgbClr val="1F497D"/>
                </a:solidFill>
              </a:rPr>
              <a:t>, </a:t>
            </a:r>
            <a:r>
              <a:rPr lang="en-US" sz="2000" b="1" dirty="0" err="1" smtClean="0">
                <a:solidFill>
                  <a:srgbClr val="1F497D"/>
                </a:solidFill>
              </a:rPr>
              <a:t>Tsageri</a:t>
            </a:r>
            <a:r>
              <a:rPr lang="en-US" sz="2000" b="1" dirty="0" smtClean="0">
                <a:solidFill>
                  <a:srgbClr val="1F497D"/>
                </a:solidFill>
              </a:rPr>
              <a:t>, </a:t>
            </a:r>
            <a:r>
              <a:rPr lang="en-US" sz="2000" b="1" dirty="0" err="1" smtClean="0">
                <a:solidFill>
                  <a:srgbClr val="1F497D"/>
                </a:solidFill>
              </a:rPr>
              <a:t>Lentekhi</a:t>
            </a:r>
            <a:r>
              <a:rPr lang="en-US" sz="2000" b="1" dirty="0" smtClean="0">
                <a:solidFill>
                  <a:srgbClr val="1F497D"/>
                </a:solidFill>
              </a:rPr>
              <a:t>, Oni</a:t>
            </a:r>
            <a:endParaRPr lang="en-US" sz="2400" b="1" dirty="0" smtClean="0">
              <a:solidFill>
                <a:srgbClr val="1F497D"/>
              </a:solidFill>
            </a:endParaRPr>
          </a:p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400" b="1" u="sng" dirty="0" smtClean="0">
                <a:solidFill>
                  <a:srgbClr val="1F497D"/>
                </a:solidFill>
              </a:rPr>
              <a:t>Relevance of issues:</a:t>
            </a:r>
          </a:p>
          <a:p>
            <a:pPr>
              <a:lnSpc>
                <a:spcPct val="110000"/>
              </a:lnSpc>
              <a:spcBef>
                <a:spcPts val="1200"/>
              </a:spcBef>
              <a:defRPr/>
            </a:pPr>
            <a:r>
              <a:rPr lang="en-US" sz="2400" i="1" dirty="0" smtClean="0">
                <a:solidFill>
                  <a:srgbClr val="1F497D"/>
                </a:solidFill>
              </a:rPr>
              <a:t>Municipalities:	</a:t>
            </a:r>
            <a:r>
              <a:rPr lang="en-US" sz="2400" b="1" i="1" dirty="0" smtClean="0">
                <a:solidFill>
                  <a:srgbClr val="1F497D"/>
                </a:solidFill>
              </a:rPr>
              <a:t>implementation/affordability of charging</a:t>
            </a:r>
            <a:br>
              <a:rPr lang="en-US" sz="2400" b="1" i="1" dirty="0" smtClean="0">
                <a:solidFill>
                  <a:srgbClr val="1F497D"/>
                </a:solidFill>
              </a:rPr>
            </a:br>
            <a:r>
              <a:rPr lang="en-US" sz="2400" b="1" i="1" dirty="0" smtClean="0">
                <a:solidFill>
                  <a:srgbClr val="1F497D"/>
                </a:solidFill>
              </a:rPr>
              <a:t>		‘special wastes’</a:t>
            </a:r>
            <a:br>
              <a:rPr lang="en-US" sz="2400" b="1" i="1" dirty="0" smtClean="0">
                <a:solidFill>
                  <a:srgbClr val="1F497D"/>
                </a:solidFill>
              </a:rPr>
            </a:br>
            <a:r>
              <a:rPr lang="en-US" sz="2400" b="1" i="1" dirty="0" smtClean="0">
                <a:solidFill>
                  <a:srgbClr val="1F497D"/>
                </a:solidFill>
              </a:rPr>
              <a:t>		dealing with commercial entities/tourism</a:t>
            </a:r>
            <a:endParaRPr lang="en-US" sz="2400" b="1" i="1" dirty="0">
              <a:solidFill>
                <a:srgbClr val="1F497D"/>
              </a:solidFill>
            </a:endParaRPr>
          </a:p>
          <a:p>
            <a:pPr lvl="0">
              <a:lnSpc>
                <a:spcPct val="110000"/>
              </a:lnSpc>
              <a:spcBef>
                <a:spcPts val="1200"/>
              </a:spcBef>
              <a:defRPr/>
            </a:pPr>
            <a:r>
              <a:rPr lang="en-US" sz="2400" i="1" dirty="0" smtClean="0">
                <a:solidFill>
                  <a:srgbClr val="1F497D"/>
                </a:solidFill>
              </a:rPr>
              <a:t>Training team:	</a:t>
            </a:r>
            <a:r>
              <a:rPr lang="en-US" sz="2400" b="1" i="1" dirty="0" smtClean="0">
                <a:solidFill>
                  <a:srgbClr val="1F497D"/>
                </a:solidFill>
              </a:rPr>
              <a:t>pending </a:t>
            </a:r>
            <a:r>
              <a:rPr lang="en-US" sz="1700" b="1" i="1" dirty="0" smtClean="0">
                <a:solidFill>
                  <a:srgbClr val="1F497D"/>
                </a:solidFill>
              </a:rPr>
              <a:t>(mandatory) </a:t>
            </a:r>
            <a:r>
              <a:rPr lang="en-US" sz="2400" b="1" i="1" dirty="0" smtClean="0">
                <a:solidFill>
                  <a:srgbClr val="1F497D"/>
                </a:solidFill>
              </a:rPr>
              <a:t>content / checklist /CENN methodology</a:t>
            </a:r>
            <a:br>
              <a:rPr lang="en-US" sz="2400" b="1" i="1" dirty="0" smtClean="0">
                <a:solidFill>
                  <a:srgbClr val="1F497D"/>
                </a:solidFill>
              </a:rPr>
            </a:br>
            <a:r>
              <a:rPr lang="en-US" sz="2400" b="1" i="1" dirty="0" smtClean="0">
                <a:solidFill>
                  <a:srgbClr val="1F497D"/>
                </a:solidFill>
              </a:rPr>
              <a:t>		work group functionality </a:t>
            </a:r>
            <a:br>
              <a:rPr lang="en-US" sz="2400" b="1" i="1" dirty="0" smtClean="0">
                <a:solidFill>
                  <a:srgbClr val="1F497D"/>
                </a:solidFill>
              </a:rPr>
            </a:br>
            <a:r>
              <a:rPr lang="en-US" sz="2400" b="1" i="1" dirty="0" smtClean="0">
                <a:solidFill>
                  <a:srgbClr val="1F497D"/>
                </a:solidFill>
              </a:rPr>
              <a:t>		high level commitments </a:t>
            </a:r>
            <a:r>
              <a:rPr lang="en-US" sz="1600" i="1" dirty="0" smtClean="0">
                <a:solidFill>
                  <a:srgbClr val="1F497D"/>
                </a:solidFill>
              </a:rPr>
              <a:t>(charging, dumpsite closure, source separation)</a:t>
            </a:r>
            <a:r>
              <a:rPr lang="en-US" sz="1600" b="1" i="1" dirty="0" smtClean="0">
                <a:solidFill>
                  <a:srgbClr val="1F497D"/>
                </a:solidFill>
              </a:rPr>
              <a:t/>
            </a:r>
            <a:br>
              <a:rPr lang="en-US" sz="1600" b="1" i="1" dirty="0" smtClean="0">
                <a:solidFill>
                  <a:srgbClr val="1F497D"/>
                </a:solidFill>
              </a:rPr>
            </a:br>
            <a:r>
              <a:rPr lang="en-US" sz="2400" b="1" i="1" dirty="0" smtClean="0">
                <a:solidFill>
                  <a:srgbClr val="1F497D"/>
                </a:solidFill>
              </a:rPr>
              <a:t>		public and stakeholder involvement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5265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6206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smtClean="0">
                <a:solidFill>
                  <a:schemeClr val="tx2"/>
                </a:solidFill>
              </a:rPr>
              <a:t>State </a:t>
            </a:r>
            <a:r>
              <a:rPr lang="de-DE" sz="2800" b="1" dirty="0" err="1" smtClean="0">
                <a:solidFill>
                  <a:schemeClr val="tx2"/>
                </a:solidFill>
              </a:rPr>
              <a:t>of</a:t>
            </a:r>
            <a:r>
              <a:rPr lang="de-DE" sz="2800" b="1" dirty="0" smtClean="0">
                <a:solidFill>
                  <a:schemeClr val="tx2"/>
                </a:solidFill>
              </a:rPr>
              <a:t> WM </a:t>
            </a:r>
            <a:r>
              <a:rPr lang="de-DE" sz="2800" b="1" dirty="0" err="1" smtClean="0">
                <a:solidFill>
                  <a:schemeClr val="tx2"/>
                </a:solidFill>
              </a:rPr>
              <a:t>planning</a:t>
            </a:r>
            <a:endParaRPr lang="de-DE" sz="2800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5016" y="639938"/>
            <a:ext cx="3916572" cy="572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142844" y="1337765"/>
            <a:ext cx="4871228" cy="4861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1F497D"/>
                </a:solidFill>
              </a:rPr>
              <a:t>Returns of checklist incomplete </a:t>
            </a:r>
            <a:r>
              <a:rPr lang="en-US" sz="2400" i="1" dirty="0" smtClean="0">
                <a:solidFill>
                  <a:srgbClr val="1F497D"/>
                </a:solidFill>
              </a:rPr>
              <a:t>(10 out of 15! ,  homework!)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1F497D"/>
                </a:solidFill>
              </a:rPr>
              <a:t>Only few updated draft WM plans received </a:t>
            </a:r>
            <a:r>
              <a:rPr lang="en-US" sz="2400" i="1" dirty="0" smtClean="0">
                <a:solidFill>
                  <a:srgbClr val="1F497D"/>
                </a:solidFill>
              </a:rPr>
              <a:t>(6 </a:t>
            </a:r>
            <a:r>
              <a:rPr lang="en-US" sz="2400" i="1" dirty="0" err="1" smtClean="0">
                <a:solidFill>
                  <a:srgbClr val="1F497D"/>
                </a:solidFill>
              </a:rPr>
              <a:t>municip</a:t>
            </a:r>
            <a:r>
              <a:rPr lang="en-US" sz="2400" i="1" dirty="0" smtClean="0">
                <a:solidFill>
                  <a:srgbClr val="1F497D"/>
                </a:solidFill>
              </a:rPr>
              <a:t>.)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1F497D"/>
                </a:solidFill>
              </a:rPr>
              <a:t>Quality evaluation/support by training team thus facing limitations </a:t>
            </a:r>
            <a:br>
              <a:rPr lang="en-US" sz="2400" b="1" dirty="0" smtClean="0">
                <a:solidFill>
                  <a:srgbClr val="1F497D"/>
                </a:solidFill>
              </a:rPr>
            </a:br>
            <a:r>
              <a:rPr lang="en-US" sz="2400" i="1" dirty="0" smtClean="0">
                <a:solidFill>
                  <a:srgbClr val="1F497D"/>
                </a:solidFill>
              </a:rPr>
              <a:t>“Does quality level suffice?? – without progress since June NOT!”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1F497D"/>
                </a:solidFill>
              </a:rPr>
              <a:t>No information about planned activities with stakeholders/the public</a:t>
            </a:r>
            <a:br>
              <a:rPr lang="en-US" sz="2400" b="1" dirty="0" smtClean="0">
                <a:solidFill>
                  <a:srgbClr val="1F497D"/>
                </a:solidFill>
              </a:rPr>
            </a:br>
            <a:r>
              <a:rPr lang="en-US" sz="2400" i="1" dirty="0" smtClean="0">
                <a:solidFill>
                  <a:srgbClr val="1F497D"/>
                </a:solidFill>
              </a:rPr>
              <a:t>(experts not wanted/needed?)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5265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>
          <a:xfrm>
            <a:off x="179512" y="6206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smtClean="0">
                <a:solidFill>
                  <a:schemeClr val="tx2"/>
                </a:solidFill>
              </a:rPr>
              <a:t>Review </a:t>
            </a:r>
            <a:r>
              <a:rPr lang="de-DE" sz="2800" b="1" dirty="0" err="1" smtClean="0">
                <a:solidFill>
                  <a:schemeClr val="tx2"/>
                </a:solidFill>
              </a:rPr>
              <a:t>of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the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draft</a:t>
            </a:r>
            <a:r>
              <a:rPr lang="de-DE" sz="2800" b="1" dirty="0" smtClean="0">
                <a:solidFill>
                  <a:schemeClr val="tx2"/>
                </a:solidFill>
              </a:rPr>
              <a:t> WM </a:t>
            </a:r>
            <a:r>
              <a:rPr lang="de-DE" sz="2800" b="1" dirty="0" err="1" smtClean="0">
                <a:solidFill>
                  <a:schemeClr val="tx2"/>
                </a:solidFill>
              </a:rPr>
              <a:t>chapters</a:t>
            </a:r>
            <a:r>
              <a:rPr lang="de-DE" sz="2800" b="1" dirty="0" smtClean="0">
                <a:solidFill>
                  <a:schemeClr val="tx2"/>
                </a:solidFill>
              </a:rPr>
              <a:t> – May/June</a:t>
            </a:r>
            <a:endParaRPr lang="de-DE" sz="2800" dirty="0">
              <a:solidFill>
                <a:schemeClr val="tx2"/>
              </a:solidFill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6347" y="6046173"/>
            <a:ext cx="710406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97624" y="2537834"/>
            <a:ext cx="8911575" cy="3299359"/>
            <a:chOff x="97624" y="1118442"/>
            <a:chExt cx="8911575" cy="3299359"/>
          </a:xfrm>
        </p:grpSpPr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16148" y="1248849"/>
              <a:ext cx="5993051" cy="3168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7624" y="1118442"/>
              <a:ext cx="5634435" cy="3285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Inhaltsplatzhalter 2"/>
          <p:cNvSpPr txBox="1">
            <a:spLocks/>
          </p:cNvSpPr>
          <p:nvPr/>
        </p:nvSpPr>
        <p:spPr>
          <a:xfrm>
            <a:off x="142844" y="1234047"/>
            <a:ext cx="8893652" cy="1434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3050" lvl="0" indent="-273050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12 draft WM plans (mainly information re. status quo part)</a:t>
            </a:r>
          </a:p>
          <a:p>
            <a:pPr marL="273050" lvl="0" indent="-273050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 deficits re. relevance and precision of data</a:t>
            </a:r>
          </a:p>
          <a:p>
            <a:pPr marL="273050" lvl="0" indent="-273050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rather vague visions for planning</a:t>
            </a:r>
          </a:p>
        </p:txBody>
      </p:sp>
    </p:spTree>
    <p:extLst>
      <p:ext uri="{BB962C8B-B14F-4D97-AF65-F5344CB8AC3E}">
        <p14:creationId xmlns:p14="http://schemas.microsoft.com/office/powerpoint/2010/main" xmlns="" val="265516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  <p:sp>
        <p:nvSpPr>
          <p:cNvPr id="8" name="Untertitel 2"/>
          <p:cNvSpPr txBox="1">
            <a:spLocks/>
          </p:cNvSpPr>
          <p:nvPr/>
        </p:nvSpPr>
        <p:spPr>
          <a:xfrm>
            <a:off x="179512" y="620688"/>
            <a:ext cx="8856984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smtClean="0">
                <a:solidFill>
                  <a:schemeClr val="tx2"/>
                </a:solidFill>
              </a:rPr>
              <a:t>Review </a:t>
            </a:r>
            <a:r>
              <a:rPr lang="de-DE" sz="2800" b="1" dirty="0" err="1" smtClean="0">
                <a:solidFill>
                  <a:schemeClr val="tx2"/>
                </a:solidFill>
              </a:rPr>
              <a:t>of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the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draft</a:t>
            </a:r>
            <a:r>
              <a:rPr lang="de-DE" sz="2800" b="1" dirty="0" smtClean="0">
                <a:solidFill>
                  <a:schemeClr val="tx2"/>
                </a:solidFill>
              </a:rPr>
              <a:t> WM </a:t>
            </a:r>
            <a:r>
              <a:rPr lang="de-DE" sz="2800" b="1" dirty="0" err="1" smtClean="0">
                <a:solidFill>
                  <a:schemeClr val="tx2"/>
                </a:solidFill>
              </a:rPr>
              <a:t>chapters</a:t>
            </a:r>
            <a:r>
              <a:rPr lang="de-DE" sz="2800" b="1" dirty="0" smtClean="0">
                <a:solidFill>
                  <a:schemeClr val="tx2"/>
                </a:solidFill>
              </a:rPr>
              <a:t> –  </a:t>
            </a:r>
            <a:r>
              <a:rPr lang="de-DE" sz="2800" b="1" dirty="0" err="1" smtClean="0">
                <a:solidFill>
                  <a:srgbClr val="FF3399"/>
                </a:solidFill>
              </a:rPr>
              <a:t>updates</a:t>
            </a:r>
            <a:r>
              <a:rPr lang="de-DE" sz="2800" b="1" dirty="0" smtClean="0">
                <a:solidFill>
                  <a:srgbClr val="FF3399"/>
                </a:solidFill>
              </a:rPr>
              <a:t> </a:t>
            </a:r>
            <a:r>
              <a:rPr lang="de-DE" sz="2800" b="1" dirty="0" err="1" smtClean="0">
                <a:solidFill>
                  <a:srgbClr val="FF3399"/>
                </a:solidFill>
              </a:rPr>
              <a:t>till</a:t>
            </a:r>
            <a:r>
              <a:rPr lang="de-DE" sz="2800" b="1" dirty="0" smtClean="0">
                <a:solidFill>
                  <a:srgbClr val="FF3399"/>
                </a:solidFill>
              </a:rPr>
              <a:t> August</a:t>
            </a:r>
            <a:endParaRPr lang="de-DE" sz="2800" dirty="0">
              <a:solidFill>
                <a:srgbClr val="FF3399"/>
              </a:solidFill>
            </a:endParaRPr>
          </a:p>
        </p:txBody>
      </p:sp>
      <p:grpSp>
        <p:nvGrpSpPr>
          <p:cNvPr id="31" name="Gruppieren 30"/>
          <p:cNvGrpSpPr/>
          <p:nvPr/>
        </p:nvGrpSpPr>
        <p:grpSpPr>
          <a:xfrm>
            <a:off x="0" y="2023267"/>
            <a:ext cx="9233645" cy="3313008"/>
            <a:chOff x="15737" y="1460309"/>
            <a:chExt cx="9233645" cy="3313008"/>
          </a:xfrm>
        </p:grpSpPr>
        <p:grpSp>
          <p:nvGrpSpPr>
            <p:cNvPr id="9" name="Gruppieren 8"/>
            <p:cNvGrpSpPr/>
            <p:nvPr/>
          </p:nvGrpSpPr>
          <p:grpSpPr>
            <a:xfrm>
              <a:off x="15737" y="1473958"/>
              <a:ext cx="8911575" cy="3299359"/>
              <a:chOff x="97624" y="1118442"/>
              <a:chExt cx="8911575" cy="3299359"/>
            </a:xfrm>
          </p:grpSpPr>
          <p:pic>
            <p:nvPicPr>
              <p:cNvPr id="10" name="Picture 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016148" y="1248849"/>
                <a:ext cx="5993051" cy="3168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97624" y="1118442"/>
                <a:ext cx="5634435" cy="32857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Rechteck 11"/>
            <p:cNvSpPr/>
            <p:nvPr/>
          </p:nvSpPr>
          <p:spPr>
            <a:xfrm>
              <a:off x="3152631" y="1473958"/>
              <a:ext cx="558801" cy="3299359"/>
            </a:xfrm>
            <a:prstGeom prst="rect">
              <a:avLst/>
            </a:prstGeom>
            <a:noFill/>
            <a:ln w="508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4111007" y="1473957"/>
              <a:ext cx="392753" cy="3299359"/>
            </a:xfrm>
            <a:prstGeom prst="rect">
              <a:avLst/>
            </a:prstGeom>
            <a:noFill/>
            <a:ln w="508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6553206" y="1473957"/>
              <a:ext cx="648000" cy="3299359"/>
            </a:xfrm>
            <a:prstGeom prst="rect">
              <a:avLst/>
            </a:prstGeom>
            <a:noFill/>
            <a:ln w="508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5650172" y="1473958"/>
              <a:ext cx="468000" cy="3299359"/>
            </a:xfrm>
            <a:prstGeom prst="rect">
              <a:avLst/>
            </a:prstGeom>
            <a:noFill/>
            <a:ln w="508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2" name="Gruppieren 21"/>
            <p:cNvGrpSpPr/>
            <p:nvPr/>
          </p:nvGrpSpPr>
          <p:grpSpPr>
            <a:xfrm>
              <a:off x="2292824" y="1473958"/>
              <a:ext cx="540000" cy="3299359"/>
              <a:chOff x="2402008" y="1473958"/>
              <a:chExt cx="540000" cy="3299359"/>
            </a:xfrm>
          </p:grpSpPr>
          <p:sp>
            <p:nvSpPr>
              <p:cNvPr id="19" name="Textfeld 18"/>
              <p:cNvSpPr txBox="1"/>
              <p:nvPr/>
            </p:nvSpPr>
            <p:spPr>
              <a:xfrm>
                <a:off x="2402008" y="1501253"/>
                <a:ext cx="5400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900" b="1" dirty="0" err="1" smtClean="0"/>
                  <a:t>Tkibuli</a:t>
                </a:r>
                <a:endParaRPr lang="de-DE" sz="900" b="1" dirty="0"/>
              </a:p>
            </p:txBody>
          </p:sp>
          <p:sp>
            <p:nvSpPr>
              <p:cNvPr id="20" name="Rechteck 19"/>
              <p:cNvSpPr/>
              <p:nvPr/>
            </p:nvSpPr>
            <p:spPr>
              <a:xfrm>
                <a:off x="2470248" y="1747474"/>
                <a:ext cx="360000" cy="30121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Rechteck 20"/>
              <p:cNvSpPr/>
              <p:nvPr/>
            </p:nvSpPr>
            <p:spPr>
              <a:xfrm>
                <a:off x="2483896" y="1473958"/>
                <a:ext cx="360000" cy="3299359"/>
              </a:xfrm>
              <a:prstGeom prst="rect">
                <a:avLst/>
              </a:prstGeom>
              <a:noFill/>
              <a:ln w="50800">
                <a:solidFill>
                  <a:srgbClr val="FF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7" name="Gruppieren 26"/>
            <p:cNvGrpSpPr/>
            <p:nvPr/>
          </p:nvGrpSpPr>
          <p:grpSpPr>
            <a:xfrm>
              <a:off x="8709382" y="1460309"/>
              <a:ext cx="540000" cy="3299359"/>
              <a:chOff x="2442952" y="1473958"/>
              <a:chExt cx="540000" cy="3299359"/>
            </a:xfrm>
          </p:grpSpPr>
          <p:sp>
            <p:nvSpPr>
              <p:cNvPr id="28" name="Textfeld 27"/>
              <p:cNvSpPr txBox="1"/>
              <p:nvPr/>
            </p:nvSpPr>
            <p:spPr>
              <a:xfrm>
                <a:off x="2442952" y="1569493"/>
                <a:ext cx="5400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900" b="1" dirty="0" smtClean="0"/>
                  <a:t>Oni</a:t>
                </a:r>
                <a:endParaRPr lang="de-DE" sz="900" b="1" dirty="0"/>
              </a:p>
            </p:txBody>
          </p:sp>
          <p:sp>
            <p:nvSpPr>
              <p:cNvPr id="29" name="Rechteck 28"/>
              <p:cNvSpPr/>
              <p:nvPr/>
            </p:nvSpPr>
            <p:spPr>
              <a:xfrm>
                <a:off x="2617416" y="1747474"/>
                <a:ext cx="185536" cy="30121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" name="Rechteck 29"/>
              <p:cNvSpPr/>
              <p:nvPr/>
            </p:nvSpPr>
            <p:spPr>
              <a:xfrm>
                <a:off x="2603768" y="1473958"/>
                <a:ext cx="216000" cy="3299359"/>
              </a:xfrm>
              <a:prstGeom prst="rect">
                <a:avLst/>
              </a:prstGeom>
              <a:noFill/>
              <a:ln w="50800">
                <a:solidFill>
                  <a:srgbClr val="FF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23" name="Inhaltsplatzhalter 2"/>
          <p:cNvSpPr txBox="1">
            <a:spLocks/>
          </p:cNvSpPr>
          <p:nvPr/>
        </p:nvSpPr>
        <p:spPr>
          <a:xfrm>
            <a:off x="179512" y="5700080"/>
            <a:ext cx="8893652" cy="509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3050" lvl="0" indent="-273050">
              <a:lnSpc>
                <a:spcPct val="90000"/>
              </a:lnSpc>
              <a:spcBef>
                <a:spcPts val="800"/>
              </a:spcBef>
              <a:defRPr/>
            </a:pPr>
            <a:r>
              <a:rPr lang="en-US" sz="2000" i="1" dirty="0" smtClean="0">
                <a:solidFill>
                  <a:srgbClr val="1F497D"/>
                </a:solidFill>
              </a:rPr>
              <a:t>Latest update: </a:t>
            </a:r>
            <a:r>
              <a:rPr lang="en-US" sz="2000" dirty="0" smtClean="0">
                <a:solidFill>
                  <a:srgbClr val="1F497D"/>
                </a:solidFill>
              </a:rPr>
              <a:t>also the </a:t>
            </a:r>
            <a:r>
              <a:rPr lang="en-US" sz="2000" dirty="0" smtClean="0">
                <a:solidFill>
                  <a:srgbClr val="1F497D"/>
                </a:solidFill>
              </a:rPr>
              <a:t>Municipality of </a:t>
            </a:r>
            <a:r>
              <a:rPr lang="en-US" sz="2000" dirty="0" err="1" smtClean="0">
                <a:solidFill>
                  <a:srgbClr val="1F497D"/>
                </a:solidFill>
              </a:rPr>
              <a:t>Bagdati</a:t>
            </a:r>
            <a:r>
              <a:rPr lang="en-US" sz="2000" dirty="0" smtClean="0">
                <a:solidFill>
                  <a:srgbClr val="1F497D"/>
                </a:solidFill>
              </a:rPr>
              <a:t> prepared a draft WM plan lately  </a:t>
            </a:r>
            <a:r>
              <a:rPr lang="en-US" sz="2000" dirty="0" smtClean="0">
                <a:solidFill>
                  <a:srgbClr val="1F497D"/>
                </a:solidFill>
              </a:rPr>
              <a:t> </a:t>
            </a:r>
            <a:endParaRPr lang="en-US" sz="2000" dirty="0" smtClean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5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8154" y="6492831"/>
            <a:ext cx="1362988" cy="365125"/>
          </a:xfrm>
          <a:prstGeom prst="rect">
            <a:avLst/>
          </a:prstGeom>
        </p:spPr>
        <p:txBody>
          <a:bodyPr/>
          <a:lstStyle/>
          <a:p>
            <a:fld id="{F51B2BED-04BA-B240-A353-138544F51AF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820616" y="64928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Training </a:t>
            </a:r>
            <a:r>
              <a:rPr lang="de-DE" dirty="0" err="1" smtClean="0"/>
              <a:t>sessions</a:t>
            </a:r>
            <a:r>
              <a:rPr lang="de-DE" dirty="0" smtClean="0"/>
              <a:t>  13/ 14 September 2017</a:t>
            </a:r>
            <a:endParaRPr lang="de-DE" dirty="0"/>
          </a:p>
        </p:txBody>
      </p:sp>
      <p:sp>
        <p:nvSpPr>
          <p:cNvPr id="8" name="Untertitel 2"/>
          <p:cNvSpPr txBox="1">
            <a:spLocks/>
          </p:cNvSpPr>
          <p:nvPr/>
        </p:nvSpPr>
        <p:spPr>
          <a:xfrm>
            <a:off x="84408" y="620688"/>
            <a:ext cx="8994292" cy="48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800" b="1" dirty="0" smtClean="0">
                <a:solidFill>
                  <a:schemeClr val="tx2"/>
                </a:solidFill>
              </a:rPr>
              <a:t>Review </a:t>
            </a:r>
            <a:r>
              <a:rPr lang="de-DE" sz="2800" b="1" dirty="0" err="1" smtClean="0">
                <a:solidFill>
                  <a:schemeClr val="tx2"/>
                </a:solidFill>
              </a:rPr>
              <a:t>of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the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draft</a:t>
            </a:r>
            <a:r>
              <a:rPr lang="de-DE" sz="2800" b="1" dirty="0" smtClean="0">
                <a:solidFill>
                  <a:schemeClr val="tx2"/>
                </a:solidFill>
              </a:rPr>
              <a:t> WM </a:t>
            </a:r>
            <a:r>
              <a:rPr lang="de-DE" sz="2800" b="1" dirty="0" err="1" smtClean="0">
                <a:solidFill>
                  <a:schemeClr val="tx2"/>
                </a:solidFill>
              </a:rPr>
              <a:t>chapters</a:t>
            </a:r>
            <a:r>
              <a:rPr lang="de-DE" sz="2800" b="1" dirty="0" smtClean="0">
                <a:solidFill>
                  <a:schemeClr val="tx2"/>
                </a:solidFill>
              </a:rPr>
              <a:t> – </a:t>
            </a:r>
            <a:r>
              <a:rPr lang="de-DE" sz="2800" b="1" dirty="0" err="1" smtClean="0">
                <a:solidFill>
                  <a:schemeClr val="tx2"/>
                </a:solidFill>
              </a:rPr>
              <a:t>evaluation</a:t>
            </a:r>
            <a:r>
              <a:rPr lang="de-DE" sz="2800" b="1" dirty="0" smtClean="0">
                <a:solidFill>
                  <a:schemeClr val="tx2"/>
                </a:solidFill>
              </a:rPr>
              <a:t> per checklist</a:t>
            </a:r>
            <a:endParaRPr lang="de-DE" sz="2800" dirty="0"/>
          </a:p>
        </p:txBody>
      </p:sp>
      <p:sp>
        <p:nvSpPr>
          <p:cNvPr id="22" name="Inhaltsplatzhalter 2"/>
          <p:cNvSpPr txBox="1">
            <a:spLocks/>
          </p:cNvSpPr>
          <p:nvPr/>
        </p:nvSpPr>
        <p:spPr>
          <a:xfrm>
            <a:off x="84408" y="1165807"/>
            <a:ext cx="9045944" cy="250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3050" lvl="0" indent="-273050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by now 16 </a:t>
            </a:r>
            <a:r>
              <a:rPr lang="en-US" sz="2400" b="1" dirty="0" smtClean="0">
                <a:solidFill>
                  <a:srgbClr val="1F497D"/>
                </a:solidFill>
              </a:rPr>
              <a:t>draft WM plans</a:t>
            </a:r>
          </a:p>
          <a:p>
            <a:pPr marL="273050" lvl="0" indent="-273050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visible improvements </a:t>
            </a:r>
            <a:r>
              <a:rPr lang="en-US" sz="2400" b="1" u="sng" dirty="0" smtClean="0">
                <a:solidFill>
                  <a:srgbClr val="1F497D"/>
                </a:solidFill>
              </a:rPr>
              <a:t>based on self-assessment</a:t>
            </a:r>
            <a:r>
              <a:rPr lang="en-US" sz="2400" b="1" dirty="0" smtClean="0">
                <a:solidFill>
                  <a:srgbClr val="1F497D"/>
                </a:solidFill>
              </a:rPr>
              <a:t> (mainly content-oriented </a:t>
            </a:r>
            <a:r>
              <a:rPr lang="en-US" sz="2200" i="1" dirty="0" smtClean="0">
                <a:solidFill>
                  <a:srgbClr val="1F497D"/>
                </a:solidFill>
              </a:rPr>
              <a:t>- </a:t>
            </a:r>
            <a:r>
              <a:rPr lang="en-US" sz="2000" i="1" dirty="0" smtClean="0">
                <a:solidFill>
                  <a:srgbClr val="1F497D"/>
                </a:solidFill>
              </a:rPr>
              <a:t>see blue circles for most apparent improvements made since June</a:t>
            </a:r>
            <a:r>
              <a:rPr lang="en-US" sz="2400" b="1" dirty="0" smtClean="0">
                <a:solidFill>
                  <a:srgbClr val="1F497D"/>
                </a:solidFill>
              </a:rPr>
              <a:t>)</a:t>
            </a:r>
            <a:endParaRPr lang="en-US" sz="2400" i="1" dirty="0" smtClean="0">
              <a:solidFill>
                <a:srgbClr val="1F497D"/>
              </a:solidFill>
            </a:endParaRPr>
          </a:p>
          <a:p>
            <a:pPr marL="273050" lvl="0" indent="-273050">
              <a:lnSpc>
                <a:spcPct val="90000"/>
              </a:lnSpc>
              <a:spcBef>
                <a:spcPts val="800"/>
              </a:spcBef>
              <a:buFont typeface="Wingdings"/>
              <a:buChar char="F"/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 Quality </a:t>
            </a:r>
            <a:r>
              <a:rPr lang="en-US" sz="2400" b="1" dirty="0" smtClean="0">
                <a:solidFill>
                  <a:srgbClr val="1F497D"/>
                </a:solidFill>
              </a:rPr>
              <a:t>aspect should move to the fore </a:t>
            </a:r>
            <a:r>
              <a:rPr lang="en-US" sz="2000" dirty="0" smtClean="0">
                <a:solidFill>
                  <a:srgbClr val="1F497D"/>
                </a:solidFill>
              </a:rPr>
              <a:t>(limited assessment possibilities!) </a:t>
            </a:r>
            <a:endParaRPr lang="en-US" sz="2000" dirty="0" smtClean="0">
              <a:solidFill>
                <a:srgbClr val="1F497D"/>
              </a:solidFill>
            </a:endParaRPr>
          </a:p>
          <a:p>
            <a:pPr marL="273050" lvl="0" indent="-273050">
              <a:lnSpc>
                <a:spcPct val="90000"/>
              </a:lnSpc>
              <a:spcBef>
                <a:spcPts val="400"/>
              </a:spcBef>
              <a:buFont typeface="Wingdings"/>
              <a:buChar char="F"/>
              <a:defRPr/>
            </a:pPr>
            <a:r>
              <a:rPr lang="en-US" sz="2000" b="1" dirty="0" smtClean="0">
                <a:solidFill>
                  <a:srgbClr val="1F497D"/>
                </a:solidFill>
              </a:rPr>
              <a:t> </a:t>
            </a:r>
            <a:r>
              <a:rPr lang="en-US" sz="2400" b="1" dirty="0" smtClean="0">
                <a:solidFill>
                  <a:srgbClr val="1F497D"/>
                </a:solidFill>
              </a:rPr>
              <a:t>Focus </a:t>
            </a:r>
            <a:r>
              <a:rPr lang="en-US" sz="2400" b="1" dirty="0" smtClean="0">
                <a:solidFill>
                  <a:srgbClr val="1F497D"/>
                </a:solidFill>
              </a:rPr>
              <a:t>must be laid on coherent and reasoned strategies/actions further to content improvements (of varying intensity)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98" y="3567089"/>
            <a:ext cx="9123054" cy="277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hteck 23"/>
          <p:cNvSpPr/>
          <p:nvPr/>
        </p:nvSpPr>
        <p:spPr>
          <a:xfrm>
            <a:off x="2060812" y="3567089"/>
            <a:ext cx="360000" cy="27756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3820615" y="3567089"/>
            <a:ext cx="560315" cy="27756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>
            <a:off x="5522185" y="3567089"/>
            <a:ext cx="360000" cy="27756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6832369" y="3567089"/>
            <a:ext cx="432000" cy="27756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/>
          <p:cNvSpPr/>
          <p:nvPr/>
        </p:nvSpPr>
        <p:spPr>
          <a:xfrm>
            <a:off x="8306328" y="3567089"/>
            <a:ext cx="504000" cy="27756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265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2216</Words>
  <Application>Microsoft Office PowerPoint</Application>
  <PresentationFormat>Bildschirmpräsentation (4:3)</PresentationFormat>
  <Paragraphs>438</Paragraphs>
  <Slides>35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35</vt:i4>
      </vt:variant>
    </vt:vector>
  </HeadingPairs>
  <TitlesOfParts>
    <vt:vector size="38" baseType="lpstr">
      <vt:lpstr>Office Theme</vt:lpstr>
      <vt:lpstr>Benutzerdefiniertes Design</vt:lpstr>
      <vt:lpstr>1_Benutzerdefiniertes 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Ulrich Roth</dc:creator>
  <cp:lastModifiedBy>user</cp:lastModifiedBy>
  <cp:revision>112</cp:revision>
  <dcterms:created xsi:type="dcterms:W3CDTF">2017-06-08T09:39:38Z</dcterms:created>
  <dcterms:modified xsi:type="dcterms:W3CDTF">2017-09-11T21:05:59Z</dcterms:modified>
</cp:coreProperties>
</file>