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4650" autoAdjust="0"/>
  </p:normalViewPr>
  <p:slideViewPr>
    <p:cSldViewPr>
      <p:cViewPr varScale="1">
        <p:scale>
          <a:sx n="65" d="100"/>
          <a:sy n="65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75CD-DBDC-A345-AF54-35547CC7D4F8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7FFB1-9932-CA45-8E3D-B88F65AC7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7FFB1-9932-CA45-8E3D-B88F65AC7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0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8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9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A9EA-2A7E-407D-AFA7-7B4B5118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09800"/>
            <a:ext cx="7467600" cy="1390650"/>
          </a:xfrm>
        </p:spPr>
        <p:txBody>
          <a:bodyPr>
            <a:normAutofit fontScale="90000"/>
          </a:bodyPr>
          <a:lstStyle/>
          <a:p>
            <a:r>
              <a:rPr lang="en-GB" b="1" cap="all" dirty="0"/>
              <a:t/>
            </a:r>
            <a:br>
              <a:rPr lang="en-GB" b="1" cap="all" dirty="0"/>
            </a:br>
            <a:r>
              <a:rPr lang="en-GB" b="1" cap="all" dirty="0" smtClean="0"/>
              <a:t/>
            </a:r>
            <a:br>
              <a:rPr lang="en-GB" b="1" cap="all" dirty="0" smtClean="0"/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122363"/>
            <a:ext cx="8382000" cy="2001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b="1" dirty="0">
                <a:solidFill>
                  <a:schemeClr val="tx2"/>
                </a:solidFill>
              </a:rPr>
              <a:t>17 მუნიციპალიტეტის </a:t>
            </a:r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>PR </a:t>
            </a:r>
            <a:r>
              <a:rPr lang="ka-GE" sz="3600" b="1" dirty="0">
                <a:solidFill>
                  <a:schemeClr val="tx2"/>
                </a:solidFill>
              </a:rPr>
              <a:t>დეპარტამენტებთან ვიზიტი - მოკვლევის შედეგები და დასკვნები</a:t>
            </a:r>
            <a:endParaRPr lang="en-US" sz="3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14761" y="3352800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 Narrow" pitchFamily="34" charset="0"/>
              </a:rPr>
              <a:t>PR </a:t>
            </a:r>
            <a:r>
              <a:rPr lang="ka-GE" sz="2400" dirty="0" smtClean="0">
                <a:latin typeface="+mj-lt"/>
              </a:rPr>
              <a:t>და კომუნიკაცია</a:t>
            </a:r>
            <a:endParaRPr lang="en-US" sz="2400" dirty="0" smtClean="0">
              <a:latin typeface="Arial Narrow" pitchFamily="34" charset="0"/>
            </a:endParaRPr>
          </a:p>
          <a:p>
            <a:r>
              <a:rPr lang="ka-GE" sz="2400" dirty="0" smtClean="0">
                <a:latin typeface="+mj-lt"/>
              </a:rPr>
              <a:t>15 ივნისი,</a:t>
            </a:r>
            <a:r>
              <a:rPr lang="en-US" sz="2400" dirty="0" smtClean="0">
                <a:latin typeface="Arial Narrow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416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PR </a:t>
            </a:r>
            <a:r>
              <a:rPr lang="ka-GE" sz="2400" b="1" dirty="0">
                <a:solidFill>
                  <a:schemeClr val="tx2"/>
                </a:solidFill>
              </a:rPr>
              <a:t>სამსახურების მუშაობაში </a:t>
            </a:r>
            <a:r>
              <a:rPr lang="ka-GE" sz="2400" b="1" dirty="0" smtClean="0">
                <a:solidFill>
                  <a:schemeClr val="tx2"/>
                </a:solidFill>
              </a:rPr>
              <a:t>არსებული გამოწვევების ზოგადი მიმოხილვა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ka-GE" sz="2000" b="1" dirty="0"/>
              <a:t>სპეციალურად გამოყოფილი ბიუჯეტის </a:t>
            </a:r>
            <a:r>
              <a:rPr lang="ka-GE" sz="2000" dirty="0"/>
              <a:t>არ არსებობა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ka-GE" sz="2000" dirty="0"/>
              <a:t>ძირითადად </a:t>
            </a:r>
            <a:r>
              <a:rPr lang="ka-GE" sz="2000" b="1" dirty="0"/>
              <a:t>არასაკმარისი კადრების რაოდენობა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ka-GE" sz="2000" b="1" dirty="0"/>
              <a:t>შიდა კომუნიკაციისა და ინფორმაციის გაზიარების</a:t>
            </a:r>
            <a:r>
              <a:rPr lang="ka-GE" sz="2000" dirty="0"/>
              <a:t> </a:t>
            </a:r>
            <a:r>
              <a:rPr lang="ka-GE" sz="2000" dirty="0" smtClean="0"/>
              <a:t> პრაქტიკის ნაკლებობა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en-US" sz="2000" dirty="0">
                <a:latin typeface="Arial Narrow" pitchFamily="34" charset="0"/>
              </a:rPr>
              <a:t>PR</a:t>
            </a:r>
            <a:r>
              <a:rPr lang="ka-GE" sz="2000" dirty="0"/>
              <a:t>-ის სამსახურის არსებობისა და ზოგადად საზოგადობასთან ურთიერთობის მნიშვნელობის </a:t>
            </a:r>
            <a:r>
              <a:rPr lang="ka-GE" sz="2000" b="1" dirty="0"/>
              <a:t>დაბალი აღქმადობა მენეჯმენტის მაღალ რგოლში</a:t>
            </a:r>
            <a:r>
              <a:rPr lang="ka-GE" sz="2000" dirty="0"/>
              <a:t> 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ka-GE" sz="2000" b="1" dirty="0"/>
              <a:t>სპონტანური მოქმედება</a:t>
            </a:r>
            <a:r>
              <a:rPr lang="ka-GE" sz="2000" dirty="0"/>
              <a:t>/ არ არსებული კომუნიკაციის გეგმა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ka-GE" sz="2000" dirty="0" smtClean="0"/>
              <a:t>ნარჩენების </a:t>
            </a:r>
            <a:r>
              <a:rPr lang="ka-GE" sz="2000" dirty="0"/>
              <a:t>მართვის სფეროზე, ფუნქციებზე და </a:t>
            </a:r>
            <a:r>
              <a:rPr lang="ka-GE" sz="2000" dirty="0" smtClean="0"/>
              <a:t>ვალდებულებებზე </a:t>
            </a:r>
            <a:r>
              <a:rPr lang="en-US" sz="2000" b="1" dirty="0" smtClean="0">
                <a:latin typeface="Arial Narrow" pitchFamily="34" charset="0"/>
              </a:rPr>
              <a:t>PR </a:t>
            </a:r>
            <a:r>
              <a:rPr lang="ka-GE" sz="2000" b="1" dirty="0"/>
              <a:t>სამსახურის თანამშრომლების </a:t>
            </a:r>
            <a:r>
              <a:rPr lang="ka-GE" sz="2000" b="1" dirty="0" smtClean="0"/>
              <a:t>ნაკლები ინფორმირებულობა </a:t>
            </a:r>
            <a:r>
              <a:rPr lang="ka-GE" sz="2000" dirty="0"/>
              <a:t>მუნიციპალურ დონეზე</a:t>
            </a:r>
            <a:endParaRPr lang="en-US" sz="2000" dirty="0">
              <a:latin typeface="Arial Narrow" pitchFamily="34" charset="0"/>
            </a:endParaRPr>
          </a:p>
          <a:p>
            <a:pPr lvl="0"/>
            <a:r>
              <a:rPr lang="ka-GE" sz="2000" b="1" dirty="0"/>
              <a:t>ცნობიერების ამაღლებაზე ორიენტირებული ღონისძიებების სიმწირე/</a:t>
            </a:r>
            <a:r>
              <a:rPr lang="ka-GE" sz="2000" dirty="0"/>
              <a:t> ბეჭდური, პრომო </a:t>
            </a:r>
            <a:r>
              <a:rPr lang="ka-GE" sz="2000" dirty="0" smtClean="0"/>
              <a:t>მასალების სიმწირე</a:t>
            </a:r>
            <a:endParaRPr lang="en-US" sz="2000" dirty="0">
              <a:latin typeface="Arial Narrow" pitchFamily="34" charset="0"/>
            </a:endParaRPr>
          </a:p>
          <a:p>
            <a:pPr marL="0" lvl="0" indent="0">
              <a:buNone/>
            </a:pPr>
            <a:endParaRPr lang="en-US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ka-GE" sz="1800" dirty="0"/>
              <a:t> 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/>
                </a:solidFill>
              </a:rPr>
              <a:t>საინტერესო მაგალითები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ka-GE" sz="2300" b="1" dirty="0" smtClean="0"/>
              <a:t>ქუთაისი</a:t>
            </a:r>
            <a:endParaRPr lang="en-US" sz="2300" b="1" dirty="0"/>
          </a:p>
          <a:p>
            <a:pPr marL="0" indent="0">
              <a:buNone/>
            </a:pPr>
            <a:r>
              <a:rPr lang="ka-GE" sz="2300" dirty="0"/>
              <a:t>ქუთაისი მერიისა და ადგილობრივი არასამთავრობო გარემოსდაცვითი </a:t>
            </a:r>
            <a:r>
              <a:rPr lang="ka-GE" sz="2300" dirty="0" smtClean="0"/>
              <a:t>ორგანიზაცია‘“</a:t>
            </a:r>
            <a:r>
              <a:rPr lang="ka-GE" sz="2300" dirty="0"/>
              <a:t>სპექტრი“-ს წარმატებული თანამშრომლობის შედეგი:</a:t>
            </a:r>
            <a:endParaRPr lang="en-US" sz="2300" dirty="0"/>
          </a:p>
          <a:p>
            <a:pPr lvl="0">
              <a:buFont typeface="+mj-lt"/>
              <a:buAutoNum type="arabicPeriod"/>
            </a:pPr>
            <a:r>
              <a:rPr lang="ka-GE" sz="2300" dirty="0" smtClean="0"/>
              <a:t>ცნობიერების </a:t>
            </a:r>
            <a:r>
              <a:rPr lang="ka-GE" sz="2300" dirty="0"/>
              <a:t>ამაღლების ღონისძიებები </a:t>
            </a:r>
            <a:r>
              <a:rPr lang="ka-GE" sz="2300" dirty="0" smtClean="0"/>
              <a:t>ბავშვებისთვის</a:t>
            </a:r>
            <a:endParaRPr lang="en-US" sz="2300" dirty="0"/>
          </a:p>
          <a:p>
            <a:pPr lvl="0">
              <a:buFont typeface="+mj-lt"/>
              <a:buAutoNum type="arabicPeriod"/>
            </a:pPr>
            <a:r>
              <a:rPr lang="ka-GE" sz="2300" dirty="0" smtClean="0"/>
              <a:t>სარეკლამო </a:t>
            </a:r>
            <a:r>
              <a:rPr lang="ka-GE" sz="2300" dirty="0"/>
              <a:t>ვიდეო რგოლი პლასტმასის შეგროვების მოტივაციის გასაზრდელად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ka-GE" sz="2300" b="1" dirty="0"/>
              <a:t>ხარაგაული</a:t>
            </a:r>
            <a:endParaRPr lang="en-US" sz="2300" b="1" dirty="0"/>
          </a:p>
          <a:p>
            <a:pPr lvl="0">
              <a:buFont typeface="+mj-lt"/>
              <a:buAutoNum type="arabicPeriod"/>
            </a:pPr>
            <a:r>
              <a:rPr lang="ka-GE" sz="2300" dirty="0"/>
              <a:t>მოკლემეტრაჟიანი ვიდეო რგოლები „ერთი </a:t>
            </a:r>
            <a:r>
              <a:rPr lang="ka-GE" sz="2300" dirty="0" smtClean="0"/>
              <a:t>დღე </a:t>
            </a:r>
            <a:r>
              <a:rPr lang="ka-GE" sz="2300" dirty="0"/>
              <a:t>სოფლად“ წარმოება რომელიც ადგილობრივი ტელევიზიით შუქდება. ვიდეობის ნახვა </a:t>
            </a:r>
            <a:r>
              <a:rPr lang="ka-GE" sz="2300" dirty="0" smtClean="0"/>
              <a:t>ასევე შესაძლებელია </a:t>
            </a:r>
            <a:r>
              <a:rPr lang="ka-GE" sz="2300" dirty="0"/>
              <a:t>ვებ და </a:t>
            </a:r>
            <a:r>
              <a:rPr lang="en-US" sz="2300" dirty="0"/>
              <a:t>FB</a:t>
            </a:r>
            <a:r>
              <a:rPr lang="ka-GE" sz="2300" dirty="0"/>
              <a:t> გვერდებზეც.</a:t>
            </a:r>
            <a:endParaRPr lang="en-US" sz="2300" dirty="0"/>
          </a:p>
          <a:p>
            <a:pPr marL="0" indent="0">
              <a:buNone/>
            </a:pPr>
            <a:r>
              <a:rPr lang="ka-GE" sz="2300" dirty="0"/>
              <a:t> </a:t>
            </a:r>
            <a:endParaRPr lang="en-US" sz="2300" dirty="0"/>
          </a:p>
          <a:p>
            <a:pPr marL="0" indent="0">
              <a:buNone/>
            </a:pPr>
            <a:r>
              <a:rPr lang="ka-GE" sz="2300" b="1" dirty="0"/>
              <a:t>საჩხერე</a:t>
            </a:r>
            <a:endParaRPr lang="en-US" sz="2300" b="1" dirty="0"/>
          </a:p>
          <a:p>
            <a:pPr lvl="0">
              <a:buFont typeface="+mj-lt"/>
              <a:buAutoNum type="arabicPeriod"/>
            </a:pPr>
            <a:r>
              <a:rPr lang="ka-GE" sz="2300" dirty="0"/>
              <a:t>დაურეგულირებელი ნაგავსაყრელების გასუფთავება (2016 </a:t>
            </a:r>
            <a:r>
              <a:rPr lang="en-US" sz="2300" dirty="0" smtClean="0"/>
              <a:t> </a:t>
            </a:r>
            <a:r>
              <a:rPr lang="ka-GE" sz="2300" dirty="0" smtClean="0"/>
              <a:t>წლიდან </a:t>
            </a:r>
            <a:r>
              <a:rPr lang="ka-GE" sz="2300" dirty="0"/>
              <a:t>დღემდ 40 მზგავსი </a:t>
            </a:r>
            <a:r>
              <a:rPr lang="ka-GE" sz="2300" dirty="0" smtClean="0"/>
              <a:t>ობიექტი გასუფთავდა)</a:t>
            </a:r>
            <a:endParaRPr lang="en-US" sz="2300" dirty="0"/>
          </a:p>
          <a:p>
            <a:pPr lvl="0">
              <a:buFont typeface="+mj-lt"/>
              <a:buAutoNum type="arabicPeriod"/>
            </a:pPr>
            <a:r>
              <a:rPr lang="ka-GE" sz="2300" dirty="0" smtClean="0"/>
              <a:t>დანაგვიანების </a:t>
            </a:r>
            <a:r>
              <a:rPr lang="ka-GE" sz="2300" dirty="0"/>
              <a:t>საწინააღმდეგო საინფორმაციო სტიკერების ბეჭდვა და მოსახლეობაში გავრცელება </a:t>
            </a:r>
            <a:endParaRPr lang="en-US" sz="2300" dirty="0"/>
          </a:p>
          <a:p>
            <a:pPr marL="0" indent="0">
              <a:buNone/>
            </a:pPr>
            <a:endParaRPr lang="en-US" sz="2300" dirty="0" smtClean="0"/>
          </a:p>
          <a:p>
            <a:pPr>
              <a:buFont typeface="+mj-lt"/>
              <a:buAutoNum type="arabicPeriod"/>
            </a:pPr>
            <a:endParaRPr lang="en-US" sz="2300" b="1" dirty="0"/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ka-GE" sz="2400" b="1" dirty="0">
                <a:solidFill>
                  <a:schemeClr val="tx2"/>
                </a:solidFill>
              </a:rPr>
              <a:t>საერთო </a:t>
            </a:r>
            <a:r>
              <a:rPr lang="ka-GE" sz="2400" b="1" dirty="0" smtClean="0">
                <a:solidFill>
                  <a:schemeClr val="tx2"/>
                </a:solidFill>
              </a:rPr>
              <a:t> პოზიტიური მოვლენები </a:t>
            </a:r>
            <a:r>
              <a:rPr lang="ka-GE" sz="2400" b="1" dirty="0">
                <a:solidFill>
                  <a:schemeClr val="tx2"/>
                </a:solidFill>
              </a:rPr>
              <a:t>17 </a:t>
            </a:r>
            <a:r>
              <a:rPr lang="ka-GE" sz="2400" b="1" dirty="0" smtClean="0">
                <a:solidFill>
                  <a:schemeClr val="tx2"/>
                </a:solidFill>
              </a:rPr>
              <a:t> მუნიციპალიტეტში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ka-GE" sz="2000" b="1" dirty="0" smtClean="0"/>
              <a:t>რეგულარული დასუფთავების აქციები</a:t>
            </a:r>
          </a:p>
          <a:p>
            <a:pPr marL="0" indent="0">
              <a:buNone/>
            </a:pPr>
            <a:endParaRPr lang="en-GB" sz="2000" b="1" dirty="0">
              <a:latin typeface="Arial Narrow" pitchFamily="34" charset="0"/>
            </a:endParaRPr>
          </a:p>
          <a:p>
            <a:r>
              <a:rPr lang="ka-GE" sz="2000" b="1" dirty="0" smtClean="0"/>
              <a:t>ნარჩენების მართვა და მასთან დაკავშირებული თემების მნიშვნელოვნების სათანადო დონეზე აღქმა</a:t>
            </a:r>
          </a:p>
          <a:p>
            <a:pPr marL="0" indent="0">
              <a:buNone/>
            </a:pPr>
            <a:endParaRPr lang="en-GB" sz="2000" b="1" dirty="0">
              <a:latin typeface="Arial Narrow" pitchFamily="34" charset="0"/>
            </a:endParaRPr>
          </a:p>
          <a:p>
            <a:r>
              <a:rPr lang="ka-GE" sz="2000" b="1" dirty="0" smtClean="0"/>
              <a:t>მოტივირებული  და წარმატებაზე ორიენტირებული </a:t>
            </a:r>
            <a:r>
              <a:rPr lang="en-US" sz="2000" b="1" dirty="0" smtClean="0">
                <a:latin typeface="Arial Narrow" pitchFamily="34" charset="0"/>
              </a:rPr>
              <a:t>PR</a:t>
            </a:r>
            <a:r>
              <a:rPr lang="ka-GE" sz="2000" b="1" dirty="0" smtClean="0"/>
              <a:t>-ის თანამშრომლები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chemeClr val="tx2"/>
                </a:solidFill>
              </a:rPr>
              <a:t>მადლობას მოგახსენებთ ყურადღებისთვის!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90800"/>
            <a:ext cx="1371600" cy="1371600"/>
          </a:xfrm>
        </p:spPr>
      </p:pic>
    </p:spTree>
    <p:extLst>
      <p:ext uri="{BB962C8B-B14F-4D97-AF65-F5344CB8AC3E}">
        <p14:creationId xmlns:p14="http://schemas.microsoft.com/office/powerpoint/2010/main" val="36755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chemeClr val="tx2"/>
                </a:solidFill>
              </a:rPr>
              <a:t>წარმატების ფორმულა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2570"/>
            <a:ext cx="7155930" cy="44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636866"/>
          </a:xfrm>
        </p:spPr>
        <p:txBody>
          <a:bodyPr>
            <a:noAutofit/>
          </a:bodyPr>
          <a:lstStyle/>
          <a:p>
            <a:r>
              <a:rPr lang="ka-GE" sz="2000" b="1" dirty="0">
                <a:solidFill>
                  <a:schemeClr val="tx2"/>
                </a:solidFill>
              </a:rPr>
              <a:t>17 მუნიციპალიტეტის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PR </a:t>
            </a:r>
            <a:r>
              <a:rPr lang="ka-GE" sz="2000" b="1" dirty="0">
                <a:solidFill>
                  <a:schemeClr val="tx2"/>
                </a:solidFill>
              </a:rPr>
              <a:t>დეპარტამენტებთან </a:t>
            </a:r>
            <a:r>
              <a:rPr lang="ka-GE" sz="2000" b="1" dirty="0" smtClean="0">
                <a:solidFill>
                  <a:schemeClr val="tx2"/>
                </a:solidFill>
              </a:rPr>
              <a:t>ვიზიტი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- 2017 </a:t>
            </a:r>
            <a:r>
              <a:rPr lang="ka-GE" sz="2000" b="1" dirty="0" smtClean="0">
                <a:solidFill>
                  <a:schemeClr val="tx2"/>
                </a:solidFill>
              </a:rPr>
              <a:t>წლის მარტი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 fontScale="70000" lnSpcReduction="20000"/>
          </a:bodyPr>
          <a:lstStyle/>
          <a:p>
            <a:r>
              <a:rPr lang="ka-GE" sz="2000" dirty="0" smtClean="0"/>
              <a:t>ქუთაისის </a:t>
            </a:r>
            <a:r>
              <a:rPr lang="ka-GE" sz="2000" dirty="0"/>
              <a:t>მყარი ნარჩენების ინტეგრირებული მართვის პროექტის შესახებ ინფორმაციის მიწოდება და </a:t>
            </a:r>
            <a:r>
              <a:rPr lang="ka-GE" sz="2000" dirty="0" smtClean="0"/>
              <a:t>ჩართული </a:t>
            </a:r>
            <a:r>
              <a:rPr lang="ka-GE" sz="2000" dirty="0"/>
              <a:t>პარტნიორებისა და დაინტერესებული მხარეების როლის გაცნობა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  <a:sym typeface="Wingdings"/>
              </a:rPr>
              <a:t> </a:t>
            </a:r>
            <a:r>
              <a:rPr lang="ka-GE" sz="2000" dirty="0" smtClean="0">
                <a:sym typeface="Wingdings"/>
              </a:rPr>
              <a:t>ბევრ </a:t>
            </a:r>
            <a:r>
              <a:rPr lang="en-US" sz="2000" dirty="0">
                <a:latin typeface="Arial Narrow" pitchFamily="34" charset="0"/>
                <a:sym typeface="Wingdings"/>
              </a:rPr>
              <a:t>PR </a:t>
            </a:r>
            <a:r>
              <a:rPr lang="ka-GE" sz="2000" dirty="0">
                <a:sym typeface="Wingdings"/>
              </a:rPr>
              <a:t>დეპარტამენტს პროექტის შესახებ საკმარისი ინფორმაცია არ </a:t>
            </a:r>
            <a:r>
              <a:rPr lang="ka-GE" sz="2000" dirty="0" smtClean="0">
                <a:sym typeface="Wingdings"/>
              </a:rPr>
              <a:t>გააჩნდა</a:t>
            </a:r>
            <a:r>
              <a:rPr lang="en-US" sz="2000" dirty="0" smtClean="0">
                <a:latin typeface="Arial Narrow" pitchFamily="34" charset="0"/>
                <a:sym typeface="Wingdings"/>
              </a:rPr>
              <a:t/>
            </a:r>
            <a:br>
              <a:rPr lang="en-US" sz="2000" dirty="0" smtClean="0">
                <a:latin typeface="Arial Narrow" pitchFamily="34" charset="0"/>
                <a:sym typeface="Wingdings"/>
              </a:rPr>
            </a:br>
            <a:endParaRPr lang="en-US" sz="2000" dirty="0" smtClean="0">
              <a:latin typeface="Arial Narrow" pitchFamily="34" charset="0"/>
            </a:endParaRPr>
          </a:p>
          <a:p>
            <a:r>
              <a:rPr lang="ka-GE" sz="2000" dirty="0"/>
              <a:t>ინფორმაციის მიწოდება სწავლების მიმდინარე სერიის შესახებ, რომელიც ეხება მუნიციპალური ნარჩენების მართვის გეგმების მომზადებას და აღნიშნულ გეგმებში </a:t>
            </a:r>
            <a:r>
              <a:rPr lang="ka-GE" sz="2000" dirty="0" smtClean="0"/>
              <a:t>„საზოგადოებასთან </a:t>
            </a:r>
            <a:r>
              <a:rPr lang="ka-GE" sz="2000" dirty="0"/>
              <a:t>ურთიერთობისა და ცნობიერების </a:t>
            </a:r>
            <a:r>
              <a:rPr lang="ka-GE" sz="2000" dirty="0" smtClean="0"/>
              <a:t>ამაღლების“ </a:t>
            </a:r>
            <a:r>
              <a:rPr lang="ka-GE" sz="2000" dirty="0"/>
              <a:t>კომპონენტის ჩართვის აუცილებლობის </a:t>
            </a:r>
            <a:r>
              <a:rPr lang="ka-GE" sz="2000" dirty="0" smtClean="0"/>
              <a:t>შესახებ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  <a:sym typeface="Wingdings"/>
              </a:rPr>
              <a:t>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</a:t>
            </a:r>
            <a:r>
              <a:rPr lang="ka-GE" sz="2000" dirty="0" smtClean="0">
                <a:sym typeface="Wingdings"/>
              </a:rPr>
              <a:t> ბევრი </a:t>
            </a:r>
            <a:r>
              <a:rPr lang="en-US" sz="2000" dirty="0" smtClean="0">
                <a:latin typeface="Arial Narrow" pitchFamily="34" charset="0"/>
                <a:sym typeface="Wingdings"/>
              </a:rPr>
              <a:t>PR </a:t>
            </a:r>
            <a:r>
              <a:rPr lang="ka-GE" sz="2000" dirty="0" smtClean="0">
                <a:sym typeface="Wingdings"/>
              </a:rPr>
              <a:t>დეპარტამენტი ჯერ არ ფლობდა სხვა დეპარტამენტებისგან მიწოდებულ ინფორმაციას და გეგმის შემუშავების პროცესში არ იყო ჩართული</a:t>
            </a:r>
            <a:endParaRPr lang="en-US" sz="2000" dirty="0" smtClean="0">
              <a:latin typeface="Arial Narrow" pitchFamily="34" charset="0"/>
            </a:endParaRP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ka-GE" sz="2000" dirty="0"/>
              <a:t>ადგილობრივი </a:t>
            </a:r>
            <a:r>
              <a:rPr lang="ka-GE" sz="2000" dirty="0" smtClean="0"/>
              <a:t>სიტუაციის გაცნობა მუნიციპალიტეტში </a:t>
            </a:r>
            <a:r>
              <a:rPr lang="ka-GE" sz="2000" dirty="0"/>
              <a:t>და ინფორმაციის მოძიება წარსულში არსებული თუ მიმდინარე </a:t>
            </a:r>
            <a:r>
              <a:rPr lang="en-US" sz="2000" dirty="0" smtClean="0">
                <a:latin typeface="Arial Narrow" pitchFamily="34" charset="0"/>
              </a:rPr>
              <a:t>PR </a:t>
            </a:r>
            <a:r>
              <a:rPr lang="ka-GE" sz="2000" dirty="0"/>
              <a:t>საქმიანობის </a:t>
            </a:r>
            <a:r>
              <a:rPr lang="ka-GE" sz="2000" dirty="0" smtClean="0"/>
              <a:t>შესახებ. </a:t>
            </a:r>
            <a:r>
              <a:rPr lang="ka-GE" sz="2000" dirty="0"/>
              <a:t>გარდა ამისა, ხელმისაწვდომი კადრების, რესურსებისა და ბიუჯეტის, აგრეთვე არსებული საკომუნიკაციო არხებისა და სხვა </a:t>
            </a:r>
            <a:r>
              <a:rPr lang="ka-GE" sz="2000" dirty="0" smtClean="0"/>
              <a:t>საშუალებების </a:t>
            </a:r>
            <a:r>
              <a:rPr lang="ka-GE" sz="2000" dirty="0"/>
              <a:t>შესახებ ცნობების </a:t>
            </a:r>
            <a:r>
              <a:rPr lang="ka-GE" sz="2000" dirty="0" smtClean="0"/>
              <a:t>მიღება 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  <a:sym typeface="Wingdings"/>
              </a:rPr>
              <a:t></a:t>
            </a:r>
            <a:r>
              <a:rPr lang="ka-GE" sz="2000" dirty="0" smtClean="0">
                <a:sym typeface="Wingdings"/>
              </a:rPr>
              <a:t>მოვახერხეთ ძალიან სასარგებლო ინფორმაციის მოძიება ადგილზე არსებული რეალური ვითარების შესახებ</a:t>
            </a:r>
          </a:p>
          <a:p>
            <a:endParaRPr lang="en-US" sz="2000" dirty="0" smtClean="0">
              <a:latin typeface="Arial Narrow" pitchFamily="34" charset="0"/>
            </a:endParaRPr>
          </a:p>
          <a:p>
            <a:r>
              <a:rPr lang="ka-GE" sz="2000" dirty="0" smtClean="0"/>
              <a:t>მუნიციპალიტეტების </a:t>
            </a:r>
            <a:r>
              <a:rPr lang="ka-GE" sz="2000" dirty="0"/>
              <a:t>საზოგადოებასთან ურთიერთობის </a:t>
            </a:r>
            <a:r>
              <a:rPr lang="ka-GE" sz="2000" dirty="0" smtClean="0"/>
              <a:t>თანამშრომლებთან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ka-GE" sz="2000" dirty="0"/>
              <a:t>უშუალო კონტაქტის დამყარება </a:t>
            </a:r>
            <a:r>
              <a:rPr lang="en-US" sz="2000" dirty="0" smtClean="0">
                <a:latin typeface="Arial Narrow" pitchFamily="34" charset="0"/>
              </a:rPr>
              <a:t/>
            </a:r>
            <a:br>
              <a:rPr lang="en-US" sz="2000" dirty="0" smtClean="0">
                <a:latin typeface="Arial Narrow" pitchFamily="34" charset="0"/>
              </a:rPr>
            </a:br>
            <a:r>
              <a:rPr lang="en-US" sz="2000" dirty="0" smtClean="0">
                <a:latin typeface="Arial Narrow" pitchFamily="34" charset="0"/>
                <a:sym typeface="Wingdings"/>
              </a:rPr>
              <a:t>  </a:t>
            </a:r>
            <a:r>
              <a:rPr lang="ka-GE" sz="2000" dirty="0">
                <a:sym typeface="Wingdings"/>
              </a:rPr>
              <a:t>უკვე ვიცით, მომავალში ვისთან ვიმუშავებთ</a:t>
            </a:r>
            <a:endParaRPr lang="en-US" sz="2000" dirty="0">
              <a:latin typeface="Arial Narrow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428690"/>
            <a:ext cx="3214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ვიზიტის მთავარი მიზანი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chemeClr val="tx2"/>
                </a:solidFill>
              </a:rPr>
              <a:t>მოკვლევის საერთო შედეგები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en-US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78363"/>
          </a:xfrm>
        </p:spPr>
        <p:txBody>
          <a:bodyPr>
            <a:normAutofit/>
          </a:bodyPr>
          <a:lstStyle/>
          <a:p>
            <a:r>
              <a:rPr lang="ka-GE" sz="1600" dirty="0"/>
              <a:t>მუნიციპალიტეტის მიერ </a:t>
            </a:r>
            <a:r>
              <a:rPr lang="en-US" sz="1600" dirty="0" smtClean="0">
                <a:latin typeface="Arial Narrow" pitchFamily="34" charset="0"/>
              </a:rPr>
              <a:t>PR </a:t>
            </a:r>
            <a:r>
              <a:rPr lang="ka-GE" sz="1600" dirty="0" smtClean="0"/>
              <a:t>საქმიანობისთვის მინიჭებული მნიშვნელობა აისახება მის </a:t>
            </a:r>
            <a:r>
              <a:rPr lang="ka-GE" sz="1600" b="1" dirty="0" smtClean="0"/>
              <a:t>საკადრო პოლიტიკაში</a:t>
            </a:r>
            <a:r>
              <a:rPr lang="ka-GE" sz="1600" dirty="0" smtClean="0"/>
              <a:t>. ბევრი </a:t>
            </a:r>
            <a:r>
              <a:rPr lang="en-GB" sz="1600" dirty="0">
                <a:latin typeface="Arial Narrow" pitchFamily="34" charset="0"/>
              </a:rPr>
              <a:t>PR </a:t>
            </a:r>
            <a:r>
              <a:rPr lang="ka-GE" sz="1600" dirty="0"/>
              <a:t>დეპარტამენტი </a:t>
            </a:r>
            <a:r>
              <a:rPr lang="ka-GE" sz="1600" dirty="0" smtClean="0"/>
              <a:t>არასაკმარისი პერსონალით არის დაკომპლექტებული</a:t>
            </a:r>
            <a:r>
              <a:rPr lang="ka-GE" sz="1600" dirty="0"/>
              <a:t>. </a:t>
            </a:r>
            <a:r>
              <a:rPr lang="en-GB" sz="1600" b="1" dirty="0" smtClean="0">
                <a:latin typeface="Arial Narrow" pitchFamily="34" charset="0"/>
              </a:rPr>
              <a:t/>
            </a:r>
            <a:br>
              <a:rPr lang="en-GB" sz="1600" b="1" dirty="0" smtClean="0">
                <a:latin typeface="Arial Narrow" pitchFamily="34" charset="0"/>
              </a:rPr>
            </a:br>
            <a:endParaRPr lang="en-GB" sz="1600" b="1" dirty="0" smtClean="0">
              <a:latin typeface="Arial Narrow" pitchFamily="34" charset="0"/>
            </a:endParaRPr>
          </a:p>
          <a:p>
            <a:r>
              <a:rPr lang="ka-GE" sz="1600" dirty="0" smtClean="0"/>
              <a:t>უმეტეს შემთხვევაში, </a:t>
            </a:r>
            <a:r>
              <a:rPr lang="en-US" sz="1600" dirty="0" smtClean="0">
                <a:latin typeface="Arial Narrow" pitchFamily="34" charset="0"/>
              </a:rPr>
              <a:t>PR </a:t>
            </a:r>
            <a:r>
              <a:rPr lang="ka-GE" sz="1600" dirty="0" smtClean="0"/>
              <a:t>დეპარტამენტებს არ გააჩნიათ </a:t>
            </a:r>
            <a:r>
              <a:rPr lang="ka-GE" sz="1600" b="1" dirty="0" smtClean="0"/>
              <a:t>სპეციალურად გამოყოფილი ბიუჯეტი</a:t>
            </a:r>
            <a:endParaRPr lang="en-GB" sz="1600" b="1" dirty="0">
              <a:latin typeface="Arial Narrow" pitchFamily="34" charset="0"/>
            </a:endParaRPr>
          </a:p>
          <a:p>
            <a:endParaRPr lang="en-GB" sz="1600" dirty="0" smtClean="0">
              <a:latin typeface="Arial Narrow" pitchFamily="34" charset="0"/>
            </a:endParaRPr>
          </a:p>
          <a:p>
            <a:r>
              <a:rPr lang="ka-GE" sz="1600" dirty="0" smtClean="0"/>
              <a:t>არცერთ მუნიციპალიტეტის არა აქვს </a:t>
            </a:r>
            <a:r>
              <a:rPr lang="ka-GE" sz="1600" b="1" dirty="0" smtClean="0"/>
              <a:t>საზოგადოებასთან ურთიერთობისა და კომუნიციის სტრატეგია</a:t>
            </a:r>
            <a:r>
              <a:rPr lang="ka-GE" sz="1600" dirty="0" smtClean="0"/>
              <a:t> და / ან ფორმალურად შემუშავებული და დამტკიცებული </a:t>
            </a:r>
            <a:r>
              <a:rPr lang="ka-GE" sz="1600" b="1" dirty="0" smtClean="0"/>
              <a:t>წლიური კომუნიკაციის გეგმა</a:t>
            </a:r>
            <a:endParaRPr lang="en-GB" sz="1600" dirty="0" smtClean="0">
              <a:latin typeface="Arial Narrow" pitchFamily="34" charset="0"/>
            </a:endParaRPr>
          </a:p>
          <a:p>
            <a:endParaRPr lang="en-GB" sz="1600" b="1" dirty="0">
              <a:latin typeface="Arial Narrow" pitchFamily="34" charset="0"/>
            </a:endParaRPr>
          </a:p>
          <a:p>
            <a:r>
              <a:rPr lang="ka-GE" sz="1600" dirty="0"/>
              <a:t>იმერეთის რეგიონის </a:t>
            </a:r>
            <a:r>
              <a:rPr lang="ka-GE" sz="1600" dirty="0" smtClean="0"/>
              <a:t>მუნიციპალიტეტებში, </a:t>
            </a:r>
            <a:r>
              <a:rPr lang="en-GB" sz="1600" dirty="0">
                <a:latin typeface="Arial Narrow" pitchFamily="34" charset="0"/>
              </a:rPr>
              <a:t>PR </a:t>
            </a:r>
            <a:r>
              <a:rPr lang="ka-GE" sz="1600" dirty="0"/>
              <a:t>დეპარტამენტების მიერ ინფორმაციის გაზიარება და რეგულარული კომუნიკაცია ხდება </a:t>
            </a:r>
            <a:r>
              <a:rPr lang="en-GB" sz="1600" dirty="0">
                <a:latin typeface="Arial Narrow" pitchFamily="34" charset="0"/>
              </a:rPr>
              <a:t>FB-</a:t>
            </a:r>
            <a:r>
              <a:rPr lang="ka-GE" sz="1600" dirty="0"/>
              <a:t>ის დახურულ </a:t>
            </a:r>
            <a:r>
              <a:rPr lang="ka-GE" sz="1600" dirty="0" smtClean="0"/>
              <a:t>ჯგუფში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373563"/>
          </a:xfrm>
        </p:spPr>
        <p:txBody>
          <a:bodyPr>
            <a:normAutofit/>
          </a:bodyPr>
          <a:lstStyle/>
          <a:p>
            <a:r>
              <a:rPr lang="ka-GE" sz="1600" dirty="0" smtClean="0"/>
              <a:t>ყველა მუნიციპალიტეტს აქვს </a:t>
            </a:r>
            <a:r>
              <a:rPr lang="en-US" sz="1600" b="1" dirty="0" smtClean="0">
                <a:latin typeface="Arial Narrow" pitchFamily="34" charset="0"/>
              </a:rPr>
              <a:t>Facebook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ka-GE" sz="1600" dirty="0" smtClean="0"/>
              <a:t>გვერდი</a:t>
            </a:r>
            <a:r>
              <a:rPr lang="en-GB" sz="1600" b="1" dirty="0">
                <a:latin typeface="Arial Narrow" pitchFamily="34" charset="0"/>
              </a:rPr>
              <a:t/>
            </a:r>
            <a:br>
              <a:rPr lang="en-GB" sz="1600" b="1" dirty="0">
                <a:latin typeface="Arial Narrow" pitchFamily="34" charset="0"/>
              </a:rPr>
            </a:br>
            <a:endParaRPr lang="en-GB" sz="1600" b="1" dirty="0">
              <a:latin typeface="Arial Narrow" pitchFamily="34" charset="0"/>
            </a:endParaRPr>
          </a:p>
          <a:p>
            <a:r>
              <a:rPr lang="ka-GE" sz="1600" dirty="0" smtClean="0"/>
              <a:t>ყველა მუნიციპალიტეტს აქვს </a:t>
            </a:r>
            <a:r>
              <a:rPr lang="ka-GE" sz="1600" b="1" dirty="0" smtClean="0"/>
              <a:t>ვებ-გვერდი</a:t>
            </a:r>
            <a:r>
              <a:rPr lang="en-GB" sz="1600" b="1" dirty="0">
                <a:latin typeface="Arial Narrow" pitchFamily="34" charset="0"/>
              </a:rPr>
              <a:t/>
            </a:r>
            <a:br>
              <a:rPr lang="en-GB" sz="1600" b="1" dirty="0">
                <a:latin typeface="Arial Narrow" pitchFamily="34" charset="0"/>
              </a:rPr>
            </a:br>
            <a:endParaRPr lang="en-GB" sz="1600" b="1" dirty="0">
              <a:latin typeface="Arial Narrow" pitchFamily="34" charset="0"/>
            </a:endParaRPr>
          </a:p>
          <a:p>
            <a:r>
              <a:rPr lang="ka-GE" sz="1600" dirty="0" smtClean="0"/>
              <a:t>მუნიციპალიტეტების უმრავლესობას აქვს </a:t>
            </a:r>
            <a:r>
              <a:rPr lang="ka-GE" sz="1600" b="1" dirty="0" smtClean="0"/>
              <a:t>გაზეთი</a:t>
            </a:r>
            <a:r>
              <a:rPr lang="ka-GE" sz="1600" dirty="0" smtClean="0"/>
              <a:t>, რომელიც რეგულარულად გამოიცემა</a:t>
            </a:r>
            <a:r>
              <a:rPr lang="en-GB" sz="1600" dirty="0">
                <a:latin typeface="Arial Narrow" pitchFamily="34" charset="0"/>
              </a:rPr>
              <a:t/>
            </a:r>
            <a:br>
              <a:rPr lang="en-GB" sz="1600" dirty="0">
                <a:latin typeface="Arial Narrow" pitchFamily="34" charset="0"/>
              </a:rPr>
            </a:br>
            <a:endParaRPr lang="en-GB" sz="1600" dirty="0">
              <a:latin typeface="Arial Narrow" pitchFamily="34" charset="0"/>
            </a:endParaRPr>
          </a:p>
          <a:p>
            <a:r>
              <a:rPr lang="ka-GE" sz="1600" dirty="0"/>
              <a:t>რამდენიმე შემთხვევაში არსებობს </a:t>
            </a:r>
            <a:r>
              <a:rPr lang="ka-GE" sz="1600" b="1" dirty="0"/>
              <a:t>ადგილობრივ ტელევიზიებთან </a:t>
            </a:r>
            <a:r>
              <a:rPr lang="ka-GE" sz="1600" dirty="0" smtClean="0"/>
              <a:t>თანამშრომლობის </a:t>
            </a:r>
            <a:r>
              <a:rPr lang="ka-GE" sz="1600" dirty="0"/>
              <a:t>შეთანხმება</a:t>
            </a:r>
            <a:endParaRPr lang="en-GB" sz="1600" dirty="0">
              <a:latin typeface="Arial Narrow" pitchFamily="34" charset="0"/>
            </a:endParaRPr>
          </a:p>
          <a:p>
            <a:pPr marL="0" indent="0">
              <a:buNone/>
            </a:pPr>
            <a:endParaRPr lang="en-GB" sz="1600" dirty="0">
              <a:latin typeface="Arial Narrow" pitchFamily="34" charset="0"/>
            </a:endParaRPr>
          </a:p>
          <a:p>
            <a:r>
              <a:rPr lang="ka-GE" sz="1600" dirty="0" smtClean="0"/>
              <a:t>ადგილობრივ მოსახლეობასთან პირდაპირი კომუნიკაცია. </a:t>
            </a:r>
            <a:r>
              <a:rPr lang="ka-GE" sz="1600" b="1" dirty="0" smtClean="0"/>
              <a:t>ღონისძიებები </a:t>
            </a:r>
            <a:r>
              <a:rPr lang="ka-GE" sz="1600" dirty="0" smtClean="0"/>
              <a:t>უმეტესწილად ყოველკვირეულად იგეგმება და ის არ არის გრძელვადიანი კომუნიკაციის გეგმის ნაწილი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solidFill>
                  <a:schemeClr val="tx2"/>
                </a:solidFill>
              </a:rPr>
              <a:t>ძირითადი საკომუნიკაციო არხები</a:t>
            </a:r>
            <a:endParaRPr lang="en-US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90141"/>
            <a:ext cx="8915400" cy="8382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მუნიციპალიტეტების მიერ გამოყენებული ძირითადი საკომუნიკაციო არხები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>
                <a:latin typeface="Arial Narrow" pitchFamily="34" charset="0"/>
              </a:rPr>
              <a:t>Facebook</a:t>
            </a:r>
            <a:r>
              <a:rPr lang="ka-GE" sz="1600" b="1" u="sng" dirty="0" smtClean="0"/>
              <a:t>-ი</a:t>
            </a:r>
            <a:r>
              <a:rPr lang="en-US" sz="1600" b="1" u="sng" dirty="0" smtClean="0">
                <a:latin typeface="Arial Narrow" pitchFamily="34" charset="0"/>
              </a:rPr>
              <a:t/>
            </a:r>
            <a:br>
              <a:rPr lang="en-US" sz="1600" b="1" u="sng" dirty="0" smtClean="0">
                <a:latin typeface="Arial Narrow" pitchFamily="34" charset="0"/>
              </a:rPr>
            </a:br>
            <a:endParaRPr lang="en-US" sz="1600" b="1" u="sng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ka-GE" sz="1600" dirty="0" smtClean="0"/>
              <a:t>ძირითადი საკომუნიკაციო არხია 17 მუნიციპალიტეტში.</a:t>
            </a:r>
            <a:endParaRPr lang="en-US" sz="1600" dirty="0" smtClean="0">
              <a:latin typeface="Arial Narrow" pitchFamily="34" charset="0"/>
            </a:endParaRPr>
          </a:p>
          <a:p>
            <a:endParaRPr lang="en-US" sz="1600" b="1" u="sng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Narrow" pitchFamily="34" charset="0"/>
              </a:rPr>
              <a:t>Facebook </a:t>
            </a:r>
            <a:r>
              <a:rPr lang="ka-GE" sz="1600" dirty="0" smtClean="0"/>
              <a:t>გვერდები რეგულარულად ახლდება </a:t>
            </a:r>
            <a:r>
              <a:rPr lang="ka-GE" sz="1600" smtClean="0"/>
              <a:t>და </a:t>
            </a:r>
            <a:r>
              <a:rPr lang="ka-GE" sz="1600" smtClean="0"/>
              <a:t>ძირითადად </a:t>
            </a:r>
            <a:r>
              <a:rPr lang="ka-GE" sz="1600" dirty="0" smtClean="0"/>
              <a:t>მოიცავს შემდეგი სახის ინფორმაციას:</a:t>
            </a: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endParaRPr lang="en-US" sz="1600" dirty="0" smtClean="0">
              <a:latin typeface="Arial Narrow" pitchFamily="34" charset="0"/>
            </a:endParaRPr>
          </a:p>
          <a:p>
            <a:r>
              <a:rPr lang="ka-GE" sz="1600" dirty="0" smtClean="0"/>
              <a:t>მუნიციპალიტეტის საქმიანობა,</a:t>
            </a:r>
            <a:endParaRPr lang="en-US" sz="1600" dirty="0" smtClean="0">
              <a:latin typeface="Arial Narrow" pitchFamily="34" charset="0"/>
            </a:endParaRPr>
          </a:p>
          <a:p>
            <a:r>
              <a:rPr lang="ka-GE" sz="1600" dirty="0" smtClean="0"/>
              <a:t>საკუთარი ვებ-გვერდიდან გაზიარებული სტატიები, </a:t>
            </a:r>
            <a:endParaRPr lang="en-US" sz="1600" dirty="0" smtClean="0">
              <a:latin typeface="Arial Narrow" pitchFamily="34" charset="0"/>
            </a:endParaRPr>
          </a:p>
          <a:p>
            <a:r>
              <a:rPr lang="ka-GE" sz="1600" dirty="0" smtClean="0"/>
              <a:t>ფოტო/ვიდეო გალერეა,</a:t>
            </a:r>
            <a:endParaRPr lang="en-US" sz="1600" dirty="0" smtClean="0">
              <a:latin typeface="Arial Narrow" pitchFamily="34" charset="0"/>
            </a:endParaRPr>
          </a:p>
          <a:p>
            <a:r>
              <a:rPr lang="ka-GE" sz="1600" dirty="0" smtClean="0"/>
              <a:t>რეგიონში განვითარებული მოვლენები.</a:t>
            </a:r>
            <a:r>
              <a:rPr lang="en-US" sz="1600" dirty="0" smtClean="0">
                <a:latin typeface="Arial Narrow" pitchFamily="34" charset="0"/>
              </a:rPr>
              <a:t/>
            </a:r>
            <a:br>
              <a:rPr lang="en-US" sz="1600" dirty="0" smtClean="0">
                <a:latin typeface="Arial Narrow" pitchFamily="34" charset="0"/>
              </a:rPr>
            </a:br>
            <a:endParaRPr lang="en-US" sz="16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ka-GE" sz="1600" dirty="0" smtClean="0"/>
              <a:t>აღნიშნული გვერდები ასევე მოიცავს: ინფოგრაფიკებს, მთავრობის ინიციატივებსა და მიღწევებს (მაგ.: რა უნდა იცოდეს საზოგადოებამ უვიზო მიმოსვლის შესახებ; საქართველოს პარლამენტის საკანონმდებლო ინიციატივები; ინფრასტრუქტურული და აგრარული ინიციატივები; სოციალური, საგანმანათლებლო  და ჯანდაცვის პროგრამები და ა.შ.) </a:t>
            </a:r>
            <a:endParaRPr lang="en-US" sz="16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Narrow" pitchFamily="34" charset="0"/>
              </a:rPr>
              <a:t> 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55638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მუნიციპალიტეტების მიერ </a:t>
            </a:r>
            <a:r>
              <a:rPr lang="ka-GE" sz="2000" b="1" dirty="0">
                <a:solidFill>
                  <a:schemeClr val="tx2"/>
                </a:solidFill>
              </a:rPr>
              <a:t>გამოყენებული ძირითადი საკომუნიკაციო არხები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1800" b="1" u="sng" dirty="0" smtClean="0"/>
              <a:t>ვებ-გვერდი</a:t>
            </a:r>
            <a:endParaRPr lang="en-US" sz="1800" b="1" u="sng" dirty="0" smtClean="0"/>
          </a:p>
          <a:p>
            <a:r>
              <a:rPr lang="ka-GE" sz="1800" dirty="0" smtClean="0"/>
              <a:t>ვებ-გვერდი გააჩნია ყველა მუნიციპალიტეტს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ka-GE" sz="1800" dirty="0"/>
              <a:t>მუნიციპალიტეტების ინდივიდუალური ვერ-გვერდების დიზაინი, სტრუქტურა და შინაარსობრივი წყობა/სტილი თითქმის იდენტურად გამოიყურება, თუმცა რიგ შემთხვევებში, ინფრომაცია სრულყოფილად არ არის წარმოდგენილი.</a:t>
            </a:r>
            <a:endParaRPr lang="en-US" sz="1800" dirty="0"/>
          </a:p>
          <a:p>
            <a:pPr marL="0" indent="0">
              <a:buNone/>
            </a:pPr>
            <a:r>
              <a:rPr lang="ka-GE" sz="1800" dirty="0"/>
              <a:t> </a:t>
            </a:r>
            <a:endParaRPr lang="en-US" sz="1800" dirty="0"/>
          </a:p>
          <a:p>
            <a:pPr marL="0" indent="0">
              <a:buNone/>
            </a:pPr>
            <a:r>
              <a:rPr lang="ka-GE" sz="1800" b="1" dirty="0"/>
              <a:t>ვებ გვერდების ზოგადი წყობა და მასზე არსებული ინფორმაცია</a:t>
            </a:r>
            <a:r>
              <a:rPr lang="ka-GE" sz="1800" dirty="0"/>
              <a:t>:</a:t>
            </a:r>
            <a:endParaRPr lang="en-US" sz="1800" dirty="0"/>
          </a:p>
          <a:p>
            <a:pPr lvl="0"/>
            <a:r>
              <a:rPr lang="ka-GE" sz="1800" dirty="0"/>
              <a:t>მოკლე ნიუსები</a:t>
            </a:r>
            <a:endParaRPr lang="en-US" sz="1800" dirty="0"/>
          </a:p>
          <a:p>
            <a:pPr lvl="0"/>
            <a:r>
              <a:rPr lang="ka-GE" sz="1800" dirty="0"/>
              <a:t>ფოტო/ვიდეო გალერეა (რიგ შემთხვევებში, ფოტო-გალერეა შეიცავს მხოლოდ ტურისტებზე ორიენტირებულ ფოტოებს)</a:t>
            </a:r>
            <a:endParaRPr lang="en-US" sz="1800" dirty="0"/>
          </a:p>
          <a:p>
            <a:pPr lvl="0"/>
            <a:r>
              <a:rPr lang="ka-GE" sz="1800" dirty="0"/>
              <a:t>განცხადებები (კონკურსები; სოციალური პროგრამები; ჯანდაცვის პროგრამები;  პროექტები რომელიც ხორციელდება ადგილობრივი </a:t>
            </a:r>
            <a:r>
              <a:rPr lang="en-US" sz="1800" dirty="0"/>
              <a:t>NGO</a:t>
            </a:r>
            <a:r>
              <a:rPr lang="ka-GE" sz="1800" dirty="0"/>
              <a:t>-ების მიერ)</a:t>
            </a:r>
            <a:endParaRPr lang="en-US" sz="1800" dirty="0"/>
          </a:p>
          <a:p>
            <a:pPr lvl="0"/>
            <a:r>
              <a:rPr lang="ka-GE" sz="1800" dirty="0"/>
              <a:t>მუნიციპალიტეტის ცხელი ხაზი</a:t>
            </a:r>
            <a:endParaRPr lang="en-US" sz="1800" dirty="0"/>
          </a:p>
          <a:p>
            <a:pPr lvl="0"/>
            <a:r>
              <a:rPr lang="ka-GE" sz="1800" dirty="0"/>
              <a:t>საკონტაქტო ინფორმაცია მუნიციპალიტეტის და მის დაქვემდებარე </a:t>
            </a:r>
            <a:r>
              <a:rPr lang="ka-GE" sz="1800" dirty="0" smtClean="0"/>
              <a:t>ორგანიზაციებიში მომუშავე პასუხისმგებელი </a:t>
            </a:r>
            <a:r>
              <a:rPr lang="ka-GE" sz="1800" dirty="0"/>
              <a:t>პირების</a:t>
            </a:r>
            <a:endParaRPr lang="en-US" sz="1800" dirty="0"/>
          </a:p>
          <a:p>
            <a:pPr lvl="0"/>
            <a:r>
              <a:rPr lang="ka-GE" sz="1800" dirty="0"/>
              <a:t>საკრებულოს დადგენილებები; წლიური ანგარიშები; ბიუჯეტი და ა.შ 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8382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chemeClr val="tx2"/>
                </a:solidFill>
              </a:rPr>
              <a:t>მუნიციპალიტეტების </a:t>
            </a:r>
            <a:r>
              <a:rPr lang="ka-GE" sz="2000" b="1" dirty="0">
                <a:solidFill>
                  <a:schemeClr val="tx2"/>
                </a:solidFill>
              </a:rPr>
              <a:t>მიერ გამოყენებული ძირითადი საკომუნიკაციო არხები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sz="1900" b="1" u="sng" dirty="0" smtClean="0"/>
              <a:t>გაზეთი</a:t>
            </a:r>
            <a:endParaRPr lang="en-US" sz="1900" b="1" u="sng" dirty="0"/>
          </a:p>
          <a:p>
            <a:r>
              <a:rPr lang="ka-GE" sz="1800" dirty="0"/>
              <a:t>თითქმის ყველა მუნიციპალიტეტს გააჩნია ადგილობრივი გაზეთი. </a:t>
            </a:r>
            <a:br>
              <a:rPr lang="ka-GE" sz="1800" dirty="0"/>
            </a:br>
            <a:r>
              <a:rPr lang="ka-GE" sz="1800" dirty="0"/>
              <a:t>გაზეთის ბეჭდვის სიხშირე - ყოველ თვიური, ზოგ შმთხვევაში კი ყოველ </a:t>
            </a:r>
            <a:r>
              <a:rPr lang="ka-GE" sz="1800" dirty="0" smtClean="0"/>
              <a:t>კვირეული . გვერდების </a:t>
            </a:r>
            <a:r>
              <a:rPr lang="ka-GE" sz="1800" dirty="0"/>
              <a:t>რაოდენობა საშუალოდ - 4 – 12 გვერდი</a:t>
            </a:r>
            <a:br>
              <a:rPr lang="ka-GE" sz="1800" dirty="0"/>
            </a:br>
            <a:r>
              <a:rPr lang="ka-GE" sz="1800" dirty="0"/>
              <a:t>გაზეთი წარმოება ხდება ა(ა)იპ არასამეწარმეო (არაკომერციული)იურიდიული პირი-ს მიერ რომელსაც ადგილობრივი გამგეობა აფინანსებს. გაზეთის გავცელება ძირითად </a:t>
            </a:r>
            <a:r>
              <a:rPr lang="ka-GE" sz="1800" dirty="0" smtClean="0"/>
              <a:t>უფასოდ</a:t>
            </a:r>
            <a:r>
              <a:rPr lang="ka-GE" sz="1800" dirty="0"/>
              <a:t> </a:t>
            </a:r>
            <a:r>
              <a:rPr lang="ka-GE" sz="1800" dirty="0" smtClean="0"/>
              <a:t>ხორციელდება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ka-GE" sz="1800" b="1" u="sng" dirty="0"/>
              <a:t>ადგილობრივი ტელევიზია</a:t>
            </a:r>
            <a:endParaRPr lang="en-US" sz="1800" dirty="0"/>
          </a:p>
          <a:p>
            <a:r>
              <a:rPr lang="ka-GE" sz="1800" dirty="0"/>
              <a:t>იმ მუნიციპალიტეტებში სადაც ადგილობრივი ტელევიზია მაუწყებლობს, თანამშრომლობა ყოველწლიური კონტრაქტის საფუძველზე ხდება</a:t>
            </a:r>
            <a:endParaRPr lang="en-US" sz="1800" dirty="0"/>
          </a:p>
          <a:p>
            <a:pPr marL="0" indent="0">
              <a:buNone/>
            </a:pPr>
            <a:r>
              <a:rPr lang="ka-GE" sz="1800" dirty="0"/>
              <a:t/>
            </a:r>
            <a:br>
              <a:rPr lang="ka-GE" sz="1800" dirty="0"/>
            </a:br>
            <a:r>
              <a:rPr lang="ka-GE" sz="1800" b="1" u="sng" dirty="0" smtClean="0"/>
              <a:t>ადგილობრივ </a:t>
            </a:r>
            <a:r>
              <a:rPr lang="ka-GE" sz="1800" b="1" u="sng" dirty="0"/>
              <a:t>მოსახლეობასთან პირდაპირი კომუნიკაცია</a:t>
            </a:r>
            <a:endParaRPr lang="en-US" sz="1800" b="1" u="sng" dirty="0"/>
          </a:p>
          <a:p>
            <a:pPr marL="0" indent="0">
              <a:buNone/>
            </a:pPr>
            <a:r>
              <a:rPr lang="ka-GE" sz="1800" dirty="0"/>
              <a:t>პირდაპირი კომუნიკაცია, ინფორმაციის გავრცელების მიზნით :</a:t>
            </a:r>
            <a:br>
              <a:rPr lang="ka-GE" sz="1800" dirty="0"/>
            </a:br>
            <a:r>
              <a:rPr lang="ka-GE" sz="1800" b="1" dirty="0"/>
              <a:t>სხვადასხვა ღონისძიებაზე, სათემო შეკრებებზე</a:t>
            </a:r>
            <a:r>
              <a:rPr lang="ka-GE" sz="1800" dirty="0"/>
              <a:t>. მუნიციპალიტეტების ვარაუდით ამ გზით მოსახლეობის დაახლოებით 20% ინფორმირების უძრუნველყოფა ხდება.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ka-GE" sz="2400" b="1" u="sng" dirty="0"/>
              <a:t>ღონისძიებები</a:t>
            </a:r>
            <a:endParaRPr lang="en-US" sz="2400" dirty="0"/>
          </a:p>
          <a:p>
            <a:pPr lvl="0"/>
            <a:r>
              <a:rPr lang="ka-GE" sz="2400" dirty="0"/>
              <a:t>რეგულარული </a:t>
            </a:r>
            <a:r>
              <a:rPr lang="ka-GE" sz="2400" dirty="0" smtClean="0"/>
              <a:t>დასუფთავების </a:t>
            </a:r>
            <a:r>
              <a:rPr lang="ka-GE" sz="2400" dirty="0"/>
              <a:t>აქციები სკოლის მოსწავლეების ჩართულობით</a:t>
            </a:r>
            <a:endParaRPr lang="en-US" sz="2400" dirty="0"/>
          </a:p>
          <a:p>
            <a:pPr lvl="0"/>
            <a:r>
              <a:rPr lang="en-US" sz="2400" dirty="0"/>
              <a:t> </a:t>
            </a:r>
            <a:r>
              <a:rPr lang="ka-GE" sz="2400" dirty="0" smtClean="0"/>
              <a:t>გამგებლის </a:t>
            </a:r>
            <a:r>
              <a:rPr lang="ka-GE" sz="2400" dirty="0"/>
              <a:t>შეხვედრები</a:t>
            </a:r>
            <a:endParaRPr lang="en-US" sz="2400" dirty="0"/>
          </a:p>
          <a:p>
            <a:pPr lvl="0"/>
            <a:r>
              <a:rPr lang="ka-GE" sz="2400" dirty="0"/>
              <a:t>რეაბილიტირებული სკოლების, საბავშვო ბაღების გახსნა </a:t>
            </a:r>
            <a:endParaRPr lang="en-US" sz="2400" dirty="0"/>
          </a:p>
          <a:p>
            <a:pPr lvl="0"/>
            <a:r>
              <a:rPr lang="ka-GE" sz="2400" dirty="0"/>
              <a:t>ღონისძიებები კულტურის სფეროში (იუბილეები; სახალხო დღესასწაულები)</a:t>
            </a:r>
            <a:endParaRPr lang="en-US" sz="2400" dirty="0"/>
          </a:p>
          <a:p>
            <a:pPr lvl="0"/>
            <a:r>
              <a:rPr lang="ka-GE" sz="2400" dirty="0"/>
              <a:t>სპორტული ღონისძიებები (შეჯიბრებები სკოლებში და ა.შ) </a:t>
            </a:r>
            <a:endParaRPr lang="en-US" sz="2400" dirty="0" smtClean="0"/>
          </a:p>
          <a:p>
            <a:pPr marL="0" indent="0">
              <a:buNone/>
            </a:pPr>
            <a:r>
              <a:rPr lang="ka-GE" sz="2400" dirty="0" smtClean="0"/>
              <a:t> 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Workshop 14 and 15 June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A9EA-2A7E-407D-AFA7-7B4B51188E6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solidFill>
                  <a:schemeClr val="tx2"/>
                </a:solidFill>
              </a:rPr>
              <a:t>მუნიციპალიტეტების მიერ განხორციელებული ღონისძიებების ზოგადი აღწერილობა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409</Words>
  <Application>Microsoft Office PowerPoint</Application>
  <PresentationFormat>On-screen Show (4:3)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Sylfaen</vt:lpstr>
      <vt:lpstr>Wingdings</vt:lpstr>
      <vt:lpstr>Office Theme</vt:lpstr>
      <vt:lpstr>  </vt:lpstr>
      <vt:lpstr>წარმატების ფორმულა</vt:lpstr>
      <vt:lpstr>17 მუნიციპალიტეტის PR დეპარტამენტებთან ვიზიტი - 2017 წლის მარტი</vt:lpstr>
      <vt:lpstr>მოკვლევის საერთო შედეგები:</vt:lpstr>
      <vt:lpstr>PowerPoint Presentation</vt:lpstr>
      <vt:lpstr>მუნიციპალიტეტების მიერ გამოყენებული ძირითადი საკომუნიკაციო არხები</vt:lpstr>
      <vt:lpstr>მუნიციპალიტეტების მიერ გამოყენებული ძირითადი საკომუნიკაციო არხები</vt:lpstr>
      <vt:lpstr>მუნიციპალიტეტების მიერ გამოყენებული ძირითადი საკომუნიკაციო არხები</vt:lpstr>
      <vt:lpstr>PowerPoint Presentation</vt:lpstr>
      <vt:lpstr>PR სამსახურების მუშაობაში არსებული გამოწვევების ზოგადი მიმოხილვა </vt:lpstr>
      <vt:lpstr>საინტერესო მაგალითები</vt:lpstr>
      <vt:lpstr>საერთო  პოზიტიური მოვლენები 17  მუნიციპალიტეტში</vt:lpstr>
      <vt:lpstr>მადლობას მოგახსენებთ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Aleksandre Pertaia</cp:lastModifiedBy>
  <cp:revision>121</cp:revision>
  <dcterms:created xsi:type="dcterms:W3CDTF">2017-05-02T10:06:50Z</dcterms:created>
  <dcterms:modified xsi:type="dcterms:W3CDTF">2017-06-15T08:29:03Z</dcterms:modified>
</cp:coreProperties>
</file>