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90" r:id="rId5"/>
    <p:sldId id="319" r:id="rId6"/>
    <p:sldId id="320" r:id="rId7"/>
    <p:sldId id="261" r:id="rId8"/>
    <p:sldId id="321" r:id="rId9"/>
    <p:sldId id="351" r:id="rId10"/>
    <p:sldId id="352" r:id="rId11"/>
    <p:sldId id="353" r:id="rId12"/>
    <p:sldId id="354" r:id="rId13"/>
    <p:sldId id="262" r:id="rId14"/>
    <p:sldId id="322" r:id="rId15"/>
    <p:sldId id="323" r:id="rId16"/>
    <p:sldId id="332" r:id="rId17"/>
    <p:sldId id="334" r:id="rId18"/>
    <p:sldId id="333" r:id="rId19"/>
    <p:sldId id="343" r:id="rId20"/>
    <p:sldId id="344" r:id="rId21"/>
    <p:sldId id="345" r:id="rId22"/>
    <p:sldId id="347" r:id="rId23"/>
    <p:sldId id="348" r:id="rId24"/>
    <p:sldId id="349" r:id="rId25"/>
    <p:sldId id="350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60F-571B-2242-AAD2-7BD7C5B03D24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0837"/>
            <a:ext cx="7772400" cy="2729132"/>
          </a:xfrm>
        </p:spPr>
        <p:txBody>
          <a:bodyPr>
            <a:normAutofit/>
          </a:bodyPr>
          <a:lstStyle/>
          <a:p>
            <a:r>
              <a:rPr lang="ka-GE" dirty="0"/>
              <a:t>მყარი ნარჩენების მართვის მომსახურების ხარჯები, ანგარიშთა გეგმა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8782"/>
            <a:ext cx="6400800" cy="1320018"/>
          </a:xfrm>
        </p:spPr>
        <p:txBody>
          <a:bodyPr>
            <a:normAutofit/>
          </a:bodyPr>
          <a:lstStyle/>
          <a:p>
            <a:r>
              <a:rPr lang="ka-GE" b="1" dirty="0"/>
              <a:t>დოქტორი ჰაკან მატი</a:t>
            </a:r>
            <a:endParaRPr lang="tr-TR" b="1" dirty="0"/>
          </a:p>
          <a:p>
            <a:r>
              <a:rPr lang="ka-GE" b="1" dirty="0"/>
              <a:t>19 - 20 ნოემბერი, 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600" dirty="0"/>
              <a:t>ძირითადი ფინანსური პარამეტრები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985"/>
            <a:ext cx="8229600" cy="782621"/>
          </a:xfrm>
        </p:spPr>
        <p:txBody>
          <a:bodyPr>
            <a:normAutofit lnSpcReduction="10000"/>
          </a:bodyPr>
          <a:lstStyle/>
          <a:p>
            <a:r>
              <a:rPr lang="ka-GE" sz="2400" dirty="0"/>
              <a:t>მუნიციპალური ნარჩენების მართვის გეგმის მოქმედების პერიდი (2018 – 2022)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01949"/>
              </p:ext>
            </p:extLst>
          </p:nvPr>
        </p:nvGraphicFramePr>
        <p:xfrm>
          <a:off x="154066" y="2182079"/>
          <a:ext cx="8901443" cy="373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07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5221">
                <a:tc>
                  <a:txBody>
                    <a:bodyPr/>
                    <a:lstStyle/>
                    <a:p>
                      <a:pPr algn="ctr"/>
                      <a:r>
                        <a:rPr lang="ka-GE" sz="1600" noProof="0" dirty="0"/>
                        <a:t>ფინანსური პარამეტრები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2016</a:t>
                      </a:r>
                    </a:p>
                    <a:p>
                      <a:pPr algn="ctr"/>
                      <a:r>
                        <a:rPr lang="ka-GE" sz="1200" noProof="0" dirty="0"/>
                        <a:t>(რეალური)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/>
                        <a:t>2</a:t>
                      </a:r>
                      <a:r>
                        <a:rPr lang="ka-GE" sz="1200" noProof="0" dirty="0"/>
                        <a:t>017 (რეალური)</a:t>
                      </a:r>
                      <a:endParaRPr lang="en-US" sz="1200" noProof="0" dirty="0"/>
                    </a:p>
                    <a:p>
                      <a:pPr algn="ctr"/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2018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noProof="0" dirty="0"/>
                        <a:t>(რეალური)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2019</a:t>
                      </a:r>
                    </a:p>
                    <a:p>
                      <a:pPr algn="ctr"/>
                      <a:r>
                        <a:rPr lang="ka-GE" sz="1200" noProof="0" dirty="0"/>
                        <a:t>(სავარაუდო)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2020</a:t>
                      </a:r>
                      <a:endParaRPr lang="en-US" sz="1200" noProof="0" dirty="0"/>
                    </a:p>
                    <a:p>
                      <a:pPr algn="ctr"/>
                      <a:r>
                        <a:rPr lang="ka-GE" sz="1200" noProof="0" dirty="0"/>
                        <a:t>(სავარაუდო)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2021</a:t>
                      </a:r>
                      <a:endParaRPr lang="en-US" sz="1200" noProof="0" dirty="0"/>
                    </a:p>
                    <a:p>
                      <a:pPr algn="ctr"/>
                      <a:r>
                        <a:rPr lang="ka-GE" sz="1200" noProof="0" dirty="0"/>
                        <a:t>(სავარაუდო)</a:t>
                      </a:r>
                      <a:endParaRPr lang="en-US" sz="1200" noProof="0" dirty="0"/>
                    </a:p>
                    <a:p>
                      <a:pPr algn="ctr"/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2022</a:t>
                      </a:r>
                      <a:endParaRPr lang="en-US" sz="1200" noProof="0" dirty="0"/>
                    </a:p>
                    <a:p>
                      <a:pPr algn="ctr"/>
                      <a:r>
                        <a:rPr lang="ka-GE" sz="1200" noProof="0" dirty="0"/>
                        <a:t>(სავარაუდო)</a:t>
                      </a:r>
                      <a:endParaRPr lang="en-US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302">
                <a:tc>
                  <a:txBody>
                    <a:bodyPr/>
                    <a:lstStyle/>
                    <a:p>
                      <a:r>
                        <a:rPr lang="ka-GE" sz="1600" noProof="0" dirty="0"/>
                        <a:t>ნარჩ. მოსაკრ. </a:t>
                      </a:r>
                      <a:br>
                        <a:rPr lang="ka-GE" sz="1600" noProof="0" dirty="0"/>
                      </a:br>
                      <a:r>
                        <a:rPr lang="ka-GE" sz="1600" noProof="0" dirty="0"/>
                        <a:t>შეგრ. მაჩვ </a:t>
                      </a:r>
                      <a:r>
                        <a:rPr lang="en-US" sz="1600" baseline="0" noProof="0" dirty="0"/>
                        <a:t>(%)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30">
                <a:tc>
                  <a:txBody>
                    <a:bodyPr/>
                    <a:lstStyle/>
                    <a:p>
                      <a:r>
                        <a:rPr lang="en-US" noProof="0" dirty="0"/>
                        <a:t>  - </a:t>
                      </a:r>
                      <a:r>
                        <a:rPr lang="ka-GE" sz="1400" noProof="0" dirty="0"/>
                        <a:t>მოსახლეობა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  - </a:t>
                      </a:r>
                      <a:r>
                        <a:rPr lang="ka-GE" sz="1400" noProof="0" dirty="0"/>
                        <a:t>იურ. პირები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ka-GE" sz="1600" noProof="0" dirty="0"/>
                        <a:t>ნარჩ. შეგროვ. ხარჯები (ლარი/ტონა)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828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ka-G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მოსახლეობა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 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ka-G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იურ. პირები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935"/>
            <a:ext cx="8229600" cy="339208"/>
          </a:xfrm>
        </p:spPr>
        <p:txBody>
          <a:bodyPr>
            <a:noAutofit/>
          </a:bodyPr>
          <a:lstStyle/>
          <a:p>
            <a:r>
              <a:rPr lang="ka-GE" sz="3200" dirty="0"/>
              <a:t>ძირითადი ფინანსური პარამეტრები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517508"/>
              </p:ext>
            </p:extLst>
          </p:nvPr>
        </p:nvGraphicFramePr>
        <p:xfrm>
          <a:off x="143399" y="1728317"/>
          <a:ext cx="8857202" cy="4667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1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61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7056">
                <a:tc>
                  <a:txBody>
                    <a:bodyPr/>
                    <a:lstStyle/>
                    <a:p>
                      <a:pPr algn="ctr"/>
                      <a:r>
                        <a:rPr lang="ka-GE" sz="1600" noProof="0" dirty="0"/>
                        <a:t>ფინანსური პარამეტრები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2016</a:t>
                      </a:r>
                    </a:p>
                    <a:p>
                      <a:pPr algn="ctr"/>
                      <a:r>
                        <a:rPr lang="ka-GE" sz="1200" noProof="0" dirty="0"/>
                        <a:t>(რეალური)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/>
                        <a:t>2</a:t>
                      </a:r>
                      <a:r>
                        <a:rPr lang="ka-GE" sz="1200" noProof="0" dirty="0"/>
                        <a:t>017 (რეალური)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2018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noProof="0" dirty="0"/>
                        <a:t>(რეალური)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2019</a:t>
                      </a:r>
                    </a:p>
                    <a:p>
                      <a:pPr algn="ctr"/>
                      <a:r>
                        <a:rPr lang="ka-GE" sz="1200" noProof="0" dirty="0"/>
                        <a:t>(სავარაუდო)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2020</a:t>
                      </a:r>
                      <a:endParaRPr lang="en-US" sz="1200" noProof="0" dirty="0"/>
                    </a:p>
                    <a:p>
                      <a:pPr algn="ctr"/>
                      <a:r>
                        <a:rPr lang="ka-GE" sz="1200" noProof="0" dirty="0"/>
                        <a:t>(სავარაუდო)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2021</a:t>
                      </a:r>
                      <a:endParaRPr lang="en-US" sz="1200" noProof="0" dirty="0"/>
                    </a:p>
                    <a:p>
                      <a:pPr algn="ctr"/>
                      <a:r>
                        <a:rPr lang="ka-GE" sz="1200" noProof="0" dirty="0"/>
                        <a:t>(სავარაუდო)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noProof="0" dirty="0"/>
                        <a:t>2022</a:t>
                      </a:r>
                      <a:endParaRPr lang="en-US" sz="1200" noProof="0" dirty="0"/>
                    </a:p>
                    <a:p>
                      <a:pPr algn="ctr"/>
                      <a:r>
                        <a:rPr lang="ka-GE" sz="1200" noProof="0" dirty="0"/>
                        <a:t>(სავარაუდო)</a:t>
                      </a:r>
                      <a:endParaRPr lang="en-US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0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ნარჩ.განთავ. ხარჯები (ლარი/ტონა)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9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noProof="0" dirty="0"/>
                        <a:t>სულ ნარჩ. შეგრ. + განთ. ხარჯები </a:t>
                      </a:r>
                      <a:r>
                        <a:rPr kumimoji="0" lang="ka-G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(ლარი/ტონა)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2</a:t>
                      </a:r>
                      <a:r>
                        <a:rPr lang="en-US" noProof="0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2</a:t>
                      </a:r>
                      <a:r>
                        <a:rPr lang="en-US" noProof="0" dirty="0"/>
                        <a:t>0</a:t>
                      </a:r>
                      <a:r>
                        <a:rPr lang="tr-TR" noProof="0" dirty="0"/>
                        <a:t>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210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0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noProof="0" dirty="0"/>
                        <a:t>ნარჩ. მოსაკრ. </a:t>
                      </a:r>
                      <a:r>
                        <a:rPr kumimoji="0" lang="ka-G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(ლარი/ტონა)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2</a:t>
                      </a:r>
                      <a:r>
                        <a:rPr lang="tr-TR" noProof="0" dirty="0"/>
                        <a:t>10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36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ka-G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მოსახლეობა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1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ka-G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იურ. პირები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0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noProof="0" dirty="0"/>
                        <a:t>ხარ. დაფარ. თანაფარ.(%)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8</a:t>
                      </a:r>
                      <a:r>
                        <a:rPr lang="tr-TR" noProof="0" dirty="0"/>
                        <a:t>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4FC621-590A-403C-83B1-57F63007E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206"/>
            <a:ext cx="8229600" cy="671111"/>
          </a:xfrm>
        </p:spPr>
        <p:txBody>
          <a:bodyPr>
            <a:normAutofit lnSpcReduction="10000"/>
          </a:bodyPr>
          <a:lstStyle/>
          <a:p>
            <a:r>
              <a:rPr lang="ka-GE" sz="2000" dirty="0"/>
              <a:t>მუნიციპალური ნარჩენების მართვის გეგმის მოქმედების </a:t>
            </a:r>
            <a:br>
              <a:rPr lang="ka-GE" sz="2000" dirty="0"/>
            </a:br>
            <a:r>
              <a:rPr lang="ka-GE" sz="2000" dirty="0"/>
              <a:t>პერიდი (2018 – 2022)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6893"/>
            <a:ext cx="8229600" cy="665045"/>
          </a:xfrm>
        </p:spPr>
        <p:txBody>
          <a:bodyPr>
            <a:normAutofit/>
          </a:bodyPr>
          <a:lstStyle/>
          <a:p>
            <a:r>
              <a:rPr lang="ka-GE" sz="3600" dirty="0"/>
              <a:t>მგრძნობელობის ანალიზი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938"/>
            <a:ext cx="8229600" cy="4824759"/>
          </a:xfrm>
        </p:spPr>
        <p:txBody>
          <a:bodyPr>
            <a:normAutofit fontScale="92500"/>
          </a:bodyPr>
          <a:lstStyle/>
          <a:p>
            <a:r>
              <a:rPr lang="ka-GE" sz="2000" dirty="0"/>
              <a:t>მგრძნობიარობის ანალიზი უნდა ჩატარდეს ვარაუდების შეცვლით გზით, რათა შევაფასოთ მათი გავლენა ხარჯებსა და ფინანსურ მაჩვენებლებზე (განსაზღვრეთ, შეამოწმეთ და გააკონტროლეთ ყველაზე მნიშვნელოვანი პარამეტრები)</a:t>
            </a:r>
            <a:endParaRPr lang="en-US" sz="2000" dirty="0"/>
          </a:p>
          <a:p>
            <a:pPr lvl="1"/>
            <a:r>
              <a:rPr lang="ka-GE" sz="1600" dirty="0"/>
              <a:t>რა მოხდება თუ ოპერირებისა და მოვლის ხარჯები (მყარი ნარჩენების შეგროვება და ქუჩების დასუფთავება) და ჭიშკრის გადასახადი გაიზრდება 10%-ით?</a:t>
            </a:r>
          </a:p>
          <a:p>
            <a:pPr lvl="1"/>
            <a:r>
              <a:rPr lang="ka-GE" sz="1600" dirty="0"/>
              <a:t>რა მოხდება თუ საინვესტიციო ხარჯები გაიზრდება 10%-ით? </a:t>
            </a:r>
          </a:p>
          <a:p>
            <a:pPr lvl="1"/>
            <a:r>
              <a:rPr lang="ka-GE" sz="1600" dirty="0"/>
              <a:t>რა მოხდება თუ რეციკლირებადი მასალებიდან მიღებული შემოსავალი შემცირდება 20%-ით?</a:t>
            </a:r>
          </a:p>
          <a:p>
            <a:pPr lvl="1"/>
            <a:r>
              <a:rPr lang="ka-GE" sz="1600" dirty="0"/>
              <a:t>რა მოხდება თუ მოსაკრებლის ამოღების მაჩვენებელი შემცირდება 20%-ით</a:t>
            </a:r>
          </a:p>
          <a:p>
            <a:pPr lvl="1"/>
            <a:r>
              <a:rPr lang="ka-GE" sz="1600" dirty="0"/>
              <a:t>რა მოხდება თუ რეციკლირებადი მასალების ღირებულება შემცირდება 20%-ით?</a:t>
            </a:r>
          </a:p>
          <a:p>
            <a:pPr lvl="1"/>
            <a:r>
              <a:rPr lang="ka-GE" sz="1600" dirty="0"/>
              <a:t>რა მოხდება თუ საინვესტიციო ხარჯები გაიზრდება 20%-ით?</a:t>
            </a:r>
            <a:endParaRPr lang="en-US" sz="1600" dirty="0"/>
          </a:p>
          <a:p>
            <a:r>
              <a:rPr lang="ka-GE" sz="2000" dirty="0"/>
              <a:t>საჭიროა რისკებისა და რისკების შემცირების ზომების გაანალიზება</a:t>
            </a:r>
            <a:endParaRPr lang="en-US" sz="2000" dirty="0"/>
          </a:p>
          <a:p>
            <a:pPr lvl="1"/>
            <a:r>
              <a:rPr lang="ka-GE" sz="1600" dirty="0"/>
              <a:t>საინვესტიციო და ოპერირების ხარჯების დასაფინანსებლად საკმარისი ფინანსური წყაროების ქონა</a:t>
            </a:r>
          </a:p>
          <a:p>
            <a:pPr lvl="1"/>
            <a:r>
              <a:rPr lang="ka-GE" sz="1600" dirty="0"/>
              <a:t>ნარჩენების წარმომქმნელთა სურვილი და მზადყოფნა, გადაიხადონ მუნიციპალური ნარჩენების გაზრდილი მოსაკრებელი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222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965184"/>
          </a:xfrm>
        </p:spPr>
        <p:txBody>
          <a:bodyPr>
            <a:noAutofit/>
          </a:bodyPr>
          <a:lstStyle/>
          <a:p>
            <a:r>
              <a:rPr lang="ka-GE" sz="2800" dirty="0"/>
              <a:t>როგორ გამოვთვალოთ მუნიციპალური ნარჩენების მოსაკრებელი?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0664"/>
            <a:ext cx="8229600" cy="4555685"/>
          </a:xfrm>
        </p:spPr>
        <p:txBody>
          <a:bodyPr>
            <a:normAutofit fontScale="62500" lnSpcReduction="20000"/>
          </a:bodyPr>
          <a:lstStyle/>
          <a:p>
            <a:r>
              <a:rPr lang="ka-GE" dirty="0"/>
              <a:t>განსაზღვრეთ დაგეგმვის პერიოდი (5 წელი; რეგულარული განახლება)</a:t>
            </a:r>
          </a:p>
          <a:p>
            <a:r>
              <a:rPr lang="ka-GE" dirty="0"/>
              <a:t>დაგეგმეთ მაკროეკონომიკური ცვლადები</a:t>
            </a:r>
          </a:p>
          <a:p>
            <a:r>
              <a:rPr lang="ka-GE" dirty="0"/>
              <a:t>მოამზადეთ ნარჩენების რაოდენობის პროგნოზი მოსახლეობის ზრდისა და დაფარვის ზონის, აგრეთვე კონკრეტული ნარჩენების წარმოქმნისა და რეციკლირების (სეპარირებული შეგროვების) გათვალისწინებით.</a:t>
            </a:r>
          </a:p>
          <a:p>
            <a:r>
              <a:rPr lang="ka-GE" dirty="0"/>
              <a:t>მოამზადეთ გაწეული მომსახურების ხარჯების წინასწარი პროგნოზი</a:t>
            </a:r>
          </a:p>
          <a:p>
            <a:r>
              <a:rPr lang="ka-GE" dirty="0"/>
              <a:t>მომსახურების ხარჯების პოტენციური ცვლილებების შეფასების მიზნით, ჩაატარეთ მგრძნობელობის ანალიზი (ძირითადი პარამეტრების შეცვლის გზით)</a:t>
            </a:r>
          </a:p>
          <a:p>
            <a:r>
              <a:rPr lang="ka-GE" dirty="0"/>
              <a:t>ხელმისაწვდომობის გათვალიწინებით, დააწესეთ მუნიციპალური ნარჩენების მოსაკრებელი ნარჩენების საყოფაცხოვრებო, კომერციული და ინსტიტუციური წარმომქმნელებისთვის, დაგეგმვის მთელი პერიოდის განმავლობაში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2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0128"/>
            <a:ext cx="8229600" cy="844062"/>
          </a:xfrm>
        </p:spPr>
        <p:txBody>
          <a:bodyPr>
            <a:noAutofit/>
          </a:bodyPr>
          <a:lstStyle/>
          <a:p>
            <a:r>
              <a:rPr lang="ka-GE" sz="2800" dirty="0"/>
              <a:t>მუნიციპალური ნარჩენების მოსაკრებლის გამოთვლის ძირითადი პარამეტრები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1537"/>
            <a:ext cx="8229600" cy="4454013"/>
          </a:xfrm>
        </p:spPr>
        <p:txBody>
          <a:bodyPr>
            <a:normAutofit fontScale="55000" lnSpcReduction="20000"/>
          </a:bodyPr>
          <a:lstStyle/>
          <a:p>
            <a:r>
              <a:rPr lang="ka-GE" sz="4400" dirty="0"/>
              <a:t>მაკროეკონომიკური ცვლადები</a:t>
            </a:r>
            <a:endParaRPr lang="en-US" sz="4400" dirty="0"/>
          </a:p>
          <a:p>
            <a:pPr lvl="1"/>
            <a:r>
              <a:rPr lang="ka-GE" sz="3300" dirty="0"/>
              <a:t>მთლიანი შიდა პროდუქტი (მშპ)</a:t>
            </a:r>
          </a:p>
          <a:p>
            <a:pPr lvl="1"/>
            <a:r>
              <a:rPr lang="ka-GE" sz="3300" dirty="0"/>
              <a:t>ინფლაცია</a:t>
            </a:r>
          </a:p>
          <a:p>
            <a:pPr lvl="1"/>
            <a:r>
              <a:rPr lang="ka-GE" sz="3300" dirty="0"/>
              <a:t>ფასების რეალური ცვლილება (საწვავი, ელექტროენერგია, პერსონალი და სხვა)</a:t>
            </a:r>
          </a:p>
          <a:p>
            <a:pPr lvl="1"/>
            <a:r>
              <a:rPr lang="ka-GE" sz="3300" dirty="0"/>
              <a:t>საპროცენტო განაკვეთი</a:t>
            </a:r>
          </a:p>
          <a:p>
            <a:pPr lvl="1"/>
            <a:r>
              <a:rPr lang="ka-GE" sz="3300" dirty="0"/>
              <a:t>განკარგვადი საყოფაცხოვრებო შემოსავალი</a:t>
            </a:r>
            <a:endParaRPr lang="en-US" sz="3300" dirty="0"/>
          </a:p>
          <a:p>
            <a:r>
              <a:rPr lang="ka-GE" sz="4400" dirty="0"/>
              <a:t>ნარჩენების რაოდენობა</a:t>
            </a:r>
            <a:r>
              <a:rPr lang="en-US" sz="4400" dirty="0"/>
              <a:t> </a:t>
            </a:r>
          </a:p>
          <a:p>
            <a:pPr lvl="1"/>
            <a:r>
              <a:rPr lang="ka-GE" sz="3300" dirty="0"/>
              <a:t>ტერიტორიაზე მოსახლეობის რაოდენობა (სულადობრივად) და მომსახურების დაფარვის ზონა (%)</a:t>
            </a:r>
          </a:p>
          <a:p>
            <a:pPr lvl="1"/>
            <a:r>
              <a:rPr lang="ka-GE" sz="3300" dirty="0"/>
              <a:t>კონკრეტული ნარჩენების წარმოქმნა (კგ/მოსახლეზე/დღეში) და წარმოქმნილი ნარჩენების ჯამი წარმქმნელების მიხედვით (ტონა/წელი)</a:t>
            </a:r>
          </a:p>
          <a:p>
            <a:pPr lvl="1"/>
            <a:r>
              <a:rPr lang="ka-GE" sz="3300" dirty="0"/>
              <a:t>შეგროვებული, გადამზიდავ სადგურზე გადატანილი, რეციკლირებული და ნაგავსაყრელზე განთავსებული ნარჩენების რაოდენობა (ტონა/წელი)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162227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649"/>
            <a:ext cx="8229600" cy="844062"/>
          </a:xfrm>
        </p:spPr>
        <p:txBody>
          <a:bodyPr>
            <a:noAutofit/>
          </a:bodyPr>
          <a:lstStyle/>
          <a:p>
            <a:r>
              <a:rPr lang="ka-GE" sz="2800" dirty="0"/>
              <a:t>მუნიციპალური ნარჩენების მოსაკრებლის გამოთვლის ძირითადი პარამეტრები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568"/>
            <a:ext cx="8229600" cy="4689781"/>
          </a:xfrm>
        </p:spPr>
        <p:txBody>
          <a:bodyPr>
            <a:normAutofit fontScale="85000" lnSpcReduction="20000"/>
          </a:bodyPr>
          <a:lstStyle/>
          <a:p>
            <a:r>
              <a:rPr lang="ka-GE" sz="2600" dirty="0"/>
              <a:t>მყარი ნარჩენების მართვის მომსახურების გაწევის ხარჯები (ლარი/წელი და ლარი/ტონა)</a:t>
            </a:r>
            <a:endParaRPr lang="en-US" sz="2600" dirty="0"/>
          </a:p>
          <a:p>
            <a:pPr lvl="1"/>
            <a:r>
              <a:rPr lang="ka-GE" sz="1900" dirty="0"/>
              <a:t>ოპერირებისა და მოვლის ხარჯები (მყარი ნარჩენების შეგროვება, ტრანსპორტირება და ქუჩების დასუფთავება)</a:t>
            </a:r>
          </a:p>
          <a:p>
            <a:pPr lvl="1"/>
            <a:r>
              <a:rPr lang="ka-GE" sz="1900" dirty="0"/>
              <a:t>„საქართველოს მყარი ნარჩენების მართვის კომპანიის“ ჭიშკრის გადასახადი</a:t>
            </a:r>
          </a:p>
          <a:p>
            <a:pPr lvl="1"/>
            <a:r>
              <a:rPr lang="ka-GE" sz="1900" dirty="0"/>
              <a:t>ცვეთის ხარჯები</a:t>
            </a:r>
          </a:p>
          <a:p>
            <a:pPr lvl="1"/>
            <a:r>
              <a:rPr lang="ka-GE" sz="1900" dirty="0"/>
              <a:t>საინვესტიციო ხარჯები (ახალი/ჩანაცვლებული)</a:t>
            </a:r>
          </a:p>
          <a:p>
            <a:pPr lvl="1"/>
            <a:r>
              <a:rPr lang="ka-GE" sz="1900" dirty="0"/>
              <a:t>ფინანსური ხარჯები</a:t>
            </a:r>
            <a:endParaRPr lang="en-US" sz="1900" dirty="0"/>
          </a:p>
          <a:p>
            <a:r>
              <a:rPr lang="ka-GE" sz="2600" dirty="0"/>
              <a:t>მყარი ნარჩენების მართვის შემოსავლები</a:t>
            </a:r>
            <a:endParaRPr lang="en-US" sz="2600" dirty="0"/>
          </a:p>
          <a:p>
            <a:pPr lvl="1"/>
            <a:r>
              <a:rPr lang="ka-GE" sz="1900" dirty="0"/>
              <a:t>მუნიციპალური ნარჩენების მოსაკრებელი ერთ წარმომქმნელზე (საყოფაცხოვრებო, კომერციულ და ინსტიტუციურ ნარჩენების წარმომქმნელზე) (ლარი/ტონა)</a:t>
            </a:r>
          </a:p>
          <a:p>
            <a:pPr lvl="1"/>
            <a:r>
              <a:rPr lang="ka-GE" sz="1900" dirty="0"/>
              <a:t>სულ დარიცხული და შეგროვებული მოსაკრებელი საყოფაცხოვრებო, კომერციული და ინსტიტუციური ნარჩენების წარმომქმნელისთვის (ლარი/წელი)</a:t>
            </a:r>
          </a:p>
          <a:p>
            <a:pPr lvl="1"/>
            <a:r>
              <a:rPr lang="ka-GE" sz="1900" dirty="0"/>
              <a:t>რეციკლირებადი მასალების გასაყიდი ერთეულის ფასი (ლარი/ტონა)</a:t>
            </a:r>
          </a:p>
          <a:p>
            <a:pPr lvl="1"/>
            <a:r>
              <a:rPr lang="ka-GE" sz="1900" dirty="0"/>
              <a:t>რეციკლირებადი მასალებიდან მიღებული შემოსავლის ჯამი (ლარი/წელი)</a:t>
            </a:r>
          </a:p>
          <a:p>
            <a:pPr lvl="1"/>
            <a:r>
              <a:rPr lang="ka-GE" sz="1900" dirty="0"/>
              <a:t>მყარი ნარჩენების მართვის მომსახურების შემოსავლების ჯამი (სამშენებლო ნარჩენები და ა.შ.) (ლარი/წელი)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162227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6390"/>
            <a:ext cx="8229600" cy="844062"/>
          </a:xfrm>
        </p:spPr>
        <p:txBody>
          <a:bodyPr>
            <a:noAutofit/>
          </a:bodyPr>
          <a:lstStyle/>
          <a:p>
            <a:r>
              <a:rPr lang="ka-GE" sz="2800" dirty="0"/>
              <a:t>ფაქტობრივი ხარჯების და შემოსავლების გაგება შერეული მუნიციპალური ანგარიშებიდან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1681317"/>
            <a:ext cx="8686800" cy="4645536"/>
          </a:xfrm>
        </p:spPr>
        <p:txBody>
          <a:bodyPr>
            <a:noAutofit/>
          </a:bodyPr>
          <a:lstStyle/>
          <a:p>
            <a:r>
              <a:rPr lang="ka-GE" sz="1800" dirty="0"/>
              <a:t>ნარჩენების მართვის მომსახურების გაწევის ხარჯები (ლარი/წელი)</a:t>
            </a:r>
            <a:endParaRPr lang="en-US" sz="1800" dirty="0"/>
          </a:p>
          <a:p>
            <a:pPr lvl="1"/>
            <a:r>
              <a:rPr lang="ka-GE" sz="1800" dirty="0"/>
              <a:t>პერსონალის ხარჯები (დამხმარე კადრები, ადმინისტრირება, ოპერირება და მოვლა)</a:t>
            </a:r>
            <a:endParaRPr lang="en-US" sz="1800" dirty="0"/>
          </a:p>
          <a:p>
            <a:pPr lvl="1"/>
            <a:r>
              <a:rPr lang="ka-GE" sz="1800" dirty="0"/>
              <a:t>ნარჩენების შეგროვებისთვის და ქუჩების დასუფთავებისთვის და ზოგადი ადმინისტრირებისთვის გამოყენებული მანქანების საწვავის, რემონტის, ტექ-მომსახურების და დაზღვევის ხარჯები</a:t>
            </a:r>
            <a:endParaRPr lang="en-US" sz="1800" dirty="0"/>
          </a:p>
          <a:p>
            <a:pPr lvl="1"/>
            <a:r>
              <a:rPr lang="ka-GE" sz="1800" dirty="0"/>
              <a:t>კონტრაქტით გადაცემული მომსახურების ხარჯები (შეგროვებისა და ტრანსპორტირების მომსახურების დაქირავება, მანქანებისა და კონტეინერების მოვლა-შენახვა, მოსაკრებლის დარიცხვისა და შეგროვების მომსახურება)</a:t>
            </a:r>
            <a:endParaRPr lang="en-US" sz="1800" dirty="0"/>
          </a:p>
          <a:p>
            <a:pPr lvl="1"/>
            <a:r>
              <a:rPr lang="ka-GE" sz="1800" dirty="0"/>
              <a:t>მუნიციპალური ნარჩენების მართვაში გამოყენებული აქტივების ცვეთის ხარჯები (მანქანები, კონტეინერები, სხვა მოწყობილობები, შენობები)</a:t>
            </a:r>
          </a:p>
          <a:p>
            <a:pPr lvl="1"/>
            <a:r>
              <a:rPr lang="ka-GE" sz="1800" dirty="0"/>
              <a:t>საინვესტიციო ხარჯები (ნარჩენების მართვის ახალი აქტივები, ძველის ჩანაცვლება)</a:t>
            </a:r>
          </a:p>
          <a:p>
            <a:pPr lvl="1"/>
            <a:r>
              <a:rPr lang="ka-GE" sz="1800" dirty="0"/>
              <a:t>ათვისებული/გამოყენებული სესხების ფინანსური ხარჯები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2227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7419"/>
            <a:ext cx="8229600" cy="1063245"/>
          </a:xfrm>
        </p:spPr>
        <p:txBody>
          <a:bodyPr>
            <a:noAutofit/>
          </a:bodyPr>
          <a:lstStyle/>
          <a:p>
            <a:r>
              <a:rPr lang="ka-GE" sz="2800" dirty="0"/>
              <a:t>ფაქტობრივი ხარჯების და შემოსავლების გაგება შერეული მუნიციპალური ანგარიშებიდან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6086"/>
            <a:ext cx="8229600" cy="4260263"/>
          </a:xfrm>
        </p:spPr>
        <p:txBody>
          <a:bodyPr>
            <a:noAutofit/>
          </a:bodyPr>
          <a:lstStyle/>
          <a:p>
            <a:r>
              <a:rPr lang="ka-GE" sz="2800" dirty="0"/>
              <a:t>მყარი ნარჩენების მართვის შემოსავლები (ლარი/წელი)</a:t>
            </a:r>
          </a:p>
          <a:p>
            <a:pPr lvl="1"/>
            <a:r>
              <a:rPr lang="ka-GE" sz="2400" dirty="0"/>
              <a:t>დარიცხული და მიღებული შემოსავლების ჯამი, საყოფაცხოვრებო, კომერციული და ინსტიტუციური ნარჩენების წარმომქმნელებისგან</a:t>
            </a:r>
          </a:p>
          <a:p>
            <a:pPr lvl="1"/>
            <a:r>
              <a:rPr lang="ka-GE" sz="2400" dirty="0"/>
              <a:t>დარიცხული და მიღებული შემოსავლების ჯამი რეციკლირებადი მასალებიდან</a:t>
            </a:r>
          </a:p>
          <a:p>
            <a:pPr lvl="1"/>
            <a:r>
              <a:rPr lang="ka-GE" sz="2400" dirty="0"/>
              <a:t>დარიცხული და მიღებული შემოსავლების ჯამი ნარჩენების მართვის სხვა მომსახურებიდან (სამშენებლო ნარჩენები და ა.შ)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222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131"/>
            <a:ext cx="8229600" cy="707721"/>
          </a:xfrm>
        </p:spPr>
        <p:txBody>
          <a:bodyPr>
            <a:noAutofit/>
          </a:bodyPr>
          <a:lstStyle/>
          <a:p>
            <a:r>
              <a:rPr lang="ka-GE" sz="2800" dirty="0"/>
              <a:t>ფაქტობრივი ხარჯების და შემოსავლების გაგება შერეული მუნიციპალური ანგარიშებიდან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0812"/>
            <a:ext cx="8229600" cy="4483309"/>
          </a:xfrm>
        </p:spPr>
        <p:txBody>
          <a:bodyPr>
            <a:noAutofit/>
          </a:bodyPr>
          <a:lstStyle/>
          <a:p>
            <a:r>
              <a:rPr lang="ka-GE" sz="2000" dirty="0"/>
              <a:t>მუნიციპალიტეტების სტანდარტული ანგარიშთა გეგმის რეორგანიზაცია, ნარჩენების მართვის ხარჯებისა და შემოსავლებისთვის თვალყურის უკეთ დევნების მიზნით</a:t>
            </a:r>
            <a:endParaRPr lang="en-US" sz="2000" dirty="0"/>
          </a:p>
          <a:p>
            <a:r>
              <a:rPr lang="ka-GE" sz="2000" dirty="0"/>
              <a:t>ნარჩენების მართვის ხარჯების/შემოსავლების თითოეული ელემენტის ქვეანგარიშები (არ უნდა იქნას აღრიცხული „სხვა“ ანგარიშის ქვეშ, რისი მიდევნებაც შემდეგში შეუძლებელია)</a:t>
            </a:r>
          </a:p>
          <a:p>
            <a:r>
              <a:rPr lang="ka-GE" sz="2000" dirty="0"/>
              <a:t>ნარჩენების მართვის ხარჯებისა და შემოსავლების აღრიცხვის სისტემისა და პროცედურების დამკვიდრება</a:t>
            </a:r>
          </a:p>
          <a:p>
            <a:r>
              <a:rPr lang="ka-GE" sz="2000" dirty="0"/>
              <a:t>ფინანსური ეფექტიანობის შეფასება და რეგულარული ანგარიშგება (ყოველთვიურად)</a:t>
            </a:r>
          </a:p>
          <a:p>
            <a:r>
              <a:rPr lang="ka-GE" sz="2000" dirty="0"/>
              <a:t>ფინანსური ეფექტიანობის მაჩვენებლების შედარება (საორიენტაციო მაჩვენებლებთან)</a:t>
            </a:r>
          </a:p>
          <a:p>
            <a:r>
              <a:rPr lang="ka-GE" sz="2000" dirty="0"/>
              <a:t>უკუკავშირი და გაუმჯობესება</a:t>
            </a:r>
          </a:p>
        </p:txBody>
      </p:sp>
    </p:spTree>
    <p:extLst>
      <p:ext uri="{BB962C8B-B14F-4D97-AF65-F5344CB8AC3E}">
        <p14:creationId xmlns:p14="http://schemas.microsoft.com/office/powerpoint/2010/main" val="416222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096"/>
            <a:ext cx="8229600" cy="671052"/>
          </a:xfrm>
        </p:spPr>
        <p:txBody>
          <a:bodyPr>
            <a:noAutofit/>
          </a:bodyPr>
          <a:lstStyle/>
          <a:p>
            <a:r>
              <a:rPr lang="ka-GE" sz="2800" dirty="0"/>
              <a:t>ნარჩენების მართვის მომსახურების ახალი მუნიციპალური ანგარიშები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335"/>
            <a:ext cx="8229600" cy="671052"/>
          </a:xfrm>
        </p:spPr>
        <p:txBody>
          <a:bodyPr>
            <a:normAutofit fontScale="85000" lnSpcReduction="10000"/>
          </a:bodyPr>
          <a:lstStyle/>
          <a:p>
            <a:r>
              <a:rPr lang="ka-GE" sz="2400" dirty="0"/>
              <a:t>ბუღალტრული აღრიცხვისა და ანგარიშგების ინსტრუქცია</a:t>
            </a:r>
            <a:r>
              <a:rPr lang="en-US" sz="2400" dirty="0"/>
              <a:t> No. 1321</a:t>
            </a:r>
            <a:r>
              <a:rPr lang="ka-GE" sz="2400" dirty="0"/>
              <a:t>, საქართველოს ფინანსთა მინისტრის ბრძანება</a:t>
            </a:r>
            <a:r>
              <a:rPr lang="en-US" sz="2400" dirty="0"/>
              <a:t>, 28 </a:t>
            </a:r>
            <a:r>
              <a:rPr lang="ka-GE" sz="2400" dirty="0"/>
              <a:t>დეკ., 2007. </a:t>
            </a:r>
            <a:endParaRPr lang="tr-TR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8587"/>
              </p:ext>
            </p:extLst>
          </p:nvPr>
        </p:nvGraphicFramePr>
        <p:xfrm>
          <a:off x="575184" y="2144102"/>
          <a:ext cx="8111613" cy="4189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7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106">
                <a:tc>
                  <a:txBody>
                    <a:bodyPr/>
                    <a:lstStyle/>
                    <a:p>
                      <a:pPr algn="ctr"/>
                      <a:r>
                        <a:rPr lang="ka-GE" noProof="0" dirty="0"/>
                        <a:t>ანგარიშის ნომერი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noProof="0" dirty="0"/>
                        <a:t>ანგარიშის დასახელება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382">
                <a:tc>
                  <a:txBody>
                    <a:bodyPr/>
                    <a:lstStyle/>
                    <a:p>
                      <a:pPr algn="ctr"/>
                      <a:r>
                        <a:rPr lang="tr-TR" b="1" i="0" noProof="0" dirty="0"/>
                        <a:t>7100</a:t>
                      </a:r>
                      <a:endParaRPr lang="en-US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b="1" i="0" noProof="0" dirty="0"/>
                        <a:t>მომუშავეთა ანაზღაურება</a:t>
                      </a:r>
                      <a:r>
                        <a:rPr lang="en-US" b="1" i="0" noProof="0" dirty="0"/>
                        <a:t> </a:t>
                      </a:r>
                      <a:r>
                        <a:rPr lang="ka-GE" b="1" i="0" baseline="0" noProof="0" dirty="0"/>
                        <a:t>(საერთო კოდი)</a:t>
                      </a:r>
                      <a:endParaRPr lang="en-US" b="1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382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7190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i="0" noProof="0" dirty="0"/>
                        <a:t>ნარჩენების მართვის პერსონალის ანაზღაურება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382">
                <a:tc>
                  <a:txBody>
                    <a:bodyPr/>
                    <a:lstStyle/>
                    <a:p>
                      <a:pPr algn="ctr"/>
                      <a:r>
                        <a:rPr lang="tr-TR" b="1" i="0" noProof="0" dirty="0"/>
                        <a:t>7200</a:t>
                      </a:r>
                      <a:endParaRPr lang="en-US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b="1" i="0" noProof="0" dirty="0"/>
                        <a:t>საქონელი და მომსახურება</a:t>
                      </a:r>
                      <a:r>
                        <a:rPr lang="en-US" b="1" i="0" noProof="0" dirty="0"/>
                        <a:t> </a:t>
                      </a:r>
                      <a:r>
                        <a:rPr lang="ka-GE" b="1" i="0" baseline="0" noProof="0" dirty="0"/>
                        <a:t>(საერთო კოდი) </a:t>
                      </a:r>
                      <a:endParaRPr lang="en-US" b="1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382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7219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i="0" noProof="0" dirty="0"/>
                        <a:t>ნარჩენების მართვის მომსახურებაში შრომითი ხელშეკრულებით დასაქმებულ პირთა ანაზღაურება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382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7229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i="0" noProof="0" dirty="0"/>
                        <a:t>ნარჩენების მართვის მომსახურებით მივლინება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382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7239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i="0" noProof="0" dirty="0"/>
                        <a:t>ნარჩენების მართვის მომსახურების ოფისის ხარჯები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139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7249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i="0" noProof="0" dirty="0"/>
                        <a:t>ნარჩენების მართვის მომსახურების წარმომადგენ. ხარჯები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შინაარსი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/>
              <a:t>როგორ განვსაზღვროთ ნარჩენების მომსახურების საფასური და როგორ უნდა მოხდეს მისი ადმინისტრირება?</a:t>
            </a:r>
          </a:p>
          <a:p>
            <a:pPr lvl="1"/>
            <a:r>
              <a:rPr lang="ka-GE" dirty="0"/>
              <a:t>მყარი ნარჩენების მართვის მომსახურების მოსაკრებელი და ხარჯები</a:t>
            </a:r>
          </a:p>
          <a:p>
            <a:pPr lvl="1"/>
            <a:r>
              <a:rPr lang="ka-GE" dirty="0"/>
              <a:t>ანგარიშთა გეგმის გადასინჯვა</a:t>
            </a:r>
          </a:p>
        </p:txBody>
      </p:sp>
    </p:spTree>
    <p:extLst>
      <p:ext uri="{BB962C8B-B14F-4D97-AF65-F5344CB8AC3E}">
        <p14:creationId xmlns:p14="http://schemas.microsoft.com/office/powerpoint/2010/main" val="2257048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505"/>
            <a:ext cx="8229600" cy="574352"/>
          </a:xfrm>
        </p:spPr>
        <p:txBody>
          <a:bodyPr>
            <a:noAutofit/>
          </a:bodyPr>
          <a:lstStyle/>
          <a:p>
            <a:r>
              <a:rPr lang="ka-GE" sz="2800" dirty="0"/>
              <a:t>ნარჩენების მართვის მომსახურების ახალი მუნიციპალური ანგარიშები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00548"/>
          </a:xfrm>
        </p:spPr>
        <p:txBody>
          <a:bodyPr>
            <a:normAutofit lnSpcReduction="10000"/>
          </a:bodyPr>
          <a:lstStyle/>
          <a:p>
            <a:r>
              <a:rPr lang="ka-GE" sz="2000" dirty="0"/>
              <a:t>ბუღალტრული აღრიცხვისა და ანგარიშგების ინსტრუქცია</a:t>
            </a:r>
            <a:r>
              <a:rPr lang="en-US" sz="2000" dirty="0"/>
              <a:t> No. 1321</a:t>
            </a:r>
            <a:r>
              <a:rPr lang="ka-GE" sz="2000" dirty="0"/>
              <a:t>, საქართველოს ფინანსთა მინისტრის ბრძანება</a:t>
            </a:r>
            <a:r>
              <a:rPr lang="en-US" sz="2000" dirty="0"/>
              <a:t>, 28 </a:t>
            </a:r>
            <a:r>
              <a:rPr lang="ka-GE" sz="2000" dirty="0"/>
              <a:t>დეკ., 2007. </a:t>
            </a:r>
            <a:endParaRPr lang="tr-TR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8960"/>
              </p:ext>
            </p:extLst>
          </p:nvPr>
        </p:nvGraphicFramePr>
        <p:xfrm>
          <a:off x="615460" y="2280784"/>
          <a:ext cx="7913079" cy="407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018">
                <a:tc>
                  <a:txBody>
                    <a:bodyPr/>
                    <a:lstStyle/>
                    <a:p>
                      <a:pPr algn="ctr"/>
                      <a:r>
                        <a:rPr lang="ka-GE" sz="1400" noProof="0" dirty="0"/>
                        <a:t>ანგარიშის ნომერი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400" noProof="0" dirty="0"/>
                        <a:t>ანგარიშის დასახელება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92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/>
                        <a:t>7258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400" i="0" noProof="0" dirty="0"/>
                        <a:t>ნარჩენების მართვის მომსახურების პერსონალის კვების ხარჯები</a:t>
                      </a:r>
                      <a:endParaRPr lang="en-US" sz="14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992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/>
                        <a:t>7259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i="0" noProof="0" dirty="0"/>
                        <a:t>ნარჩენების მართვის მომსახურების პერსონალის სამედიცინო ხარჯები</a:t>
                      </a:r>
                      <a:endParaRPr lang="en-US" sz="14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25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/>
                        <a:t>7269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400" i="0" noProof="0" dirty="0"/>
                        <a:t>ნარჩენების მართვის მომსახურების პერსონალის ინვენტარისა და უნიფორმის შეძენის და პირად ჰიგიენასთან </a:t>
                      </a:r>
                      <a:r>
                        <a:rPr lang="ka-GE" sz="1400" i="0" noProof="0"/>
                        <a:t>დაკავშირებული ხარჯები</a:t>
                      </a:r>
                      <a:endParaRPr lang="en-US" sz="14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992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/>
                        <a:t>7271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400" i="0" noProof="0" dirty="0"/>
                        <a:t>ნარჩენების მართვის მომსახურების ტრანსპორტის საწვავისა და საპოხი მასალების ხარჯები</a:t>
                      </a:r>
                      <a:endParaRPr lang="en-US" sz="14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992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/>
                        <a:t>7272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400" i="0" noProof="0" dirty="0"/>
                        <a:t>ნარჩენების მართვის მომსახურების ტრანსპორტის ექსპლუატაციისა და მოვლა-შენახვის ხარჯები</a:t>
                      </a:r>
                      <a:endParaRPr lang="en-US" sz="14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992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/>
                        <a:t>7273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400" i="0" noProof="0" dirty="0"/>
                        <a:t>ნარჩენების მართვის მომსახურების კონტეინერების ექსპლუატაციისა და მოვლა-შენახვის ხარჯები</a:t>
                      </a:r>
                      <a:endParaRPr lang="en-US" sz="14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992">
                <a:tc>
                  <a:txBody>
                    <a:bodyPr/>
                    <a:lstStyle/>
                    <a:p>
                      <a:pPr algn="ctr"/>
                      <a:r>
                        <a:rPr lang="tr-TR" sz="1400" i="0" noProof="0" dirty="0"/>
                        <a:t>7274</a:t>
                      </a:r>
                      <a:endParaRPr lang="en-US" sz="14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400" i="0" noProof="0" dirty="0"/>
                        <a:t>ნარჩენების მართვის მომსახურების შენობა-ნაგებობების ექსპლუატაციისა და მოვლა-შენახვის ხარჯები</a:t>
                      </a:r>
                      <a:endParaRPr lang="en-US" sz="14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dirty="0"/>
              <a:t>ნარჩენების მართვის მომსახურების ახალი მუნიციპალური ანგარიშები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10753"/>
            <a:ext cx="8229600" cy="641555"/>
          </a:xfrm>
        </p:spPr>
        <p:txBody>
          <a:bodyPr>
            <a:normAutofit fontScale="92500" lnSpcReduction="10000"/>
          </a:bodyPr>
          <a:lstStyle/>
          <a:p>
            <a:r>
              <a:rPr lang="ka-GE" sz="2000" dirty="0"/>
              <a:t>ბუღალტრული აღრიცხვისა და ანგარიშგების ინსტრუქცია</a:t>
            </a:r>
            <a:r>
              <a:rPr lang="en-US" sz="2000" dirty="0"/>
              <a:t> No. 1321</a:t>
            </a:r>
            <a:r>
              <a:rPr lang="ka-GE" sz="2000" dirty="0"/>
              <a:t>, საქართველოს ფინანსთა მინისტრის ბრძანება</a:t>
            </a:r>
            <a:r>
              <a:rPr lang="en-US" sz="2000" dirty="0"/>
              <a:t>, 28 </a:t>
            </a:r>
            <a:r>
              <a:rPr lang="ka-GE" sz="2000" dirty="0"/>
              <a:t>დეკ., 2007. </a:t>
            </a:r>
            <a:endParaRPr lang="tr-TR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88993"/>
              </p:ext>
            </p:extLst>
          </p:nvPr>
        </p:nvGraphicFramePr>
        <p:xfrm>
          <a:off x="501442" y="2243118"/>
          <a:ext cx="7913079" cy="37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560">
                <a:tc>
                  <a:txBody>
                    <a:bodyPr/>
                    <a:lstStyle/>
                    <a:p>
                      <a:pPr algn="ctr"/>
                      <a:r>
                        <a:rPr lang="ka-GE" sz="1600" noProof="0" dirty="0"/>
                        <a:t>ანგარიშის ნომერი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noProof="0" dirty="0"/>
                        <a:t>ანგარიშის დასახელება</a:t>
                      </a:r>
                      <a:endParaRPr lang="en-US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b="1" i="0" noProof="0" dirty="0"/>
                        <a:t>7290</a:t>
                      </a:r>
                      <a:endParaRPr lang="en-US" sz="16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600" b="1" i="0" noProof="0" dirty="0"/>
                        <a:t>სხვა დანარჩენი საქონელი და მომსახურება </a:t>
                      </a:r>
                      <a:r>
                        <a:rPr lang="ka-GE" sz="1600" b="1" i="0" baseline="0" noProof="0" dirty="0"/>
                        <a:t>(საერთო კოდი)</a:t>
                      </a:r>
                      <a:endParaRPr lang="en-US" sz="1600" b="1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7291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სმნმკ-სთვის გადახდილი ჭიშკრის გადასახადი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7292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600" i="0" noProof="0" dirty="0"/>
                        <a:t>მყარი ნარჩენების შეგროვებისა და ტრანსპორტირების კონტრაქტით გადაცემული მომსახურება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7293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600" i="0" noProof="0" dirty="0"/>
                        <a:t>ქუჩების დასუფთავების კონტრაქტით გადაცემული მომსახურება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7294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600" i="0" noProof="0" dirty="0"/>
                        <a:t>მყარი ნარჩენების მართვის </a:t>
                      </a:r>
                      <a:r>
                        <a:rPr lang="en-US" sz="1600" i="0" noProof="0" dirty="0"/>
                        <a:t>IT </a:t>
                      </a:r>
                      <a:r>
                        <a:rPr lang="ka-GE" sz="1600" i="0" noProof="0" dirty="0"/>
                        <a:t>მომსახურება</a:t>
                      </a:r>
                      <a:r>
                        <a:rPr lang="en-US" sz="1600" i="0" noProof="0" dirty="0"/>
                        <a:t> (</a:t>
                      </a:r>
                      <a:r>
                        <a:rPr lang="ka-GE" sz="1600" i="0" noProof="0" dirty="0"/>
                        <a:t>კონტრაქტით გადაცემული</a:t>
                      </a:r>
                      <a:r>
                        <a:rPr lang="en-US" sz="1600" i="0" noProof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7295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600" i="0" noProof="0" dirty="0"/>
                        <a:t>მყარი ნარჩენების მართვის კონტრაქტით გადაცემული სხვა მომსახურება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dirty="0"/>
              <a:t>ნარჩენების მართვის მომსახურების ახალი მუნიციპალური ანგარიშები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71052"/>
          </a:xfrm>
        </p:spPr>
        <p:txBody>
          <a:bodyPr>
            <a:normAutofit lnSpcReduction="10000"/>
          </a:bodyPr>
          <a:lstStyle/>
          <a:p>
            <a:r>
              <a:rPr lang="ka-GE" sz="2000" dirty="0"/>
              <a:t>ბუღალტრული აღრიცხვისა და ანგარიშგების ინსტრუქცია</a:t>
            </a:r>
            <a:r>
              <a:rPr lang="en-US" sz="2000" dirty="0"/>
              <a:t> No. 1321</a:t>
            </a:r>
            <a:r>
              <a:rPr lang="ka-GE" sz="2000" dirty="0"/>
              <a:t>, საქართველოს ფინანსთა მინისტრის ბრძანება</a:t>
            </a:r>
            <a:r>
              <a:rPr lang="en-US" sz="2000" dirty="0"/>
              <a:t>, 28 </a:t>
            </a:r>
            <a:r>
              <a:rPr lang="ka-GE" sz="2000" dirty="0"/>
              <a:t>დეკ., 2007. </a:t>
            </a:r>
            <a:endParaRPr lang="tr-TR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143177"/>
              </p:ext>
            </p:extLst>
          </p:nvPr>
        </p:nvGraphicFramePr>
        <p:xfrm>
          <a:off x="604678" y="2390605"/>
          <a:ext cx="7913079" cy="375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560">
                <a:tc>
                  <a:txBody>
                    <a:bodyPr/>
                    <a:lstStyle/>
                    <a:p>
                      <a:pPr algn="ctr"/>
                      <a:r>
                        <a:rPr lang="ka-GE" noProof="0" dirty="0"/>
                        <a:t>ანგარიშის ნომერი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noProof="0" dirty="0"/>
                        <a:t>ანგარიშის დასახელება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b="1" i="0" noProof="0" dirty="0"/>
                        <a:t>7300</a:t>
                      </a:r>
                      <a:endParaRPr lang="en-US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b="1" i="0" noProof="0" dirty="0"/>
                        <a:t>ძირითადი აქტივების ფიზიკური ცვეთა (საერთო კოდი)</a:t>
                      </a:r>
                      <a:endParaRPr lang="en-US" b="1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7311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i="0" noProof="0" dirty="0"/>
                        <a:t>შემგროვებელი ტრანსპორტის ცვეთის ხარჯები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7312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i="0" noProof="0" dirty="0"/>
                        <a:t>კონტეინერების ცვეთის ხარჯები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7313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i="0" noProof="0" dirty="0"/>
                        <a:t>მყარი ნარჩენების მართვის შენობა-ნაგებობების ცვეთის ხარჯები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7314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i="0" noProof="0" dirty="0"/>
                        <a:t>საოფისე აღჭურვილობის ცვეთის ხარჯები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7315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i="0" noProof="0" dirty="0"/>
                        <a:t>მყარი ნარჩენების მართვის სხვა აქტივების ცვეთის ხარჯები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dirty="0"/>
              <a:t>ნარჩენების მართვის მომსახურების ახალი მუნიციპალური ანგარიშები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133"/>
            <a:ext cx="8229600" cy="657259"/>
          </a:xfrm>
        </p:spPr>
        <p:txBody>
          <a:bodyPr>
            <a:normAutofit lnSpcReduction="10000"/>
          </a:bodyPr>
          <a:lstStyle/>
          <a:p>
            <a:r>
              <a:rPr lang="ka-GE" sz="2000" dirty="0"/>
              <a:t>ბუღალტრული აღრიცხვისა და ანგარიშგების ინსტრუქცია</a:t>
            </a:r>
            <a:r>
              <a:rPr lang="en-US" sz="2000" dirty="0"/>
              <a:t> No. 1321</a:t>
            </a:r>
            <a:r>
              <a:rPr lang="ka-GE" sz="2000" dirty="0"/>
              <a:t>, საქართველოს ფინანსთა მინისტრის ბრძანება</a:t>
            </a:r>
            <a:r>
              <a:rPr lang="en-US" sz="2000" dirty="0"/>
              <a:t>, 28 </a:t>
            </a:r>
            <a:r>
              <a:rPr lang="ka-GE" sz="2000" dirty="0"/>
              <a:t>დეკ., 2007. </a:t>
            </a:r>
            <a:endParaRPr lang="tr-TR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37543"/>
              </p:ext>
            </p:extLst>
          </p:nvPr>
        </p:nvGraphicFramePr>
        <p:xfrm>
          <a:off x="604681" y="2184127"/>
          <a:ext cx="7913079" cy="411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560">
                <a:tc>
                  <a:txBody>
                    <a:bodyPr/>
                    <a:lstStyle/>
                    <a:p>
                      <a:pPr algn="ctr"/>
                      <a:r>
                        <a:rPr lang="ka-GE" noProof="0" dirty="0"/>
                        <a:t>ანგარიშის ნომერი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noProof="0" dirty="0"/>
                        <a:t>ანგარიშის დასახელება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b="1" i="0" noProof="0" dirty="0"/>
                        <a:t>7400</a:t>
                      </a:r>
                      <a:endParaRPr lang="en-US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b="1" i="0" noProof="0" dirty="0"/>
                        <a:t>პროცენტი (საერთო კოდი)</a:t>
                      </a:r>
                      <a:endParaRPr lang="en-US" b="1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7411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noProof="0" dirty="0"/>
                        <a:t>KfW</a:t>
                      </a:r>
                      <a:r>
                        <a:rPr lang="ka-GE" i="0" noProof="0" dirty="0"/>
                        <a:t>-ის სესხის პროცენტის ხარჯები ნარჩენების მართვის აღჭურვილობისთვის  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7412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noProof="0" dirty="0"/>
                        <a:t>EBRD</a:t>
                      </a:r>
                      <a:r>
                        <a:rPr lang="ka-GE" i="0" noProof="0" dirty="0"/>
                        <a:t>-ის სესხის პროცენტის ხარჯები ნარჩენების მართვის აღჭურვილობისთვის 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7413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noProof="0" dirty="0"/>
                        <a:t>ADB</a:t>
                      </a:r>
                      <a:r>
                        <a:rPr lang="ka-GE" i="0" noProof="0" dirty="0"/>
                        <a:t>-ის სესხის პროცენტის ხარჯები ნარჩენების მართვის აღჭურვილობისთვის </a:t>
                      </a:r>
                      <a:r>
                        <a:rPr lang="en-US" i="0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7414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i="0" noProof="0" dirty="0"/>
                        <a:t>ადგილობრივი სესხის პროცენტის ხარჯები ნარჩენების მართვის აღჭურვილობისთვის 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i="0" noProof="0" dirty="0"/>
                        <a:t>7415</a:t>
                      </a:r>
                      <a:endParaRPr lang="en-US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i="0" noProof="0" dirty="0"/>
                        <a:t>მოკლევადიანი საბანკო სესხების პროცენტის ხარჯები</a:t>
                      </a:r>
                      <a:endParaRPr lang="en-US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dirty="0"/>
              <a:t>ნარჩენების მართვის მომსახურების ახალი მუნიციპალური ანგარიშები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439760"/>
            <a:ext cx="8229600" cy="782621"/>
          </a:xfrm>
        </p:spPr>
        <p:txBody>
          <a:bodyPr>
            <a:normAutofit/>
          </a:bodyPr>
          <a:lstStyle/>
          <a:p>
            <a:r>
              <a:rPr lang="ka-GE" sz="2000" dirty="0"/>
              <a:t>ბუღალტრული აღრიცხვისა და ანგარიშგების ინსტრუქცია</a:t>
            </a:r>
            <a:r>
              <a:rPr lang="en-US" sz="2000" dirty="0"/>
              <a:t> No. 1321</a:t>
            </a:r>
            <a:r>
              <a:rPr lang="ka-GE" sz="2000" dirty="0"/>
              <a:t>, საქართველოს ფინანსთა მინისტრის ბრძანება</a:t>
            </a:r>
            <a:r>
              <a:rPr lang="en-US" sz="2000" dirty="0"/>
              <a:t>, 28 </a:t>
            </a:r>
            <a:r>
              <a:rPr lang="ka-GE" sz="2000" dirty="0"/>
              <a:t>დეკ., 2007. </a:t>
            </a:r>
            <a:endParaRPr lang="tr-TR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52813"/>
              </p:ext>
            </p:extLst>
          </p:nvPr>
        </p:nvGraphicFramePr>
        <p:xfrm>
          <a:off x="615458" y="2222381"/>
          <a:ext cx="7913079" cy="416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560">
                <a:tc>
                  <a:txBody>
                    <a:bodyPr/>
                    <a:lstStyle/>
                    <a:p>
                      <a:pPr algn="ctr"/>
                      <a:r>
                        <a:rPr lang="ka-GE" sz="1600" noProof="0" dirty="0"/>
                        <a:t>ანგარიშის ნომერი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noProof="0" dirty="0"/>
                        <a:t>ანგარიშის დასახელება</a:t>
                      </a:r>
                      <a:endParaRPr lang="en-US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b="1" i="0" noProof="0" dirty="0"/>
                        <a:t>7800</a:t>
                      </a:r>
                      <a:endParaRPr lang="en-US" sz="16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600" b="1" i="0" noProof="0" dirty="0"/>
                        <a:t>სხვა ხარჯები (საერთო კოდი)</a:t>
                      </a:r>
                      <a:endParaRPr lang="en-US" sz="1600" b="1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7811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ნარჩენების შემგროვებელი ტრანსპორტის ქირის (იჯარის) ხარჯები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7812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ნარჩენების მართვის მომსახურების ადმინისტრირების მიზნით, ტრანსპორტის დაქირავების (იჯარის) ხარჯები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7813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ნარჩენების მართვის სხვა მოწყობილობებისა და აქტივების ქირის ხარჯები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7814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ნარჩენების მართვის მომსახურების კომუნიკაციის ხარჯები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7815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შემგროვებელი ტრანსპორტის დაზღვევის, გადასახადებისა და სხვა მსგავსი ხარჯები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7816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ნარჩენების მოსაკრებლის შეგროვების ხარჯები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dirty="0"/>
              <a:t>ნარჩენების მართვის მომსახურების ახალი მუნიციპალური ანგარიშები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473882"/>
            <a:ext cx="8229600" cy="656303"/>
          </a:xfrm>
        </p:spPr>
        <p:txBody>
          <a:bodyPr>
            <a:normAutofit lnSpcReduction="10000"/>
          </a:bodyPr>
          <a:lstStyle/>
          <a:p>
            <a:r>
              <a:rPr lang="ka-GE" sz="2000" dirty="0"/>
              <a:t>ბუღალტრული აღრიცხვისა და ანგარიშგების ინსტრუქცია</a:t>
            </a:r>
            <a:r>
              <a:rPr lang="en-US" sz="2000" dirty="0"/>
              <a:t> No. 1321</a:t>
            </a:r>
            <a:r>
              <a:rPr lang="ka-GE" sz="2000" dirty="0"/>
              <a:t>, საქართველოს ფინანსთა მინისტრის ბრძანება</a:t>
            </a:r>
            <a:r>
              <a:rPr lang="en-US" sz="2000" dirty="0"/>
              <a:t>, 28 </a:t>
            </a:r>
            <a:r>
              <a:rPr lang="ka-GE" sz="2000" dirty="0"/>
              <a:t>დეკ., 2007. </a:t>
            </a:r>
            <a:endParaRPr lang="tr-TR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24994"/>
              </p:ext>
            </p:extLst>
          </p:nvPr>
        </p:nvGraphicFramePr>
        <p:xfrm>
          <a:off x="434507" y="2100689"/>
          <a:ext cx="8229600" cy="439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560">
                <a:tc>
                  <a:txBody>
                    <a:bodyPr/>
                    <a:lstStyle/>
                    <a:p>
                      <a:pPr algn="ctr"/>
                      <a:r>
                        <a:rPr lang="ka-GE" sz="1600" noProof="0" dirty="0"/>
                        <a:t>ანგარიშის ნომერი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noProof="0" dirty="0"/>
                        <a:t>ანგარიშის დასახელება</a:t>
                      </a:r>
                      <a:endParaRPr lang="en-US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b="1" i="0" noProof="0" dirty="0"/>
                        <a:t>6400</a:t>
                      </a:r>
                      <a:endParaRPr lang="en-US" sz="16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600" b="1" i="0" noProof="0" dirty="0"/>
                        <a:t>სხვა შემოსავლები (საერთო კოდი)</a:t>
                      </a:r>
                      <a:endParaRPr lang="en-US" sz="1600" b="1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6421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საყოფაცხოვრებო მომხმარებლებისგან მიღებული ნარჩენების მოსაკრებლის შემოსავლები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6422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ინსტიტუციური მომხმარებლებისგან მიღებული ნარჩენების მოსაკრებლის შემოსავლები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6423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კომერციული მომხმარებლებისგან მიღებული ნარჩენების მოსაკრებლის შემოსავლები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6424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სხვა მომხმარებლებისგან მიღებული ნარჩენების მოსაკრებლის შემოსავლები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6425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რეციკლირებადი მასალების გაყიდვით მიღებული შემოსავლები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tr-TR" sz="1600" i="0" noProof="0" dirty="0"/>
                        <a:t>6425</a:t>
                      </a:r>
                      <a:endParaRPr lang="en-US" sz="16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i="0" noProof="0" dirty="0"/>
                        <a:t>ნარჩენების მართვის მომსახურების სხვა გაყიდვებიდან შემოსავლები</a:t>
                      </a:r>
                      <a:endParaRPr lang="en-US" sz="16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29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2535"/>
            <a:ext cx="8229600" cy="1830162"/>
          </a:xfrm>
        </p:spPr>
        <p:txBody>
          <a:bodyPr>
            <a:normAutofit/>
          </a:bodyPr>
          <a:lstStyle/>
          <a:p>
            <a:r>
              <a:rPr lang="ka-GE" dirty="0"/>
              <a:t>დიდი მადლობა მონაწილეობისთვის!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11910"/>
            <a:ext cx="8229600" cy="1980595"/>
          </a:xfrm>
        </p:spPr>
        <p:txBody>
          <a:bodyPr/>
          <a:lstStyle/>
          <a:p>
            <a:pPr algn="ctr">
              <a:buNone/>
            </a:pPr>
            <a:r>
              <a:rPr lang="ka-GE"/>
              <a:t>დოქტორი</a:t>
            </a:r>
            <a:r>
              <a:rPr lang="tr-TR"/>
              <a:t> </a:t>
            </a:r>
            <a:r>
              <a:rPr lang="ka-GE" dirty="0"/>
              <a:t>ჰაკან მატი</a:t>
            </a:r>
            <a:endParaRPr lang="tr-TR" dirty="0"/>
          </a:p>
          <a:p>
            <a:pPr algn="ctr">
              <a:buNone/>
            </a:pPr>
            <a:r>
              <a:rPr lang="tr-TR" dirty="0" err="1"/>
              <a:t>hakanmat</a:t>
            </a:r>
            <a:r>
              <a:rPr lang="tr-TR" dirty="0"/>
              <a:t>@</a:t>
            </a:r>
            <a:r>
              <a:rPr lang="tr-TR" dirty="0" err="1"/>
              <a:t>superonline</a:t>
            </a:r>
            <a:r>
              <a:rPr lang="tr-TR" dirty="0"/>
              <a:t>.com</a:t>
            </a:r>
          </a:p>
          <a:p>
            <a:pPr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65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450826" cy="456365"/>
          </a:xfrm>
        </p:spPr>
        <p:txBody>
          <a:bodyPr>
            <a:noAutofit/>
          </a:bodyPr>
          <a:lstStyle/>
          <a:p>
            <a:r>
              <a:rPr lang="ka-GE" sz="2400" dirty="0"/>
              <a:t>მუნიციპალური მომსახურების მოსაკრებელი და ხარჯები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37" y="1150377"/>
            <a:ext cx="8908026" cy="5102737"/>
          </a:xfrm>
        </p:spPr>
        <p:txBody>
          <a:bodyPr>
            <a:normAutofit/>
          </a:bodyPr>
          <a:lstStyle/>
          <a:p>
            <a:r>
              <a:rPr lang="ka-GE" sz="1900" dirty="0"/>
              <a:t>მუნიციპალური ნარჩენების მოსაკრებელმა უნდა დაფაროს მყარი ნარჩენების მართვის შემდეგი ხარჯები მუნიციპალიტეტში:</a:t>
            </a:r>
          </a:p>
          <a:p>
            <a:pPr lvl="1"/>
            <a:r>
              <a:rPr lang="ka-GE" sz="1600" dirty="0"/>
              <a:t>სახოფაცხოვრებო, კომერციული და ინსტიტუციური ნარჩენების წარმომქმნელებისგან მყარი ნარჩენების შეგროვება, მათ შორის, ნაგავსაყრელებამდე და/ან გადამტვირთავ სადგურებამდე ტრანსპორტირება (მომსახურებას ეწევიან მუნიციპალური კომპანიები </a:t>
            </a:r>
            <a:r>
              <a:rPr lang="ka-GE" sz="1600"/>
              <a:t>/ არასამეწარმეო </a:t>
            </a:r>
            <a:r>
              <a:rPr lang="ka-GE" sz="1600" dirty="0"/>
              <a:t>(არაკომერციული) იურიდიული პირები) (წმინდა ხარჯებს მინუს რეციკლირაბადი მასალებიდან მიღებული შემოსავლები, გრანტები და ა.შ) </a:t>
            </a:r>
          </a:p>
          <a:p>
            <a:pPr lvl="1"/>
            <a:r>
              <a:rPr lang="ka-GE" sz="1600" dirty="0"/>
              <a:t>ქუჩების დაგვა - დასუფთავება და ნაგავსაყრელებამდე და/ან გადამტვირთავ სადგურებამდე ტრანსპორტირება (მომსახურებას ეწევიან მუნიციპალური კომპანიები / არასამეწაწრმეო (არაკომერციული) იურიდიული პირები)</a:t>
            </a:r>
            <a:endParaRPr lang="en-US" sz="1600" dirty="0"/>
          </a:p>
          <a:p>
            <a:pPr lvl="1"/>
            <a:r>
              <a:rPr lang="ka-GE" sz="1600" dirty="0"/>
              <a:t>ჭიშკრის გადასახადი = მყარი ნარჩენების განთავსების ხარჯები ნაგავსაყრელზე ან გადამტვირთავ სადგურზე (გადამტვირთავი სადგურიდან ნაგავსაყრელამდე ტრანსპორტირების ხარჯებს უზრუნველყოფს „საქართველოს მყარი ნარჩენების მართვის კომპანია“ და გადახდილია ჭიშკრის გადასახადის მეშვეობით)</a:t>
            </a:r>
            <a:endParaRPr lang="en-US" sz="1600" dirty="0"/>
          </a:p>
          <a:p>
            <a:pPr lvl="1"/>
            <a:r>
              <a:rPr lang="ka-GE" sz="1600" dirty="0"/>
              <a:t>მუნიციპალური მყარი ნარჩენების მართვის ზოგადი ადმინისტრირების ხარჯები (მართვა, სწავლება/ტრენინგები, </a:t>
            </a:r>
            <a:r>
              <a:rPr lang="en-US" sz="1600" dirty="0"/>
              <a:t>PR </a:t>
            </a:r>
            <a:r>
              <a:rPr lang="ka-GE" sz="1600" dirty="0"/>
              <a:t>და საზოგადოების ინფორმირება, მოსაკრებლის დარიცხვა და შეგროვება (მომსახურებას ეწევა მუნიციპალიტეტი) </a:t>
            </a:r>
          </a:p>
          <a:p>
            <a:pPr lvl="1"/>
            <a:r>
              <a:rPr lang="ka-GE" sz="1600" dirty="0"/>
              <a:t>მყარი ნარჩენების შეგროვების, ქუჩების დაგვა - დასუფთავების საინვესტიციო და ფინანსური ხარჯები (მომსახურებას უზღუნველყოფს მუნიციპალიტეტი)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27" y="635016"/>
            <a:ext cx="8657302" cy="965184"/>
          </a:xfrm>
        </p:spPr>
        <p:txBody>
          <a:bodyPr>
            <a:noAutofit/>
          </a:bodyPr>
          <a:lstStyle/>
          <a:p>
            <a:r>
              <a:rPr lang="ka-GE" sz="3000" dirty="0"/>
              <a:t>სამართლებრივი მოთხოვნები მუნიციპალური ნარჩენების მართვის მოსაკრებლის შესახებ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27" y="1814732"/>
            <a:ext cx="8657302" cy="4541618"/>
          </a:xfrm>
        </p:spPr>
        <p:txBody>
          <a:bodyPr>
            <a:normAutofit fontScale="92500" lnSpcReduction="10000"/>
          </a:bodyPr>
          <a:lstStyle/>
          <a:p>
            <a:r>
              <a:rPr lang="ka-GE" sz="3000" dirty="0"/>
              <a:t>საქართველოს ნარჩენების მართვის კოდექსი ითვალისწინებს პრინციპს „დამბინძურებელი იხდის“</a:t>
            </a:r>
            <a:endParaRPr lang="en-US" sz="3000" dirty="0"/>
          </a:p>
          <a:p>
            <a:pPr lvl="1"/>
            <a:r>
              <a:rPr lang="ka-GE" sz="2600" dirty="0"/>
              <a:t>„დამბინძურებელი იხდის“ გულისხმობს, რომ ნარჩენების წარმომქმნელი, ან ნარჩენების მფლობელი ვალდებულია გაიღოს ნარჩენების მართვასთან დაკავშირებული ხარჯები</a:t>
            </a:r>
          </a:p>
          <a:p>
            <a:pPr lvl="1"/>
            <a:r>
              <a:rPr lang="ka-GE" sz="2600" dirty="0"/>
              <a:t>თუ მყარი  ნარჩენების მართვის ხარჯების გარკვეული ნაწილი ფინანსდება გრანტით, მაშინ ნარჩენების წარმომქმნელებისგან არ ხდება ხარჯების სრული ამოღება (მუნიციპალური ნარჩენების მოსაკრებელი = სრულ ხარჯებს - გრანტები)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965184"/>
          </a:xfrm>
        </p:spPr>
        <p:txBody>
          <a:bodyPr>
            <a:noAutofit/>
          </a:bodyPr>
          <a:lstStyle/>
          <a:p>
            <a:r>
              <a:rPr lang="ka-GE" sz="2800" dirty="0"/>
              <a:t>სამართლებრივი მოთხოვნები მუნიციპალური ნარჩენების მართვის მოსაკრებლის შესახებ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732"/>
            <a:ext cx="8229600" cy="4541618"/>
          </a:xfrm>
        </p:spPr>
        <p:txBody>
          <a:bodyPr>
            <a:normAutofit fontScale="92500"/>
          </a:bodyPr>
          <a:lstStyle/>
          <a:p>
            <a:r>
              <a:rPr lang="ka-GE" sz="2400" dirty="0"/>
              <a:t>საქართველოს კანონი ადგილობრივი მოსაკრებლების შესახებ (1998 წ.) ითვალისწინებს შემდეგს:</a:t>
            </a:r>
            <a:endParaRPr lang="en-US" sz="2400" dirty="0"/>
          </a:p>
          <a:p>
            <a:pPr lvl="1"/>
            <a:r>
              <a:rPr lang="ka-GE" sz="2000" dirty="0"/>
              <a:t>მოსაკრებლის ოდენობა არ უნდა აღემატებოდეს ამ მომსახურების ორგანიზებისა და ადმინისტრირებისათვის საჭირო ხარჯებს (დაუშვებელია მოგების ჩადება)</a:t>
            </a:r>
            <a:endParaRPr lang="en-US" sz="2000" dirty="0"/>
          </a:p>
          <a:p>
            <a:pPr lvl="1"/>
            <a:r>
              <a:rPr lang="ka-GE" sz="2000" dirty="0"/>
              <a:t>დაწესებულია მუნიციპალური ნარჩენების მოსაკრებლის ზედა ზღვარი (საყოფაცხოვრებო: 3 ლარი/ერთ სულზე/თვეში; კომერციულ დაწესებულებებზე და ორგანიზაციებზე: 25 ლარი/მ</a:t>
            </a:r>
            <a:r>
              <a:rPr lang="ka-GE" sz="2000" baseline="30000" dirty="0"/>
              <a:t>3</a:t>
            </a:r>
            <a:r>
              <a:rPr lang="ka-GE" sz="2000" dirty="0"/>
              <a:t>)</a:t>
            </a:r>
            <a:endParaRPr lang="en-US" sz="2000" dirty="0"/>
          </a:p>
          <a:p>
            <a:pPr lvl="1"/>
            <a:r>
              <a:rPr lang="ka-GE" sz="2000" dirty="0"/>
              <a:t>საყოფაცხოვრებო პირობებში, ოჯახის წევრთა რაოდენობის მიუხედავად, სულადობის მაქსიმალური ზღვრული ოდენობა განისაზღვროს 4 სულით</a:t>
            </a:r>
            <a:endParaRPr lang="en-US" sz="2000" dirty="0"/>
          </a:p>
          <a:p>
            <a:pPr lvl="1"/>
            <a:r>
              <a:rPr lang="ka-GE" sz="2000" dirty="0"/>
              <a:t>მუნიციპალური ნარჩენების მოსაკრებელი არ უწესდებათ ნარჩების წარმომქმნელებს, თუ მუნიციპალური ნარჩენების მართვის მომსახურება ხელმისაწვდომი არ არის.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35" y="649764"/>
            <a:ext cx="8819535" cy="965184"/>
          </a:xfrm>
        </p:spPr>
        <p:txBody>
          <a:bodyPr>
            <a:noAutofit/>
          </a:bodyPr>
          <a:lstStyle/>
          <a:p>
            <a:r>
              <a:rPr lang="ka-GE" sz="3200" dirty="0"/>
              <a:t>სამართლებრივი მოთხოვნები მუნიციპალური ნარჩენების მართვის მოსაკრებლის შესახებ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732"/>
            <a:ext cx="8229600" cy="4541618"/>
          </a:xfrm>
        </p:spPr>
        <p:txBody>
          <a:bodyPr>
            <a:normAutofit fontScale="92500" lnSpcReduction="20000"/>
          </a:bodyPr>
          <a:lstStyle/>
          <a:p>
            <a:r>
              <a:rPr lang="ka-GE" dirty="0"/>
              <a:t>მუნიციპალური საბჭოების (საკრებულოს) პასუხისმგებლობა მოიცავს შემდეგს:</a:t>
            </a:r>
            <a:endParaRPr lang="en-US" dirty="0"/>
          </a:p>
          <a:p>
            <a:pPr lvl="1"/>
            <a:r>
              <a:rPr lang="ka-GE" dirty="0"/>
              <a:t>მუნიციპალური ნარჩენების მოსაკრებლის დადგენა და რეგულირება საყოფაცხოვრებო, კომერციული და ინსტიტუციური ნარჩენების წარმომქმნელებისთვის</a:t>
            </a:r>
            <a:endParaRPr lang="en-US" dirty="0"/>
          </a:p>
          <a:p>
            <a:pPr lvl="1"/>
            <a:r>
              <a:rPr lang="ka-GE" dirty="0"/>
              <a:t>მუნიციპალური ნარჩენების მოსაკრებლის დაანაგრიშების მეთოდოლოგიის შემუშავება და გამოყენება</a:t>
            </a:r>
          </a:p>
          <a:p>
            <a:pPr lvl="1"/>
            <a:r>
              <a:rPr lang="ka-GE" dirty="0"/>
              <a:t>მოსაკრებლის დარიცხვის (ბილინგის)  და შეგროვების პროცედურების შემუშავება და გამოყენება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927"/>
            <a:ext cx="8539316" cy="1702190"/>
          </a:xfrm>
        </p:spPr>
        <p:txBody>
          <a:bodyPr>
            <a:noAutofit/>
          </a:bodyPr>
          <a:lstStyle/>
          <a:p>
            <a:r>
              <a:rPr lang="ka-GE" sz="2800" dirty="0"/>
              <a:t>საქართველოს სახელმწიფო აუდიტის სამსახურის დასკვნა მუნიციპალური მყარი ნარჩენების მართვის ეფექტიანობის აუდიტის შესახებ (2015)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5022"/>
            <a:ext cx="8229600" cy="3992978"/>
          </a:xfrm>
        </p:spPr>
        <p:txBody>
          <a:bodyPr>
            <a:normAutofit/>
          </a:bodyPr>
          <a:lstStyle/>
          <a:p>
            <a:r>
              <a:rPr lang="ka-GE" sz="2400" dirty="0"/>
              <a:t>მყარი ნარჩენების მოსაკრებელი (არსებობის შემთხვევაში) უსაფუძვლოა (არ ითვალისწინებს ხარჯებსა და შემოსავლებს) და არ ფარავს მყარი ნარჩენების მართვის მომსახურების რეალურ ხარჯებს </a:t>
            </a:r>
            <a:endParaRPr lang="en-US" sz="2400" dirty="0"/>
          </a:p>
          <a:p>
            <a:r>
              <a:rPr lang="ka-GE" sz="2400" dirty="0"/>
              <a:t>მუნიციპალიტეტებში არ ხდება სატარიფო სისტემაზე დაკვირვება და მისი გაანალიზება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212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965184"/>
          </a:xfrm>
        </p:spPr>
        <p:txBody>
          <a:bodyPr>
            <a:noAutofit/>
          </a:bodyPr>
          <a:lstStyle/>
          <a:p>
            <a:r>
              <a:rPr lang="ka-GE" sz="3200" dirty="0"/>
              <a:t>როგორ გამოვთვალოთ მუნიციპალური ნარჩენების მოსაკრებელი?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732"/>
            <a:ext cx="8229600" cy="4291100"/>
          </a:xfrm>
        </p:spPr>
        <p:txBody>
          <a:bodyPr>
            <a:normAutofit fontScale="70000" lnSpcReduction="20000"/>
          </a:bodyPr>
          <a:lstStyle/>
          <a:p>
            <a:r>
              <a:rPr lang="ka-GE" dirty="0"/>
              <a:t>მხედველობაში მიიღეთ მოსაკრებლის დადგენის სამართლებრივი მოთხოვნები</a:t>
            </a:r>
            <a:endParaRPr lang="en-US" dirty="0"/>
          </a:p>
          <a:p>
            <a:r>
              <a:rPr lang="ka-GE" dirty="0"/>
              <a:t>განსაზღვრეთ გაწეული მომსახურების ტიპები მყარი ნარჩენების სხვადასხვა წარმომქმნელებისთვის</a:t>
            </a:r>
          </a:p>
          <a:p>
            <a:r>
              <a:rPr lang="ka-GE" dirty="0"/>
              <a:t>განსაზღვრეთ ის ბენეფიციარები, ვისაც მუნიციპალური ნარჩენების მოსაკრებელი შეეხება</a:t>
            </a:r>
          </a:p>
          <a:p>
            <a:r>
              <a:rPr lang="ka-GE" dirty="0"/>
              <a:t>სრულად განსაზღვრეთ გაწეული მომსახურების რეალური ხარჯები (გრანტების, რეციკლირებისა და სხვა შემოსავლების გარეშე)</a:t>
            </a:r>
          </a:p>
          <a:p>
            <a:r>
              <a:rPr lang="ka-GE" dirty="0"/>
              <a:t>გაწეული მომსახურების შესაბამისად, და სამართლებრივი მოთხოვნებისა და ხარჯების სრულად ამოღების პრინციპის გათვალისწინებით, განსაზღვრეთ მუნიციპალური ნარჩენების მართვის მოსაკრებელი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742071"/>
          </a:xfrm>
        </p:spPr>
        <p:txBody>
          <a:bodyPr>
            <a:noAutofit/>
          </a:bodyPr>
          <a:lstStyle/>
          <a:p>
            <a:r>
              <a:rPr lang="ka-GE" sz="3200" dirty="0"/>
              <a:t>რა ვარიანტები არსებობს მუნიციპალური ნარჩენების მოსაკრებლის დასაწესებლად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3002"/>
            <a:ext cx="8229600" cy="4232127"/>
          </a:xfrm>
        </p:spPr>
        <p:txBody>
          <a:bodyPr>
            <a:noAutofit/>
          </a:bodyPr>
          <a:lstStyle/>
          <a:p>
            <a:r>
              <a:rPr lang="ka-GE" sz="2200" dirty="0"/>
              <a:t>ვარიანტი 1: მოსაკრებელი ფარავს მხოლოდ ოპერირებისა და მოვლის ხარჯებს (ყველაზე დაბალი)</a:t>
            </a:r>
          </a:p>
          <a:p>
            <a:r>
              <a:rPr lang="ka-GE" sz="2200" dirty="0"/>
              <a:t>ვარიანტი 2: ოპერირებისა და მოვლის ხარჯებს + ცვეთის ხარჯები</a:t>
            </a:r>
          </a:p>
          <a:p>
            <a:r>
              <a:rPr lang="ka-GE" sz="2200" dirty="0"/>
              <a:t>ვარიანტი 3: ოპერირებისა და მოვლის ხარჯებს + ცვეთის ხარჯები + საინვესტიციო და საფინანსო ხარჯები (ყველაზე მაღალი) </a:t>
            </a:r>
            <a:endParaRPr lang="en-US" sz="2200" dirty="0"/>
          </a:p>
          <a:p>
            <a:r>
              <a:rPr lang="ka-GE" sz="2200" dirty="0"/>
              <a:t>„იდეალური“ ვარიანტია მოსაკრებლის მე-3 ვარიანტი</a:t>
            </a:r>
            <a:endParaRPr lang="en-US" sz="2200" dirty="0"/>
          </a:p>
          <a:p>
            <a:pPr lvl="1"/>
            <a:r>
              <a:rPr lang="ka-GE" sz="2200" dirty="0"/>
              <a:t>თუმცა შესაძლებელია 1-ლი ვარიანტიდან მესამეზე ეტაპობრივი გადასვლა, რათა ხელმისაწვდომობის გათვალისწინებით, მუნიციპალიტეტებს მიეცეთ გარდამავალი/ ადაპტაციის პერიოდი.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8954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2060</Words>
  <Application>Microsoft Office PowerPoint</Application>
  <PresentationFormat>On-screen Show (4:3)</PresentationFormat>
  <Paragraphs>322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Sylfaen</vt:lpstr>
      <vt:lpstr>Office Theme</vt:lpstr>
      <vt:lpstr>მყარი ნარჩენების მართვის მომსახურების ხარჯები, ანგარიშთა გეგმა</vt:lpstr>
      <vt:lpstr>შინაარსი</vt:lpstr>
      <vt:lpstr>მუნიციპალური მომსახურების მოსაკრებელი და ხარჯები</vt:lpstr>
      <vt:lpstr>სამართლებრივი მოთხოვნები მუნიციპალური ნარჩენების მართვის მოსაკრებლის შესახებ</vt:lpstr>
      <vt:lpstr>სამართლებრივი მოთხოვნები მუნიციპალური ნარჩენების მართვის მოსაკრებლის შესახებ</vt:lpstr>
      <vt:lpstr>სამართლებრივი მოთხოვნები მუნიციპალური ნარჩენების მართვის მოსაკრებლის შესახებ</vt:lpstr>
      <vt:lpstr>საქართველოს სახელმწიფო აუდიტის სამსახურის დასკვნა მუნიციპალური მყარი ნარჩენების მართვის ეფექტიანობის აუდიტის შესახებ (2015)</vt:lpstr>
      <vt:lpstr>როგორ გამოვთვალოთ მუნიციპალური ნარჩენების მოსაკრებელი?</vt:lpstr>
      <vt:lpstr>რა ვარიანტები არსებობს მუნიციპალური ნარჩენების მოსაკრებლის დასაწესებლად</vt:lpstr>
      <vt:lpstr>ძირითადი ფინანსური პარამეტრები</vt:lpstr>
      <vt:lpstr>ძირითადი ფინანსური პარამეტრები</vt:lpstr>
      <vt:lpstr>მგრძნობელობის ანალიზი</vt:lpstr>
      <vt:lpstr>როგორ გამოვთვალოთ მუნიციპალური ნარჩენების მოსაკრებელი?</vt:lpstr>
      <vt:lpstr>მუნიციპალური ნარჩენების მოსაკრებლის გამოთვლის ძირითადი პარამეტრები</vt:lpstr>
      <vt:lpstr>მუნიციპალური ნარჩენების მოსაკრებლის გამოთვლის ძირითადი პარამეტრები</vt:lpstr>
      <vt:lpstr>ფაქტობრივი ხარჯების და შემოსავლების გაგება შერეული მუნიციპალური ანგარიშებიდან</vt:lpstr>
      <vt:lpstr>ფაქტობრივი ხარჯების და შემოსავლების გაგება შერეული მუნიციპალური ანგარიშებიდან</vt:lpstr>
      <vt:lpstr>ფაქტობრივი ხარჯების და შემოსავლების გაგება შერეული მუნიციპალური ანგარიშებიდან</vt:lpstr>
      <vt:lpstr>ნარჩენების მართვის მომსახურების ახალი მუნიციპალური ანგარიშები</vt:lpstr>
      <vt:lpstr>ნარჩენების მართვის მომსახურების ახალი მუნიციპალური ანგარიშები</vt:lpstr>
      <vt:lpstr>ნარჩენების მართვის მომსახურების ახალი მუნიციპალური ანგარიშები</vt:lpstr>
      <vt:lpstr>ნარჩენების მართვის მომსახურების ახალი მუნიციპალური ანგარიშები</vt:lpstr>
      <vt:lpstr>ნარჩენების მართვის მომსახურების ახალი მუნიციპალური ანგარიშები</vt:lpstr>
      <vt:lpstr>ნარჩენების მართვის მომსახურების ახალი მუნიციპალური ანგარიშები</vt:lpstr>
      <vt:lpstr>ნარჩენების მართვის მომსახურების ახალი მუნიციპალური ანგარიშები</vt:lpstr>
      <vt:lpstr>დიდი მადლობა მონაწილეობისთვის! </vt:lpstr>
    </vt:vector>
  </TitlesOfParts>
  <Company>PFA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 Mat</dc:creator>
  <cp:lastModifiedBy>Aleksandre Pertaia</cp:lastModifiedBy>
  <cp:revision>345</cp:revision>
  <dcterms:created xsi:type="dcterms:W3CDTF">2016-02-09T10:21:58Z</dcterms:created>
  <dcterms:modified xsi:type="dcterms:W3CDTF">2019-11-19T07:58:26Z</dcterms:modified>
</cp:coreProperties>
</file>