
<file path=[Content_Types].xml><?xml version="1.0" encoding="utf-8"?>
<Types xmlns="http://schemas.openxmlformats.org/package/2006/content-types">
  <Default Extension="jpeg" ContentType="image/jpe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sldIdLst>
    <p:sldId id="256" r:id="rId2"/>
    <p:sldId id="325" r:id="rId3"/>
    <p:sldId id="326" r:id="rId4"/>
    <p:sldId id="327" r:id="rId5"/>
    <p:sldId id="328" r:id="rId6"/>
    <p:sldId id="329" r:id="rId7"/>
    <p:sldId id="274" r:id="rId8"/>
    <p:sldId id="276" r:id="rId9"/>
    <p:sldId id="335" r:id="rId10"/>
    <p:sldId id="336" r:id="rId11"/>
    <p:sldId id="337" r:id="rId12"/>
    <p:sldId id="338" r:id="rId13"/>
    <p:sldId id="342" r:id="rId14"/>
    <p:sldId id="339" r:id="rId15"/>
    <p:sldId id="341" r:id="rId16"/>
    <p:sldId id="279" r:id="rId17"/>
    <p:sldId id="282" r:id="rId18"/>
    <p:sldId id="283" r:id="rId19"/>
    <p:sldId id="289" r:id="rId20"/>
    <p:sldId id="291" r:id="rId21"/>
    <p:sldId id="292" r:id="rId22"/>
    <p:sldId id="293" r:id="rId23"/>
    <p:sldId id="294" r:id="rId24"/>
    <p:sldId id="295" r:id="rId25"/>
    <p:sldId id="297" r:id="rId26"/>
    <p:sldId id="318" r:id="rId27"/>
    <p:sldId id="27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ne Boesten" initials="RB" lastIdx="2" clrIdx="0">
    <p:extLst>
      <p:ext uri="{19B8F6BF-5375-455C-9EA6-DF929625EA0E}">
        <p15:presenceInfo xmlns:p15="http://schemas.microsoft.com/office/powerpoint/2012/main" userId="Rene Boest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D4BCD-7473-4D5C-8404-FFC6612CC3BB}" type="datetimeFigureOut">
              <a:rPr lang="en-GB" smtClean="0"/>
              <a:t>19/11/2019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2F29C1-9BF9-4CD1-B7D4-B7D161E389EE}" type="slidenum">
              <a:rPr lang="en-GB" smtClean="0"/>
              <a:t>‹#›</a:t>
            </a:fld>
            <a:endParaRPr lang="en-GB"/>
          </a:p>
        </p:txBody>
      </p:sp>
    </p:spTree>
    <p:extLst>
      <p:ext uri="{BB962C8B-B14F-4D97-AF65-F5344CB8AC3E}">
        <p14:creationId xmlns:p14="http://schemas.microsoft.com/office/powerpoint/2010/main" val="2786684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Tree>
    <p:extLst>
      <p:ext uri="{BB962C8B-B14F-4D97-AF65-F5344CB8AC3E}">
        <p14:creationId xmlns:p14="http://schemas.microsoft.com/office/powerpoint/2010/main" val="688584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14406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3372312" y="6435727"/>
            <a:ext cx="2133600" cy="365125"/>
          </a:xfrm>
          <a:prstGeom prst="rect">
            <a:avLst/>
          </a:prstGeom>
        </p:spPr>
        <p:txBody>
          <a:bodyPr/>
          <a:lstStyle/>
          <a:p>
            <a:endParaRPr lang="en-US"/>
          </a:p>
        </p:txBody>
      </p:sp>
    </p:spTree>
    <p:extLst>
      <p:ext uri="{BB962C8B-B14F-4D97-AF65-F5344CB8AC3E}">
        <p14:creationId xmlns:p14="http://schemas.microsoft.com/office/powerpoint/2010/main" val="2716061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3372312" y="6435727"/>
            <a:ext cx="2133600" cy="365125"/>
          </a:xfrm>
          <a:prstGeom prst="rect">
            <a:avLst/>
          </a:prstGeom>
        </p:spPr>
        <p:txBody>
          <a:bodyPr/>
          <a:lstStyle/>
          <a:p>
            <a:endParaRPr lang="en-US"/>
          </a:p>
        </p:txBody>
      </p:sp>
    </p:spTree>
    <p:extLst>
      <p:ext uri="{BB962C8B-B14F-4D97-AF65-F5344CB8AC3E}">
        <p14:creationId xmlns:p14="http://schemas.microsoft.com/office/powerpoint/2010/main" val="3906914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a:xfrm>
            <a:off x="3372312" y="6435727"/>
            <a:ext cx="2133600" cy="365125"/>
          </a:xfrm>
          <a:prstGeom prst="rect">
            <a:avLst/>
          </a:prstGeom>
        </p:spPr>
        <p:txBody>
          <a:bodyPr/>
          <a:lstStyle/>
          <a:p>
            <a:endParaRPr lang="en-US"/>
          </a:p>
        </p:txBody>
      </p:sp>
    </p:spTree>
    <p:extLst>
      <p:ext uri="{BB962C8B-B14F-4D97-AF65-F5344CB8AC3E}">
        <p14:creationId xmlns:p14="http://schemas.microsoft.com/office/powerpoint/2010/main" val="4287019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56664"/>
            <a:ext cx="3008313" cy="778435"/>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656664"/>
            <a:ext cx="5111750" cy="56429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8645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372312" y="6435727"/>
            <a:ext cx="2133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428510"/>
            <a:ext cx="2133600" cy="365125"/>
          </a:xfrm>
          <a:prstGeom prst="rect">
            <a:avLst/>
          </a:prstGeom>
        </p:spPr>
        <p:txBody>
          <a:bodyPr/>
          <a:lstStyle/>
          <a:p>
            <a:fld id="{506B6441-DD3E-9845-BBF9-34D8E9CB0C85}" type="slidenum">
              <a:rPr lang="en-US" smtClean="0"/>
              <a:t>‹#›</a:t>
            </a:fld>
            <a:endParaRPr lang="en-US"/>
          </a:p>
        </p:txBody>
      </p:sp>
    </p:spTree>
    <p:extLst>
      <p:ext uri="{BB962C8B-B14F-4D97-AF65-F5344CB8AC3E}">
        <p14:creationId xmlns:p14="http://schemas.microsoft.com/office/powerpoint/2010/main" val="3137930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372312" y="6435727"/>
            <a:ext cx="2133600" cy="365125"/>
          </a:xfrm>
          <a:prstGeom prst="rect">
            <a:avLst/>
          </a:prstGeom>
        </p:spPr>
        <p:txBody>
          <a:bodyPr/>
          <a:lstStyle/>
          <a:p>
            <a:endParaRPr lang="en-US"/>
          </a:p>
        </p:txBody>
      </p:sp>
    </p:spTree>
    <p:extLst>
      <p:ext uri="{BB962C8B-B14F-4D97-AF65-F5344CB8AC3E}">
        <p14:creationId xmlns:p14="http://schemas.microsoft.com/office/powerpoint/2010/main" val="2101083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t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9"/>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5016"/>
            <a:ext cx="8229600" cy="782621"/>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75615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TextBox 6">
            <a:extLst>
              <a:ext uri="{FF2B5EF4-FFF2-40B4-BE49-F238E27FC236}">
                <a16:creationId xmlns:a16="http://schemas.microsoft.com/office/drawing/2014/main" id="{B19A6449-7BBB-466D-A13A-8771A6DDFE6A}"/>
              </a:ext>
            </a:extLst>
          </p:cNvPr>
          <p:cNvSpPr txBox="1"/>
          <p:nvPr userDrawn="1"/>
        </p:nvSpPr>
        <p:spPr>
          <a:xfrm>
            <a:off x="6656832" y="6494849"/>
            <a:ext cx="1682496" cy="276999"/>
          </a:xfrm>
          <a:prstGeom prst="rect">
            <a:avLst/>
          </a:prstGeom>
          <a:noFill/>
        </p:spPr>
        <p:txBody>
          <a:bodyPr wrap="square" rtlCol="0">
            <a:spAutoFit/>
          </a:bodyPr>
          <a:lstStyle/>
          <a:p>
            <a:r>
              <a:rPr lang="en-GB" sz="1200" baseline="0" dirty="0"/>
              <a:t>Slide </a:t>
            </a:r>
            <a:fld id="{69105624-3579-43F7-ADB2-37378199EFA5}" type="slidenum">
              <a:rPr lang="en-GB" sz="1200" baseline="0" smtClean="0"/>
              <a:t>‹#›</a:t>
            </a:fld>
            <a:endParaRPr lang="en-GB" sz="1200" baseline="0" dirty="0"/>
          </a:p>
        </p:txBody>
      </p:sp>
    </p:spTree>
    <p:extLst>
      <p:ext uri="{BB962C8B-B14F-4D97-AF65-F5344CB8AC3E}">
        <p14:creationId xmlns:p14="http://schemas.microsoft.com/office/powerpoint/2010/main" val="3625246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1506"/>
            <a:ext cx="7772400" cy="1470025"/>
          </a:xfrm>
        </p:spPr>
        <p:txBody>
          <a:bodyPr/>
          <a:lstStyle/>
          <a:p>
            <a:r>
              <a:rPr lang="ka-GE" dirty="0"/>
              <a:t>ნარჩენების მოსაკრებლის ხელმისაწვდომობა</a:t>
            </a:r>
            <a:endParaRPr lang="en-US" dirty="0"/>
          </a:p>
        </p:txBody>
      </p:sp>
      <p:sp>
        <p:nvSpPr>
          <p:cNvPr id="3" name="Subtitle 2"/>
          <p:cNvSpPr>
            <a:spLocks noGrp="1"/>
          </p:cNvSpPr>
          <p:nvPr>
            <p:ph type="subTitle" idx="1"/>
          </p:nvPr>
        </p:nvSpPr>
        <p:spPr/>
        <p:txBody>
          <a:bodyPr/>
          <a:lstStyle/>
          <a:p>
            <a:r>
              <a:rPr lang="ka-GE" b="1" dirty="0"/>
              <a:t>დოქტორი ჰაკან მატი</a:t>
            </a:r>
            <a:endParaRPr lang="tr-TR" b="1" dirty="0"/>
          </a:p>
          <a:p>
            <a:r>
              <a:rPr lang="ka-GE" b="1"/>
              <a:t>19 </a:t>
            </a:r>
            <a:r>
              <a:rPr lang="ka-GE" b="1" dirty="0"/>
              <a:t>- 20 ნოემბერი, 2019</a:t>
            </a:r>
            <a:endParaRPr lang="en-US" b="1" dirty="0"/>
          </a:p>
        </p:txBody>
      </p:sp>
    </p:spTree>
    <p:extLst>
      <p:ext uri="{BB962C8B-B14F-4D97-AF65-F5344CB8AC3E}">
        <p14:creationId xmlns:p14="http://schemas.microsoft.com/office/powerpoint/2010/main" val="414874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p:txBody>
          <a:bodyPr>
            <a:normAutofit/>
          </a:bodyPr>
          <a:lstStyle/>
          <a:p>
            <a:r>
              <a:rPr lang="ka-GE" sz="2000" dirty="0"/>
              <a:t>საშუალო ყოველთვიური შემოსავალი რეგიონებში და ნარჩენების მოსაკრებელი (2019 წ. გათვლებით) (ინფლაცია: 6.9%)</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670770957"/>
              </p:ext>
            </p:extLst>
          </p:nvPr>
        </p:nvGraphicFramePr>
        <p:xfrm>
          <a:off x="471947" y="2421466"/>
          <a:ext cx="8243414" cy="3725287"/>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val="20000"/>
                    </a:ext>
                  </a:extLst>
                </a:gridCol>
                <a:gridCol w="1765241">
                  <a:extLst>
                    <a:ext uri="{9D8B030D-6E8A-4147-A177-3AD203B41FA5}">
                      <a16:colId xmlns:a16="http://schemas.microsoft.com/office/drawing/2014/main" val="20001"/>
                    </a:ext>
                  </a:extLst>
                </a:gridCol>
                <a:gridCol w="1448973">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631852">
                <a:tc>
                  <a:txBody>
                    <a:bodyPr/>
                    <a:lstStyle/>
                    <a:p>
                      <a:r>
                        <a:rPr lang="ka-GE" sz="1600" noProof="0" dirty="0"/>
                        <a:t>რეგიონები</a:t>
                      </a:r>
                      <a:endParaRPr lang="en-US" sz="1600" noProof="0" dirty="0"/>
                    </a:p>
                  </a:txBody>
                  <a:tcPr/>
                </a:tc>
                <a:tc>
                  <a:txBody>
                    <a:bodyPr/>
                    <a:lstStyle/>
                    <a:p>
                      <a:r>
                        <a:rPr lang="ka-GE" sz="1600" noProof="0" dirty="0"/>
                        <a:t>ოჯახის საშუალო შემოსავალი</a:t>
                      </a:r>
                      <a:r>
                        <a:rPr lang="en-US" sz="1600" baseline="0" noProof="0" dirty="0"/>
                        <a:t> (</a:t>
                      </a:r>
                      <a:r>
                        <a:rPr lang="ka-GE" sz="1600" baseline="0" noProof="0" dirty="0"/>
                        <a:t>ლარი</a:t>
                      </a:r>
                      <a:r>
                        <a:rPr lang="en-US" sz="1600" baseline="0" noProof="0" dirty="0"/>
                        <a:t>/</a:t>
                      </a:r>
                      <a:r>
                        <a:rPr lang="ka-GE" sz="1600" baseline="0" noProof="0" dirty="0"/>
                        <a:t>ოჯახზე</a:t>
                      </a:r>
                      <a:r>
                        <a:rPr lang="en-US" sz="1600" baseline="0" noProof="0" dirty="0"/>
                        <a:t>/</a:t>
                      </a:r>
                      <a:r>
                        <a:rPr lang="ka-GE" sz="1600" baseline="0" noProof="0" dirty="0"/>
                        <a:t>თვეში)</a:t>
                      </a:r>
                      <a:endParaRPr lang="en-US" sz="1600" noProof="0" dirty="0"/>
                    </a:p>
                  </a:txBody>
                  <a:tcPr/>
                </a:tc>
                <a:tc>
                  <a:txBody>
                    <a:bodyPr/>
                    <a:lstStyle/>
                    <a:p>
                      <a:r>
                        <a:rPr lang="ka-GE" sz="1600" noProof="0" dirty="0"/>
                        <a:t>ოჯახის საშუალო ზომა </a:t>
                      </a:r>
                      <a:r>
                        <a:rPr lang="en-US" sz="1600" baseline="0" noProof="0" dirty="0"/>
                        <a:t>(</a:t>
                      </a:r>
                      <a:r>
                        <a:rPr lang="ka-GE" sz="1600" baseline="0" noProof="0" dirty="0"/>
                        <a:t>სული/ ოჯახზე)</a:t>
                      </a:r>
                      <a:endParaRPr lang="en-US" sz="16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a-GE" sz="1600" noProof="0" dirty="0"/>
                        <a:t>ნარჩენების მოსაკრებელი</a:t>
                      </a:r>
                      <a:r>
                        <a:rPr lang="en-US" sz="1600" noProof="0" dirty="0"/>
                        <a:t>  </a:t>
                      </a:r>
                      <a:r>
                        <a:rPr lang="en-US" sz="1600" noProof="0" dirty="0">
                          <a:solidFill>
                            <a:srgbClr val="FF0000"/>
                          </a:solidFill>
                        </a:rPr>
                        <a:t>(</a:t>
                      </a:r>
                      <a:r>
                        <a:rPr lang="ka-GE" sz="1600" noProof="0" dirty="0">
                          <a:solidFill>
                            <a:srgbClr val="FF0000"/>
                          </a:solidFill>
                        </a:rPr>
                        <a:t>ოჯახის შემოსავლების </a:t>
                      </a:r>
                      <a:r>
                        <a:rPr lang="tr-TR" sz="1600" noProof="0" dirty="0">
                          <a:solidFill>
                            <a:srgbClr val="FF0000"/>
                          </a:solidFill>
                        </a:rPr>
                        <a:t>1</a:t>
                      </a:r>
                      <a:r>
                        <a:rPr lang="en-US" sz="1600" noProof="0" dirty="0">
                          <a:solidFill>
                            <a:srgbClr val="FF0000"/>
                          </a:solidFill>
                        </a:rPr>
                        <a:t>.</a:t>
                      </a:r>
                      <a:r>
                        <a:rPr lang="ka-GE" sz="1600" noProof="0" dirty="0">
                          <a:solidFill>
                            <a:srgbClr val="FF0000"/>
                          </a:solidFill>
                        </a:rPr>
                        <a:t>5</a:t>
                      </a:r>
                      <a:r>
                        <a:rPr lang="en-US" sz="1600" noProof="0" dirty="0">
                          <a:solidFill>
                            <a:srgbClr val="FF0000"/>
                          </a:solidFill>
                        </a:rPr>
                        <a:t>%)</a:t>
                      </a:r>
                      <a:r>
                        <a:rPr lang="en-US" sz="1600" noProof="0" dirty="0"/>
                        <a:t> </a:t>
                      </a:r>
                      <a:r>
                        <a:rPr lang="en-US" sz="1600" baseline="0" noProof="0" dirty="0"/>
                        <a:t>(</a:t>
                      </a:r>
                      <a:r>
                        <a:rPr lang="ka-GE" sz="1600" baseline="0" noProof="0" dirty="0"/>
                        <a:t>ლარი</a:t>
                      </a:r>
                      <a:r>
                        <a:rPr lang="en-US" sz="1600" baseline="0" noProof="0" dirty="0"/>
                        <a:t>/</a:t>
                      </a:r>
                      <a:r>
                        <a:rPr lang="ka-GE" sz="1600" baseline="0" noProof="0" dirty="0"/>
                        <a:t> ოჯახზე</a:t>
                      </a:r>
                      <a:r>
                        <a:rPr lang="en-US" sz="1600" baseline="0" noProof="0" dirty="0"/>
                        <a:t>/</a:t>
                      </a:r>
                      <a:r>
                        <a:rPr lang="ka-GE" sz="1600" baseline="0" noProof="0" dirty="0"/>
                        <a:t>თვეში)</a:t>
                      </a:r>
                      <a:endParaRPr lang="en-US" sz="16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a-GE" sz="1600" noProof="0" dirty="0"/>
                        <a:t>ნარჩენების მოსაკრებელი</a:t>
                      </a:r>
                      <a:r>
                        <a:rPr lang="en-US" sz="1600" noProof="0" dirty="0"/>
                        <a:t> </a:t>
                      </a:r>
                      <a:r>
                        <a:rPr lang="en-US" sz="1600" noProof="0" dirty="0">
                          <a:solidFill>
                            <a:srgbClr val="FF0000"/>
                          </a:solidFill>
                        </a:rPr>
                        <a:t>(</a:t>
                      </a:r>
                      <a:r>
                        <a:rPr lang="ka-GE" sz="1600" noProof="0" dirty="0">
                          <a:solidFill>
                            <a:srgbClr val="FF0000"/>
                          </a:solidFill>
                        </a:rPr>
                        <a:t>ოჯახის შემოსავლების </a:t>
                      </a:r>
                      <a:r>
                        <a:rPr lang="tr-TR" sz="1600" noProof="0" dirty="0">
                          <a:solidFill>
                            <a:srgbClr val="FF0000"/>
                          </a:solidFill>
                        </a:rPr>
                        <a:t>1</a:t>
                      </a:r>
                      <a:r>
                        <a:rPr lang="en-US" sz="1600" noProof="0" dirty="0">
                          <a:solidFill>
                            <a:srgbClr val="FF0000"/>
                          </a:solidFill>
                        </a:rPr>
                        <a:t>.</a:t>
                      </a:r>
                      <a:r>
                        <a:rPr lang="ka-GE" sz="1600" noProof="0" dirty="0">
                          <a:solidFill>
                            <a:srgbClr val="FF0000"/>
                          </a:solidFill>
                        </a:rPr>
                        <a:t>5</a:t>
                      </a:r>
                      <a:r>
                        <a:rPr lang="en-US" sz="1600" noProof="0" dirty="0">
                          <a:solidFill>
                            <a:srgbClr val="FF0000"/>
                          </a:solidFill>
                        </a:rPr>
                        <a:t>%) </a:t>
                      </a:r>
                      <a:r>
                        <a:rPr lang="en-US" sz="1600" baseline="0" noProof="0" dirty="0"/>
                        <a:t>(</a:t>
                      </a:r>
                      <a:r>
                        <a:rPr lang="ka-GE" sz="1600" baseline="0" noProof="0" dirty="0"/>
                        <a:t>ლარი</a:t>
                      </a:r>
                      <a:r>
                        <a:rPr lang="en-US" sz="1600" baseline="0" noProof="0" dirty="0"/>
                        <a:t>/</a:t>
                      </a:r>
                      <a:r>
                        <a:rPr lang="ka-GE" sz="1600" baseline="0" noProof="0" dirty="0"/>
                        <a:t>ერთ სულზე</a:t>
                      </a:r>
                      <a:r>
                        <a:rPr lang="en-US" sz="1600" baseline="0" noProof="0" dirty="0"/>
                        <a:t>/</a:t>
                      </a:r>
                      <a:r>
                        <a:rPr lang="ka-GE" sz="1600" baseline="0" noProof="0" dirty="0"/>
                        <a:t>თვეში)</a:t>
                      </a:r>
                      <a:endParaRPr lang="en-US" sz="1600" noProof="0" dirty="0"/>
                    </a:p>
                  </a:txBody>
                  <a:tcPr/>
                </a:tc>
                <a:extLst>
                  <a:ext uri="{0D108BD9-81ED-4DB2-BD59-A6C34878D82A}">
                    <a16:rowId xmlns:a16="http://schemas.microsoft.com/office/drawing/2014/main" val="10000"/>
                  </a:ext>
                </a:extLst>
              </a:tr>
              <a:tr h="674438">
                <a:tc>
                  <a:txBody>
                    <a:bodyPr/>
                    <a:lstStyle/>
                    <a:p>
                      <a:r>
                        <a:rPr lang="ka-GE" sz="1600" noProof="0" dirty="0"/>
                        <a:t>იმერეთი (ქუთაისი)</a:t>
                      </a:r>
                    </a:p>
                  </a:txBody>
                  <a:tcPr/>
                </a:tc>
                <a:tc>
                  <a:txBody>
                    <a:bodyPr/>
                    <a:lstStyle/>
                    <a:p>
                      <a:pPr algn="ctr"/>
                      <a:r>
                        <a:rPr lang="en-US" sz="1600" noProof="0"/>
                        <a:t>738.5</a:t>
                      </a:r>
                    </a:p>
                  </a:txBody>
                  <a:tcPr/>
                </a:tc>
                <a:tc>
                  <a:txBody>
                    <a:bodyPr/>
                    <a:lstStyle/>
                    <a:p>
                      <a:pPr algn="ctr"/>
                      <a:r>
                        <a:rPr lang="en-US" sz="1600" noProof="0" dirty="0"/>
                        <a:t>3.36</a:t>
                      </a:r>
                    </a:p>
                  </a:txBody>
                  <a:tcPr/>
                </a:tc>
                <a:tc>
                  <a:txBody>
                    <a:bodyPr/>
                    <a:lstStyle/>
                    <a:p>
                      <a:pPr algn="ctr"/>
                      <a:r>
                        <a:rPr lang="tr-TR" sz="1600" noProof="0" dirty="0"/>
                        <a:t>11</a:t>
                      </a:r>
                      <a:r>
                        <a:rPr lang="en-US" sz="1600" noProof="0" dirty="0"/>
                        <a:t>.</a:t>
                      </a:r>
                      <a:r>
                        <a:rPr lang="tr-TR" sz="1600" noProof="0" dirty="0"/>
                        <a:t>08</a:t>
                      </a:r>
                      <a:endParaRPr lang="en-US" sz="1600" noProof="0" dirty="0"/>
                    </a:p>
                  </a:txBody>
                  <a:tcPr/>
                </a:tc>
                <a:tc>
                  <a:txBody>
                    <a:bodyPr/>
                    <a:lstStyle/>
                    <a:p>
                      <a:pPr algn="ctr"/>
                      <a:r>
                        <a:rPr lang="tr-TR" sz="1600" noProof="0" dirty="0"/>
                        <a:t>3</a:t>
                      </a:r>
                      <a:r>
                        <a:rPr lang="en-US" sz="1600" noProof="0" dirty="0"/>
                        <a:t>.</a:t>
                      </a:r>
                      <a:r>
                        <a:rPr lang="tr-TR" sz="1600" noProof="0" dirty="0"/>
                        <a:t>3</a:t>
                      </a:r>
                      <a:r>
                        <a:rPr lang="en-US" sz="1600" noProof="0" dirty="0"/>
                        <a:t>0</a:t>
                      </a:r>
                    </a:p>
                  </a:txBody>
                  <a:tcPr/>
                </a:tc>
                <a:extLst>
                  <a:ext uri="{0D108BD9-81ED-4DB2-BD59-A6C34878D82A}">
                    <a16:rowId xmlns:a16="http://schemas.microsoft.com/office/drawing/2014/main" val="10001"/>
                  </a:ext>
                </a:extLst>
              </a:tr>
              <a:tr h="1252529">
                <a:tc>
                  <a:txBody>
                    <a:bodyPr/>
                    <a:lstStyle/>
                    <a:p>
                      <a:r>
                        <a:rPr lang="ka-GE" sz="1600" noProof="0" dirty="0"/>
                        <a:t>რაჭა-ლეჩხუმი და ქვემო სვანეთი</a:t>
                      </a:r>
                    </a:p>
                  </a:txBody>
                  <a:tcPr/>
                </a:tc>
                <a:tc>
                  <a:txBody>
                    <a:bodyPr/>
                    <a:lstStyle/>
                    <a:p>
                      <a:pPr algn="ctr"/>
                      <a:r>
                        <a:rPr lang="en-US" sz="1600" noProof="0"/>
                        <a:t>529.2</a:t>
                      </a:r>
                    </a:p>
                  </a:txBody>
                  <a:tcPr/>
                </a:tc>
                <a:tc>
                  <a:txBody>
                    <a:bodyPr/>
                    <a:lstStyle/>
                    <a:p>
                      <a:pPr algn="ctr"/>
                      <a:r>
                        <a:rPr lang="en-US" sz="1600" noProof="0" dirty="0"/>
                        <a:t>3.50</a:t>
                      </a:r>
                    </a:p>
                  </a:txBody>
                  <a:tcPr/>
                </a:tc>
                <a:tc>
                  <a:txBody>
                    <a:bodyPr/>
                    <a:lstStyle/>
                    <a:p>
                      <a:pPr algn="ctr"/>
                      <a:r>
                        <a:rPr lang="tr-TR" sz="1600" noProof="0" dirty="0"/>
                        <a:t>7</a:t>
                      </a:r>
                      <a:r>
                        <a:rPr lang="en-US" sz="1600" noProof="0" dirty="0"/>
                        <a:t>.</a:t>
                      </a:r>
                      <a:r>
                        <a:rPr lang="tr-TR" sz="1600" noProof="0" dirty="0"/>
                        <a:t>94</a:t>
                      </a:r>
                      <a:endParaRPr lang="en-US" sz="1600" noProof="0" dirty="0"/>
                    </a:p>
                  </a:txBody>
                  <a:tcPr/>
                </a:tc>
                <a:tc>
                  <a:txBody>
                    <a:bodyPr/>
                    <a:lstStyle/>
                    <a:p>
                      <a:pPr algn="ctr"/>
                      <a:r>
                        <a:rPr lang="tr-TR" sz="1600" noProof="0" dirty="0"/>
                        <a:t>2</a:t>
                      </a:r>
                      <a:r>
                        <a:rPr lang="en-US" sz="1600" noProof="0" dirty="0"/>
                        <a:t>.</a:t>
                      </a:r>
                      <a:r>
                        <a:rPr lang="tr-TR" sz="1600" noProof="0" dirty="0"/>
                        <a:t>27</a:t>
                      </a:r>
                      <a:endParaRPr lang="en-US" sz="1600" noProof="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29436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p:txBody>
          <a:bodyPr>
            <a:normAutofit/>
          </a:bodyPr>
          <a:lstStyle/>
          <a:p>
            <a:r>
              <a:rPr lang="ka-GE" sz="2000" dirty="0"/>
              <a:t>საშუალო ყოველთვიური შემოსავალი რეგიონებში და ნარჩენების მოსაკრებელი (2019 წ. გათვლებით) (ინფლაცია: 6.9%)</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541328852"/>
              </p:ext>
            </p:extLst>
          </p:nvPr>
        </p:nvGraphicFramePr>
        <p:xfrm>
          <a:off x="457199" y="2495206"/>
          <a:ext cx="8334854" cy="3725287"/>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765241">
                  <a:extLst>
                    <a:ext uri="{9D8B030D-6E8A-4147-A177-3AD203B41FA5}">
                      <a16:colId xmlns:a16="http://schemas.microsoft.com/office/drawing/2014/main" val="20001"/>
                    </a:ext>
                  </a:extLst>
                </a:gridCol>
                <a:gridCol w="1448973">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505242">
                <a:tc>
                  <a:txBody>
                    <a:bodyPr/>
                    <a:lstStyle/>
                    <a:p>
                      <a:r>
                        <a:rPr lang="ka-GE" sz="1600" noProof="0" dirty="0"/>
                        <a:t>რეგიონები</a:t>
                      </a:r>
                      <a:endParaRPr lang="en-US" sz="1600" noProof="0" dirty="0"/>
                    </a:p>
                  </a:txBody>
                  <a:tcPr/>
                </a:tc>
                <a:tc>
                  <a:txBody>
                    <a:bodyPr/>
                    <a:lstStyle/>
                    <a:p>
                      <a:r>
                        <a:rPr lang="ka-GE" sz="1600" noProof="0" dirty="0"/>
                        <a:t>ოჯახის საშუალო შემოსავალი</a:t>
                      </a:r>
                      <a:r>
                        <a:rPr lang="en-US" sz="1600" baseline="0" noProof="0" dirty="0"/>
                        <a:t> (</a:t>
                      </a:r>
                      <a:r>
                        <a:rPr lang="ka-GE" sz="1600" baseline="0" noProof="0" dirty="0"/>
                        <a:t>ლარი</a:t>
                      </a:r>
                      <a:r>
                        <a:rPr lang="en-US" sz="1600" baseline="0" noProof="0" dirty="0"/>
                        <a:t>/</a:t>
                      </a:r>
                      <a:r>
                        <a:rPr lang="ka-GE" sz="1600" baseline="0" noProof="0" dirty="0"/>
                        <a:t>ოჯახზე</a:t>
                      </a:r>
                      <a:r>
                        <a:rPr lang="en-US" sz="1600" baseline="0" noProof="0" dirty="0"/>
                        <a:t>/</a:t>
                      </a:r>
                      <a:r>
                        <a:rPr lang="ka-GE" sz="1600" baseline="0" noProof="0" dirty="0"/>
                        <a:t>თვეში)</a:t>
                      </a:r>
                      <a:endParaRPr lang="en-US" sz="1600" noProof="0" dirty="0"/>
                    </a:p>
                  </a:txBody>
                  <a:tcPr/>
                </a:tc>
                <a:tc>
                  <a:txBody>
                    <a:bodyPr/>
                    <a:lstStyle/>
                    <a:p>
                      <a:r>
                        <a:rPr lang="ka-GE" sz="1600" noProof="0" dirty="0"/>
                        <a:t>ოჯახის საშუალო ზომა </a:t>
                      </a:r>
                      <a:r>
                        <a:rPr lang="en-US" sz="1600" baseline="0" noProof="0" dirty="0"/>
                        <a:t>(</a:t>
                      </a:r>
                      <a:r>
                        <a:rPr lang="ka-GE" sz="1600" baseline="0" noProof="0" dirty="0"/>
                        <a:t>სული/ ოჯახზე)</a:t>
                      </a:r>
                      <a:endParaRPr lang="en-US" sz="16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a-GE" sz="1600" noProof="0" dirty="0"/>
                        <a:t>ნარჩენების მოსაკრებელი</a:t>
                      </a:r>
                      <a:r>
                        <a:rPr lang="en-US" sz="1600" noProof="0" dirty="0"/>
                        <a:t>  </a:t>
                      </a:r>
                      <a:r>
                        <a:rPr lang="en-US" sz="1600" noProof="0" dirty="0">
                          <a:solidFill>
                            <a:srgbClr val="FF0000"/>
                          </a:solidFill>
                        </a:rPr>
                        <a:t>(</a:t>
                      </a:r>
                      <a:r>
                        <a:rPr lang="ka-GE" sz="1600" noProof="0" dirty="0">
                          <a:solidFill>
                            <a:srgbClr val="FF0000"/>
                          </a:solidFill>
                        </a:rPr>
                        <a:t>ოჯახის შემოსავლების 2</a:t>
                      </a:r>
                      <a:r>
                        <a:rPr lang="en-US" sz="1600" noProof="0" dirty="0">
                          <a:solidFill>
                            <a:srgbClr val="FF0000"/>
                          </a:solidFill>
                        </a:rPr>
                        <a:t>.</a:t>
                      </a:r>
                      <a:r>
                        <a:rPr lang="tr-TR" sz="1600" noProof="0" dirty="0">
                          <a:solidFill>
                            <a:srgbClr val="FF0000"/>
                          </a:solidFill>
                        </a:rPr>
                        <a:t>0</a:t>
                      </a:r>
                      <a:r>
                        <a:rPr lang="en-US" sz="1600" noProof="0" dirty="0">
                          <a:solidFill>
                            <a:srgbClr val="FF0000"/>
                          </a:solidFill>
                        </a:rPr>
                        <a:t>%)</a:t>
                      </a:r>
                      <a:r>
                        <a:rPr lang="en-US" sz="1600" noProof="0" dirty="0"/>
                        <a:t> </a:t>
                      </a:r>
                      <a:r>
                        <a:rPr lang="en-US" sz="1600" baseline="0" noProof="0" dirty="0"/>
                        <a:t>(</a:t>
                      </a:r>
                      <a:r>
                        <a:rPr lang="ka-GE" sz="1600" baseline="0" noProof="0" dirty="0"/>
                        <a:t>ლარი</a:t>
                      </a:r>
                      <a:r>
                        <a:rPr lang="en-US" sz="1600" baseline="0" noProof="0" dirty="0"/>
                        <a:t>/</a:t>
                      </a:r>
                      <a:r>
                        <a:rPr lang="ka-GE" sz="1600" baseline="0" noProof="0" dirty="0"/>
                        <a:t> ოჯახზე</a:t>
                      </a:r>
                      <a:r>
                        <a:rPr lang="en-US" sz="1600" baseline="0" noProof="0" dirty="0"/>
                        <a:t>/</a:t>
                      </a:r>
                      <a:r>
                        <a:rPr lang="ka-GE" sz="1600" baseline="0" noProof="0" dirty="0"/>
                        <a:t>თვეში)</a:t>
                      </a:r>
                      <a:endParaRPr lang="en-US" sz="16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a-GE" sz="1600" noProof="0" dirty="0"/>
                        <a:t>ნარჩენების მოსაკრებელი</a:t>
                      </a:r>
                      <a:r>
                        <a:rPr lang="en-US" sz="1600" noProof="0" dirty="0"/>
                        <a:t> </a:t>
                      </a:r>
                      <a:r>
                        <a:rPr lang="en-US" sz="1600" noProof="0" dirty="0">
                          <a:solidFill>
                            <a:srgbClr val="FF0000"/>
                          </a:solidFill>
                        </a:rPr>
                        <a:t>(</a:t>
                      </a:r>
                      <a:r>
                        <a:rPr lang="ka-GE" sz="1600" noProof="0" dirty="0">
                          <a:solidFill>
                            <a:srgbClr val="FF0000"/>
                          </a:solidFill>
                        </a:rPr>
                        <a:t>ოჯახის შემოსავლების 2</a:t>
                      </a:r>
                      <a:r>
                        <a:rPr lang="en-US" sz="1600" noProof="0" dirty="0">
                          <a:solidFill>
                            <a:srgbClr val="FF0000"/>
                          </a:solidFill>
                        </a:rPr>
                        <a:t>.</a:t>
                      </a:r>
                      <a:r>
                        <a:rPr lang="tr-TR" sz="1600" noProof="0" dirty="0">
                          <a:solidFill>
                            <a:srgbClr val="FF0000"/>
                          </a:solidFill>
                        </a:rPr>
                        <a:t>0</a:t>
                      </a:r>
                      <a:r>
                        <a:rPr lang="en-US" sz="1600" noProof="0" dirty="0">
                          <a:solidFill>
                            <a:srgbClr val="FF0000"/>
                          </a:solidFill>
                        </a:rPr>
                        <a:t>%) </a:t>
                      </a:r>
                      <a:r>
                        <a:rPr lang="en-US" sz="1600" baseline="0" noProof="0" dirty="0"/>
                        <a:t>(</a:t>
                      </a:r>
                      <a:r>
                        <a:rPr lang="ka-GE" sz="1600" baseline="0" noProof="0" dirty="0"/>
                        <a:t>ლარი</a:t>
                      </a:r>
                      <a:r>
                        <a:rPr lang="en-US" sz="1600" baseline="0" noProof="0" dirty="0"/>
                        <a:t>/</a:t>
                      </a:r>
                      <a:r>
                        <a:rPr lang="ka-GE" sz="1600" baseline="0" noProof="0" dirty="0"/>
                        <a:t>ერთ სულზე</a:t>
                      </a:r>
                      <a:r>
                        <a:rPr lang="en-US" sz="1600" baseline="0" noProof="0" dirty="0"/>
                        <a:t>/</a:t>
                      </a:r>
                      <a:r>
                        <a:rPr lang="ka-GE" sz="1600" baseline="0" noProof="0" dirty="0"/>
                        <a:t>თვეში)</a:t>
                      </a:r>
                      <a:endParaRPr lang="en-US" sz="1600" noProof="0" dirty="0"/>
                    </a:p>
                  </a:txBody>
                  <a:tcPr/>
                </a:tc>
                <a:extLst>
                  <a:ext uri="{0D108BD9-81ED-4DB2-BD59-A6C34878D82A}">
                    <a16:rowId xmlns:a16="http://schemas.microsoft.com/office/drawing/2014/main" val="10000"/>
                  </a:ext>
                </a:extLst>
              </a:tr>
              <a:tr h="674438">
                <a:tc>
                  <a:txBody>
                    <a:bodyPr/>
                    <a:lstStyle/>
                    <a:p>
                      <a:r>
                        <a:rPr lang="ka-GE" sz="1600" noProof="0" dirty="0"/>
                        <a:t>იმერეთი (ქუთაისი)</a:t>
                      </a:r>
                    </a:p>
                  </a:txBody>
                  <a:tcPr/>
                </a:tc>
                <a:tc>
                  <a:txBody>
                    <a:bodyPr/>
                    <a:lstStyle/>
                    <a:p>
                      <a:pPr algn="ctr"/>
                      <a:r>
                        <a:rPr lang="en-US" sz="1600" noProof="0"/>
                        <a:t>738.5</a:t>
                      </a:r>
                    </a:p>
                  </a:txBody>
                  <a:tcPr/>
                </a:tc>
                <a:tc>
                  <a:txBody>
                    <a:bodyPr/>
                    <a:lstStyle/>
                    <a:p>
                      <a:pPr algn="ctr"/>
                      <a:r>
                        <a:rPr lang="en-US" sz="1600" noProof="0" dirty="0"/>
                        <a:t>3.36</a:t>
                      </a:r>
                    </a:p>
                  </a:txBody>
                  <a:tcPr/>
                </a:tc>
                <a:tc>
                  <a:txBody>
                    <a:bodyPr/>
                    <a:lstStyle/>
                    <a:p>
                      <a:pPr algn="ctr"/>
                      <a:r>
                        <a:rPr lang="tr-TR" sz="1600" noProof="0" dirty="0"/>
                        <a:t>14</a:t>
                      </a:r>
                      <a:r>
                        <a:rPr lang="en-US" sz="1600" noProof="0" dirty="0"/>
                        <a:t>.</a:t>
                      </a:r>
                      <a:r>
                        <a:rPr lang="tr-TR" sz="1600" noProof="0" dirty="0"/>
                        <a:t>77</a:t>
                      </a:r>
                      <a:endParaRPr lang="en-US" sz="1600" noProof="0" dirty="0"/>
                    </a:p>
                  </a:txBody>
                  <a:tcPr/>
                </a:tc>
                <a:tc>
                  <a:txBody>
                    <a:bodyPr/>
                    <a:lstStyle/>
                    <a:p>
                      <a:pPr algn="ctr"/>
                      <a:r>
                        <a:rPr lang="tr-TR" sz="1600" noProof="0" dirty="0"/>
                        <a:t>4</a:t>
                      </a:r>
                      <a:r>
                        <a:rPr lang="en-US" sz="1600" noProof="0" dirty="0"/>
                        <a:t>.</a:t>
                      </a:r>
                      <a:r>
                        <a:rPr lang="tr-TR" sz="1600" noProof="0" dirty="0"/>
                        <a:t>4</a:t>
                      </a:r>
                      <a:r>
                        <a:rPr lang="en-US" sz="1600" noProof="0" dirty="0"/>
                        <a:t>0</a:t>
                      </a:r>
                    </a:p>
                  </a:txBody>
                  <a:tcPr/>
                </a:tc>
                <a:extLst>
                  <a:ext uri="{0D108BD9-81ED-4DB2-BD59-A6C34878D82A}">
                    <a16:rowId xmlns:a16="http://schemas.microsoft.com/office/drawing/2014/main" val="10001"/>
                  </a:ext>
                </a:extLst>
              </a:tr>
              <a:tr h="1252529">
                <a:tc>
                  <a:txBody>
                    <a:bodyPr/>
                    <a:lstStyle/>
                    <a:p>
                      <a:r>
                        <a:rPr lang="ka-GE" sz="1600" noProof="0" dirty="0"/>
                        <a:t>რაჭა-ლეჩხუმი და ქვემო სვანეთი</a:t>
                      </a:r>
                    </a:p>
                  </a:txBody>
                  <a:tcPr/>
                </a:tc>
                <a:tc>
                  <a:txBody>
                    <a:bodyPr/>
                    <a:lstStyle/>
                    <a:p>
                      <a:pPr algn="ctr"/>
                      <a:r>
                        <a:rPr lang="en-US" sz="1600" noProof="0"/>
                        <a:t>529.2</a:t>
                      </a:r>
                    </a:p>
                  </a:txBody>
                  <a:tcPr/>
                </a:tc>
                <a:tc>
                  <a:txBody>
                    <a:bodyPr/>
                    <a:lstStyle/>
                    <a:p>
                      <a:pPr algn="ctr"/>
                      <a:r>
                        <a:rPr lang="en-US" sz="1600" noProof="0" dirty="0"/>
                        <a:t>3.50</a:t>
                      </a:r>
                    </a:p>
                  </a:txBody>
                  <a:tcPr/>
                </a:tc>
                <a:tc>
                  <a:txBody>
                    <a:bodyPr/>
                    <a:lstStyle/>
                    <a:p>
                      <a:pPr algn="ctr"/>
                      <a:r>
                        <a:rPr lang="tr-TR" sz="1600" noProof="0" dirty="0"/>
                        <a:t>10</a:t>
                      </a:r>
                      <a:r>
                        <a:rPr lang="en-US" sz="1600" noProof="0" dirty="0"/>
                        <a:t>.</a:t>
                      </a:r>
                      <a:r>
                        <a:rPr lang="tr-TR" sz="1600" noProof="0" dirty="0"/>
                        <a:t>58</a:t>
                      </a:r>
                      <a:endParaRPr lang="en-US" sz="1600" noProof="0" dirty="0"/>
                    </a:p>
                  </a:txBody>
                  <a:tcPr/>
                </a:tc>
                <a:tc>
                  <a:txBody>
                    <a:bodyPr/>
                    <a:lstStyle/>
                    <a:p>
                      <a:pPr algn="ctr"/>
                      <a:r>
                        <a:rPr lang="tr-TR" sz="1600" noProof="0" dirty="0"/>
                        <a:t>3</a:t>
                      </a:r>
                      <a:r>
                        <a:rPr lang="en-US" sz="1600" noProof="0" dirty="0"/>
                        <a:t>.</a:t>
                      </a:r>
                      <a:r>
                        <a:rPr lang="tr-TR" sz="1600" noProof="0" dirty="0"/>
                        <a:t>02</a:t>
                      </a:r>
                      <a:endParaRPr lang="en-US" sz="1600" noProof="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26276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a:xfrm>
            <a:off x="457200" y="1600200"/>
            <a:ext cx="8229600" cy="4756150"/>
          </a:xfrm>
        </p:spPr>
        <p:txBody>
          <a:bodyPr>
            <a:normAutofit/>
          </a:bodyPr>
          <a:lstStyle/>
          <a:p>
            <a:r>
              <a:rPr lang="ka-GE" sz="2000" dirty="0"/>
              <a:t>ნარჩენების მართვის არსებული მოსაკრებელი ოჯახზე </a:t>
            </a:r>
            <a:r>
              <a:rPr lang="en-US" sz="2000" dirty="0"/>
              <a:t>(2019)</a:t>
            </a:r>
          </a:p>
        </p:txBody>
      </p:sp>
      <p:graphicFrame>
        <p:nvGraphicFramePr>
          <p:cNvPr id="5" name="Table 4"/>
          <p:cNvGraphicFramePr>
            <a:graphicFrameLocks noGrp="1"/>
          </p:cNvGraphicFramePr>
          <p:nvPr>
            <p:extLst>
              <p:ext uri="{D42A27DB-BD31-4B8C-83A1-F6EECF244321}">
                <p14:modId xmlns:p14="http://schemas.microsoft.com/office/powerpoint/2010/main" val="431069470"/>
              </p:ext>
            </p:extLst>
          </p:nvPr>
        </p:nvGraphicFramePr>
        <p:xfrm>
          <a:off x="689997" y="2142830"/>
          <a:ext cx="7427742" cy="4138507"/>
        </p:xfrm>
        <a:graphic>
          <a:graphicData uri="http://schemas.openxmlformats.org/drawingml/2006/table">
            <a:tbl>
              <a:tblPr firstRow="1" bandRow="1">
                <a:tableStyleId>{5C22544A-7EE6-4342-B048-85BDC9FD1C3A}</a:tableStyleId>
              </a:tblPr>
              <a:tblGrid>
                <a:gridCol w="2771336">
                  <a:extLst>
                    <a:ext uri="{9D8B030D-6E8A-4147-A177-3AD203B41FA5}">
                      <a16:colId xmlns:a16="http://schemas.microsoft.com/office/drawing/2014/main" val="20000"/>
                    </a:ext>
                  </a:extLst>
                </a:gridCol>
                <a:gridCol w="1913206">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63787">
                <a:tc>
                  <a:txBody>
                    <a:bodyPr/>
                    <a:lstStyle/>
                    <a:p>
                      <a:pPr algn="ctr"/>
                      <a:r>
                        <a:rPr lang="ka-GE" noProof="0" dirty="0"/>
                        <a:t>ქუთაისი</a:t>
                      </a:r>
                      <a:endParaRPr lang="en-US" noProof="0" dirty="0"/>
                    </a:p>
                  </a:txBody>
                  <a:tcPr/>
                </a:tc>
                <a:tc>
                  <a:txBody>
                    <a:bodyPr/>
                    <a:lstStyle/>
                    <a:p>
                      <a:pPr algn="ctr"/>
                      <a:r>
                        <a:rPr lang="ka-GE" noProof="0" dirty="0"/>
                        <a:t>ერთეული</a:t>
                      </a:r>
                      <a:endParaRPr lang="en-US" noProof="0" dirty="0"/>
                    </a:p>
                  </a:txBody>
                  <a:tcPr/>
                </a:tc>
                <a:tc>
                  <a:txBody>
                    <a:bodyPr/>
                    <a:lstStyle/>
                    <a:p>
                      <a:pPr algn="ctr"/>
                      <a:r>
                        <a:rPr lang="ka-GE" noProof="0" dirty="0"/>
                        <a:t>ნარჩენების მოსაკრებელი ოჯახზე </a:t>
                      </a:r>
                      <a:endParaRPr lang="en-US" noProof="0" dirty="0"/>
                    </a:p>
                  </a:txBody>
                  <a:tcPr/>
                </a:tc>
                <a:extLst>
                  <a:ext uri="{0D108BD9-81ED-4DB2-BD59-A6C34878D82A}">
                    <a16:rowId xmlns:a16="http://schemas.microsoft.com/office/drawing/2014/main" val="10000"/>
                  </a:ext>
                </a:extLst>
              </a:tr>
              <a:tr h="510604">
                <a:tc>
                  <a:txBody>
                    <a:bodyPr/>
                    <a:lstStyle/>
                    <a:p>
                      <a:r>
                        <a:rPr lang="ka-GE" noProof="0" dirty="0"/>
                        <a:t>ქუთაისი</a:t>
                      </a:r>
                      <a:endParaRPr lang="en-US" noProof="0" dirty="0"/>
                    </a:p>
                  </a:txBody>
                  <a:tcPr/>
                </a:tc>
                <a:tc>
                  <a:txBody>
                    <a:bodyPr/>
                    <a:lstStyle/>
                    <a:p>
                      <a:pPr algn="ctr"/>
                      <a:r>
                        <a:rPr lang="ka-GE" noProof="0" dirty="0"/>
                        <a:t>ლარი/ერთ სულზე/თვეში</a:t>
                      </a:r>
                      <a:endParaRPr lang="en-US" noProof="0" dirty="0"/>
                    </a:p>
                  </a:txBody>
                  <a:tcPr/>
                </a:tc>
                <a:tc>
                  <a:txBody>
                    <a:bodyPr/>
                    <a:lstStyle/>
                    <a:p>
                      <a:pPr algn="ctr"/>
                      <a:r>
                        <a:rPr lang="en-US" noProof="0" dirty="0"/>
                        <a:t>0.50</a:t>
                      </a:r>
                    </a:p>
                  </a:txBody>
                  <a:tcPr/>
                </a:tc>
                <a:extLst>
                  <a:ext uri="{0D108BD9-81ED-4DB2-BD59-A6C34878D82A}">
                    <a16:rowId xmlns:a16="http://schemas.microsoft.com/office/drawing/2014/main" val="10001"/>
                  </a:ext>
                </a:extLst>
              </a:tr>
              <a:tr h="510604">
                <a:tc>
                  <a:txBody>
                    <a:bodyPr/>
                    <a:lstStyle/>
                    <a:p>
                      <a:r>
                        <a:rPr lang="ka-GE" sz="1800" kern="1200" noProof="0" dirty="0">
                          <a:solidFill>
                            <a:schemeClr val="dk1"/>
                          </a:solidFill>
                          <a:latin typeface="+mn-lt"/>
                          <a:ea typeface="+mn-ea"/>
                          <a:cs typeface="+mn-cs"/>
                        </a:rPr>
                        <a:t>ზესტაფონი</a:t>
                      </a:r>
                      <a:endParaRPr lang="en-US" noProof="0" dirty="0"/>
                    </a:p>
                  </a:txBody>
                  <a:tcPr/>
                </a:tc>
                <a:tc>
                  <a:txBody>
                    <a:bodyPr/>
                    <a:lstStyle/>
                    <a:p>
                      <a:pPr algn="ctr"/>
                      <a:r>
                        <a:rPr lang="ka-GE" noProof="0" dirty="0"/>
                        <a:t>ლარი/ერთ სულზე/თვეში</a:t>
                      </a:r>
                      <a:endParaRPr lang="en-US" noProof="0" dirty="0"/>
                    </a:p>
                  </a:txBody>
                  <a:tcPr/>
                </a:tc>
                <a:tc>
                  <a:txBody>
                    <a:bodyPr/>
                    <a:lstStyle/>
                    <a:p>
                      <a:pPr algn="ctr"/>
                      <a:r>
                        <a:rPr lang="en-US" noProof="0" dirty="0"/>
                        <a:t>0.70</a:t>
                      </a:r>
                    </a:p>
                  </a:txBody>
                  <a:tcPr/>
                </a:tc>
                <a:extLst>
                  <a:ext uri="{0D108BD9-81ED-4DB2-BD59-A6C34878D82A}">
                    <a16:rowId xmlns:a16="http://schemas.microsoft.com/office/drawing/2014/main" val="10002"/>
                  </a:ext>
                </a:extLst>
              </a:tr>
              <a:tr h="774418">
                <a:tc>
                  <a:txBody>
                    <a:bodyPr/>
                    <a:lstStyle/>
                    <a:p>
                      <a:r>
                        <a:rPr lang="ka-GE" sz="1800" kern="1200" noProof="0" dirty="0">
                          <a:solidFill>
                            <a:schemeClr val="dk1"/>
                          </a:solidFill>
                          <a:latin typeface="+mn-lt"/>
                          <a:ea typeface="+mn-ea"/>
                          <a:cs typeface="+mn-cs"/>
                        </a:rPr>
                        <a:t>ჭიათურა, ხარაგაული, ტყიბული, საჩხერე, ვანი, ამბროლაური</a:t>
                      </a:r>
                      <a:endParaRPr lang="en-US" noProof="0" dirty="0"/>
                    </a:p>
                  </a:txBody>
                  <a:tcPr/>
                </a:tc>
                <a:tc>
                  <a:txBody>
                    <a:bodyPr/>
                    <a:lstStyle/>
                    <a:p>
                      <a:pPr algn="ctr"/>
                      <a:r>
                        <a:rPr lang="ka-GE" noProof="0" dirty="0"/>
                        <a:t>ლარი/ერთ სულზე/თვეში</a:t>
                      </a:r>
                      <a:endParaRPr lang="en-US" noProof="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noProof="0" dirty="0"/>
                        <a:t>0.50</a:t>
                      </a:r>
                    </a:p>
                  </a:txBody>
                  <a:tcPr/>
                </a:tc>
                <a:extLst>
                  <a:ext uri="{0D108BD9-81ED-4DB2-BD59-A6C34878D82A}">
                    <a16:rowId xmlns:a16="http://schemas.microsoft.com/office/drawing/2014/main" val="10003"/>
                  </a:ext>
                </a:extLst>
              </a:tr>
              <a:tr h="493585">
                <a:tc>
                  <a:txBody>
                    <a:bodyPr/>
                    <a:lstStyle/>
                    <a:p>
                      <a:r>
                        <a:rPr lang="ka-GE" sz="1800" kern="1200" noProof="0" dirty="0">
                          <a:solidFill>
                            <a:schemeClr val="dk1"/>
                          </a:solidFill>
                          <a:latin typeface="+mn-lt"/>
                          <a:ea typeface="+mn-ea"/>
                          <a:cs typeface="+mn-cs"/>
                        </a:rPr>
                        <a:t>ცაგერი, ლენტეხი, ტყიბული </a:t>
                      </a:r>
                      <a:r>
                        <a:rPr lang="en-US" sz="1800" kern="1200" noProof="0" dirty="0">
                          <a:solidFill>
                            <a:schemeClr val="dk1"/>
                          </a:solidFill>
                          <a:latin typeface="+mn-lt"/>
                          <a:ea typeface="+mn-ea"/>
                          <a:cs typeface="+mn-cs"/>
                        </a:rPr>
                        <a:t>(IDP)</a:t>
                      </a:r>
                      <a:endParaRPr lang="en-US" noProof="0" dirty="0"/>
                    </a:p>
                  </a:txBody>
                  <a:tcPr/>
                </a:tc>
                <a:tc>
                  <a:txBody>
                    <a:bodyPr/>
                    <a:lstStyle/>
                    <a:p>
                      <a:pPr algn="ctr"/>
                      <a:r>
                        <a:rPr lang="ka-GE" noProof="0" dirty="0"/>
                        <a:t>ლარი/ერთ სულზე/თვეში</a:t>
                      </a:r>
                      <a:endParaRPr lang="en-US" noProof="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noProof="0" dirty="0"/>
                        <a:t>0.25</a:t>
                      </a:r>
                    </a:p>
                  </a:txBody>
                  <a:tcPr/>
                </a:tc>
                <a:extLst>
                  <a:ext uri="{0D108BD9-81ED-4DB2-BD59-A6C34878D82A}">
                    <a16:rowId xmlns:a16="http://schemas.microsoft.com/office/drawing/2014/main" val="10004"/>
                  </a:ext>
                </a:extLst>
              </a:tr>
              <a:tr h="493585">
                <a:tc>
                  <a:txBody>
                    <a:bodyPr/>
                    <a:lstStyle/>
                    <a:p>
                      <a:r>
                        <a:rPr lang="ka-GE" sz="1800" kern="1200" noProof="0" dirty="0">
                          <a:solidFill>
                            <a:schemeClr val="dk1"/>
                          </a:solidFill>
                          <a:latin typeface="+mn-lt"/>
                          <a:ea typeface="+mn-ea"/>
                          <a:cs typeface="+mn-cs"/>
                        </a:rPr>
                        <a:t>სამტრედია</a:t>
                      </a:r>
                      <a:endParaRPr lang="en-US" noProof="0" dirty="0"/>
                    </a:p>
                  </a:txBody>
                  <a:tcPr/>
                </a:tc>
                <a:tc>
                  <a:txBody>
                    <a:bodyPr/>
                    <a:lstStyle/>
                    <a:p>
                      <a:pPr algn="ctr"/>
                      <a:r>
                        <a:rPr lang="ka-GE" noProof="0" dirty="0"/>
                        <a:t>ლარი/ერთ სულზე/თვეში</a:t>
                      </a:r>
                      <a:endParaRPr lang="en-US" noProof="0" dirty="0"/>
                    </a:p>
                  </a:txBody>
                  <a:tcPr/>
                </a:tc>
                <a:tc>
                  <a:txBody>
                    <a:bodyPr/>
                    <a:lstStyle/>
                    <a:p>
                      <a:pPr algn="ctr"/>
                      <a:r>
                        <a:rPr lang="ka-GE" noProof="0" dirty="0"/>
                        <a:t>არ არის დაწესებული</a:t>
                      </a:r>
                      <a:endParaRPr lang="en-US" noProof="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60504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a:xfrm>
            <a:off x="457200" y="1600200"/>
            <a:ext cx="8229600" cy="4756150"/>
          </a:xfrm>
        </p:spPr>
        <p:txBody>
          <a:bodyPr>
            <a:normAutofit/>
          </a:bodyPr>
          <a:lstStyle/>
          <a:p>
            <a:r>
              <a:rPr lang="ka-GE" sz="2400" dirty="0"/>
              <a:t>ნარჩენების მოსაკრებლის არსებული წილი ოჯახის შემოსავლებში - ქუთაისი (2019 წ. გათვლები)</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3114185939"/>
              </p:ext>
            </p:extLst>
          </p:nvPr>
        </p:nvGraphicFramePr>
        <p:xfrm>
          <a:off x="693171" y="2661972"/>
          <a:ext cx="7476979" cy="3235568"/>
        </p:xfrm>
        <a:graphic>
          <a:graphicData uri="http://schemas.openxmlformats.org/drawingml/2006/table">
            <a:tbl>
              <a:tblPr firstRow="1" bandRow="1">
                <a:tableStyleId>{5C22544A-7EE6-4342-B048-85BDC9FD1C3A}</a:tableStyleId>
              </a:tblPr>
              <a:tblGrid>
                <a:gridCol w="2750236">
                  <a:extLst>
                    <a:ext uri="{9D8B030D-6E8A-4147-A177-3AD203B41FA5}">
                      <a16:colId xmlns:a16="http://schemas.microsoft.com/office/drawing/2014/main" val="20000"/>
                    </a:ext>
                  </a:extLst>
                </a:gridCol>
                <a:gridCol w="2338746">
                  <a:extLst>
                    <a:ext uri="{9D8B030D-6E8A-4147-A177-3AD203B41FA5}">
                      <a16:colId xmlns:a16="http://schemas.microsoft.com/office/drawing/2014/main" val="20001"/>
                    </a:ext>
                  </a:extLst>
                </a:gridCol>
                <a:gridCol w="2387997">
                  <a:extLst>
                    <a:ext uri="{9D8B030D-6E8A-4147-A177-3AD203B41FA5}">
                      <a16:colId xmlns:a16="http://schemas.microsoft.com/office/drawing/2014/main" val="20002"/>
                    </a:ext>
                  </a:extLst>
                </a:gridCol>
              </a:tblGrid>
              <a:tr h="584612">
                <a:tc>
                  <a:txBody>
                    <a:bodyPr/>
                    <a:lstStyle/>
                    <a:p>
                      <a:pPr algn="ctr"/>
                      <a:r>
                        <a:rPr lang="ka-GE" sz="1600" noProof="0" dirty="0"/>
                        <a:t>ქუთაისი</a:t>
                      </a:r>
                      <a:endParaRPr lang="en-US" sz="1600" noProof="0" dirty="0"/>
                    </a:p>
                  </a:txBody>
                  <a:tcPr/>
                </a:tc>
                <a:tc>
                  <a:txBody>
                    <a:bodyPr/>
                    <a:lstStyle/>
                    <a:p>
                      <a:pPr algn="ctr"/>
                      <a:r>
                        <a:rPr lang="ka-GE" sz="1600" noProof="0" dirty="0"/>
                        <a:t>ერთეული</a:t>
                      </a:r>
                      <a:endParaRPr lang="en-US" sz="1600" noProof="0" dirty="0"/>
                    </a:p>
                  </a:txBody>
                  <a:tcPr/>
                </a:tc>
                <a:tc>
                  <a:txBody>
                    <a:bodyPr/>
                    <a:lstStyle/>
                    <a:p>
                      <a:pPr algn="ctr"/>
                      <a:r>
                        <a:rPr lang="ka-GE" sz="1600" noProof="0" dirty="0"/>
                        <a:t>რაოდენობა</a:t>
                      </a:r>
                      <a:endParaRPr lang="en-US" sz="1600" noProof="0" dirty="0"/>
                    </a:p>
                  </a:txBody>
                  <a:tcPr/>
                </a:tc>
                <a:extLst>
                  <a:ext uri="{0D108BD9-81ED-4DB2-BD59-A6C34878D82A}">
                    <a16:rowId xmlns:a16="http://schemas.microsoft.com/office/drawing/2014/main" val="10000"/>
                  </a:ext>
                </a:extLst>
              </a:tr>
              <a:tr h="589284">
                <a:tc>
                  <a:txBody>
                    <a:bodyPr/>
                    <a:lstStyle/>
                    <a:p>
                      <a:r>
                        <a:rPr lang="ka-GE" sz="1600" noProof="0" dirty="0"/>
                        <a:t>ნარჩენების მოსაკრებელი ერთ სულზე</a:t>
                      </a:r>
                      <a:endParaRPr lang="en-US" sz="1600" noProof="0" dirty="0"/>
                    </a:p>
                  </a:txBody>
                  <a:tcPr/>
                </a:tc>
                <a:tc>
                  <a:txBody>
                    <a:bodyPr/>
                    <a:lstStyle/>
                    <a:p>
                      <a:pPr algn="ctr"/>
                      <a:r>
                        <a:rPr lang="ka-GE" sz="1600" noProof="0" dirty="0"/>
                        <a:t>ლარი/ერთ სულზე/თვეში</a:t>
                      </a:r>
                      <a:endParaRPr lang="en-US" sz="1600" noProof="0" dirty="0"/>
                    </a:p>
                  </a:txBody>
                  <a:tcPr/>
                </a:tc>
                <a:tc>
                  <a:txBody>
                    <a:bodyPr/>
                    <a:lstStyle/>
                    <a:p>
                      <a:pPr algn="ctr"/>
                      <a:r>
                        <a:rPr lang="tr-TR" sz="1600" noProof="0" dirty="0"/>
                        <a:t>0</a:t>
                      </a:r>
                      <a:r>
                        <a:rPr lang="en-US" sz="1600" noProof="0" dirty="0"/>
                        <a:t>.</a:t>
                      </a:r>
                      <a:r>
                        <a:rPr lang="tr-TR" sz="1600" noProof="0" dirty="0"/>
                        <a:t>50</a:t>
                      </a:r>
                      <a:endParaRPr lang="en-US" sz="1600" noProof="0" dirty="0"/>
                    </a:p>
                  </a:txBody>
                  <a:tcPr/>
                </a:tc>
                <a:extLst>
                  <a:ext uri="{0D108BD9-81ED-4DB2-BD59-A6C34878D82A}">
                    <a16:rowId xmlns:a16="http://schemas.microsoft.com/office/drawing/2014/main" val="10001"/>
                  </a:ext>
                </a:extLst>
              </a:tr>
              <a:tr h="967287">
                <a:tc>
                  <a:txBody>
                    <a:bodyPr/>
                    <a:lstStyle/>
                    <a:p>
                      <a:r>
                        <a:rPr lang="ka-GE" sz="1600" noProof="0" dirty="0"/>
                        <a:t>ნარჩენების ქვითარი ოჯახზე </a:t>
                      </a:r>
                      <a:br>
                        <a:rPr lang="ka-GE" sz="1600" noProof="0" dirty="0"/>
                      </a:br>
                      <a:r>
                        <a:rPr lang="en-US" sz="1600" noProof="0" dirty="0"/>
                        <a:t>(3.36 </a:t>
                      </a:r>
                      <a:r>
                        <a:rPr lang="ka-GE" sz="1600" noProof="0" dirty="0"/>
                        <a:t>სული</a:t>
                      </a:r>
                      <a:r>
                        <a:rPr lang="en-US" sz="1600" noProof="0" dirty="0"/>
                        <a:t>/</a:t>
                      </a:r>
                      <a:r>
                        <a:rPr lang="ka-GE" sz="1600" noProof="0" dirty="0"/>
                        <a:t>ოჯახში</a:t>
                      </a:r>
                      <a:r>
                        <a:rPr lang="en-US" sz="1600" noProof="0" dirty="0"/>
                        <a:t>)</a:t>
                      </a:r>
                    </a:p>
                  </a:txBody>
                  <a:tcPr/>
                </a:tc>
                <a:tc>
                  <a:txBody>
                    <a:bodyPr/>
                    <a:lstStyle/>
                    <a:p>
                      <a:pPr algn="ctr"/>
                      <a:r>
                        <a:rPr lang="ka-GE" sz="1600" noProof="0" dirty="0"/>
                        <a:t>ლარი/ოჯახზე/თვეში</a:t>
                      </a:r>
                      <a:endParaRPr lang="en-US" sz="1600" noProof="0" dirty="0"/>
                    </a:p>
                  </a:txBody>
                  <a:tcPr/>
                </a:tc>
                <a:tc>
                  <a:txBody>
                    <a:bodyPr/>
                    <a:lstStyle/>
                    <a:p>
                      <a:pPr algn="ctr"/>
                      <a:r>
                        <a:rPr lang="tr-TR" sz="1600" noProof="0" dirty="0"/>
                        <a:t>1</a:t>
                      </a:r>
                      <a:r>
                        <a:rPr lang="en-US" sz="1600" noProof="0" dirty="0"/>
                        <a:t>.</a:t>
                      </a:r>
                      <a:r>
                        <a:rPr lang="tr-TR" sz="1600" noProof="0" dirty="0"/>
                        <a:t>68</a:t>
                      </a:r>
                      <a:endParaRPr lang="en-US" sz="1600" noProof="0" dirty="0"/>
                    </a:p>
                  </a:txBody>
                  <a:tcPr/>
                </a:tc>
                <a:extLst>
                  <a:ext uri="{0D108BD9-81ED-4DB2-BD59-A6C34878D82A}">
                    <a16:rowId xmlns:a16="http://schemas.microsoft.com/office/drawing/2014/main" val="10002"/>
                  </a:ext>
                </a:extLst>
              </a:tr>
              <a:tr h="1094385">
                <a:tc>
                  <a:txBody>
                    <a:bodyPr/>
                    <a:lstStyle/>
                    <a:p>
                      <a:r>
                        <a:rPr lang="ka-GE" sz="1600" b="1" noProof="0" dirty="0"/>
                        <a:t>ნარჩენების მოსაკრებლის (ქვითარი) წილი ოჯახის შემოსავლებში </a:t>
                      </a:r>
                      <a:r>
                        <a:rPr lang="en-US" sz="1600" b="1" baseline="0" noProof="0" dirty="0"/>
                        <a:t>(738.5 </a:t>
                      </a:r>
                      <a:r>
                        <a:rPr lang="ka-GE" sz="1600" b="1" baseline="0" noProof="0" dirty="0"/>
                        <a:t>ლარი/ოჯახზე/თვეში)</a:t>
                      </a:r>
                      <a:endParaRPr lang="en-US" sz="1600" b="1" noProof="0" dirty="0"/>
                    </a:p>
                  </a:txBody>
                  <a:tcPr/>
                </a:tc>
                <a:tc>
                  <a:txBody>
                    <a:bodyPr/>
                    <a:lstStyle/>
                    <a:p>
                      <a:pPr algn="ctr"/>
                      <a:r>
                        <a:rPr lang="en-US" sz="1600" b="1" noProof="0" dirty="0"/>
                        <a:t>%</a:t>
                      </a:r>
                    </a:p>
                  </a:txBody>
                  <a:tcPr/>
                </a:tc>
                <a:tc>
                  <a:txBody>
                    <a:bodyPr/>
                    <a:lstStyle/>
                    <a:p>
                      <a:pPr algn="ctr"/>
                      <a:r>
                        <a:rPr lang="tr-TR" sz="1600" b="1" noProof="0" dirty="0"/>
                        <a:t>0.23</a:t>
                      </a:r>
                      <a:endParaRPr lang="en-US" sz="1600" b="1" noProof="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48535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a:xfrm>
            <a:off x="457200" y="1600200"/>
            <a:ext cx="8229600" cy="4756150"/>
          </a:xfrm>
        </p:spPr>
        <p:txBody>
          <a:bodyPr>
            <a:normAutofit/>
          </a:bodyPr>
          <a:lstStyle/>
          <a:p>
            <a:r>
              <a:rPr lang="ka-GE" sz="2000" dirty="0"/>
              <a:t>ნარჩენების მოსაკრებლის არსებული წილი ოჯახის შემოსავლებში - სხვა მუნიციპალიტეტები (2019 წ. გათვლები)</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3361875737"/>
              </p:ext>
            </p:extLst>
          </p:nvPr>
        </p:nvGraphicFramePr>
        <p:xfrm>
          <a:off x="707919" y="2767027"/>
          <a:ext cx="7476979" cy="3069619"/>
        </p:xfrm>
        <a:graphic>
          <a:graphicData uri="http://schemas.openxmlformats.org/drawingml/2006/table">
            <a:tbl>
              <a:tblPr firstRow="1" bandRow="1">
                <a:tableStyleId>{5C22544A-7EE6-4342-B048-85BDC9FD1C3A}</a:tableStyleId>
              </a:tblPr>
              <a:tblGrid>
                <a:gridCol w="2750236">
                  <a:extLst>
                    <a:ext uri="{9D8B030D-6E8A-4147-A177-3AD203B41FA5}">
                      <a16:colId xmlns:a16="http://schemas.microsoft.com/office/drawing/2014/main" val="20000"/>
                    </a:ext>
                  </a:extLst>
                </a:gridCol>
                <a:gridCol w="2338746">
                  <a:extLst>
                    <a:ext uri="{9D8B030D-6E8A-4147-A177-3AD203B41FA5}">
                      <a16:colId xmlns:a16="http://schemas.microsoft.com/office/drawing/2014/main" val="20001"/>
                    </a:ext>
                  </a:extLst>
                </a:gridCol>
                <a:gridCol w="2387997">
                  <a:extLst>
                    <a:ext uri="{9D8B030D-6E8A-4147-A177-3AD203B41FA5}">
                      <a16:colId xmlns:a16="http://schemas.microsoft.com/office/drawing/2014/main" val="20002"/>
                    </a:ext>
                  </a:extLst>
                </a:gridCol>
              </a:tblGrid>
              <a:tr h="536318">
                <a:tc>
                  <a:txBody>
                    <a:bodyPr/>
                    <a:lstStyle/>
                    <a:p>
                      <a:pPr algn="ctr"/>
                      <a:r>
                        <a:rPr lang="ka-GE" sz="1600" noProof="0" dirty="0"/>
                        <a:t>სხვა მუნიციპალიტეტები</a:t>
                      </a:r>
                      <a:endParaRPr lang="en-US" sz="1600" noProof="0" dirty="0"/>
                    </a:p>
                  </a:txBody>
                  <a:tcPr/>
                </a:tc>
                <a:tc>
                  <a:txBody>
                    <a:bodyPr/>
                    <a:lstStyle/>
                    <a:p>
                      <a:pPr algn="ctr"/>
                      <a:r>
                        <a:rPr lang="ka-GE" sz="1600" noProof="0" dirty="0"/>
                        <a:t>ერთეული</a:t>
                      </a:r>
                      <a:endParaRPr lang="en-US" sz="1600" noProof="0" dirty="0"/>
                    </a:p>
                  </a:txBody>
                  <a:tcPr/>
                </a:tc>
                <a:tc>
                  <a:txBody>
                    <a:bodyPr/>
                    <a:lstStyle/>
                    <a:p>
                      <a:pPr algn="ctr"/>
                      <a:r>
                        <a:rPr lang="ka-GE" sz="1600" noProof="0" dirty="0"/>
                        <a:t>რაოდენობა</a:t>
                      </a:r>
                      <a:endParaRPr lang="en-US" sz="1600" noProof="0" dirty="0"/>
                    </a:p>
                  </a:txBody>
                  <a:tcPr/>
                </a:tc>
                <a:extLst>
                  <a:ext uri="{0D108BD9-81ED-4DB2-BD59-A6C34878D82A}">
                    <a16:rowId xmlns:a16="http://schemas.microsoft.com/office/drawing/2014/main" val="10000"/>
                  </a:ext>
                </a:extLst>
              </a:tr>
              <a:tr h="540604">
                <a:tc>
                  <a:txBody>
                    <a:bodyPr/>
                    <a:lstStyle/>
                    <a:p>
                      <a:r>
                        <a:rPr lang="ka-GE" sz="1600" noProof="0" dirty="0"/>
                        <a:t>ნარჩენების მოსაკრებელი ერთ სულზე</a:t>
                      </a:r>
                      <a:endParaRPr lang="en-US" sz="1600" noProof="0" dirty="0"/>
                    </a:p>
                  </a:txBody>
                  <a:tcPr/>
                </a:tc>
                <a:tc>
                  <a:txBody>
                    <a:bodyPr/>
                    <a:lstStyle/>
                    <a:p>
                      <a:pPr algn="ctr"/>
                      <a:r>
                        <a:rPr lang="ka-GE" sz="1600" noProof="0" dirty="0"/>
                        <a:t>ლარი/ერთ სულზე/თვეში</a:t>
                      </a:r>
                      <a:endParaRPr lang="en-US" sz="1600" noProof="0" dirty="0"/>
                    </a:p>
                  </a:txBody>
                  <a:tcPr/>
                </a:tc>
                <a:tc>
                  <a:txBody>
                    <a:bodyPr/>
                    <a:lstStyle/>
                    <a:p>
                      <a:pPr algn="ctr"/>
                      <a:r>
                        <a:rPr lang="tr-TR" sz="1600" noProof="0" dirty="0"/>
                        <a:t>0</a:t>
                      </a:r>
                      <a:r>
                        <a:rPr lang="en-US" sz="1600" noProof="0" dirty="0"/>
                        <a:t>.</a:t>
                      </a:r>
                      <a:r>
                        <a:rPr lang="tr-TR" sz="1600" noProof="0" dirty="0"/>
                        <a:t>50</a:t>
                      </a:r>
                      <a:endParaRPr lang="en-US" sz="1600" noProof="0" dirty="0"/>
                    </a:p>
                  </a:txBody>
                  <a:tcPr/>
                </a:tc>
                <a:extLst>
                  <a:ext uri="{0D108BD9-81ED-4DB2-BD59-A6C34878D82A}">
                    <a16:rowId xmlns:a16="http://schemas.microsoft.com/office/drawing/2014/main" val="10001"/>
                  </a:ext>
                </a:extLst>
              </a:tr>
              <a:tr h="887381">
                <a:tc>
                  <a:txBody>
                    <a:bodyPr/>
                    <a:lstStyle/>
                    <a:p>
                      <a:r>
                        <a:rPr lang="ka-GE" sz="1600" noProof="0" dirty="0"/>
                        <a:t>ნარჩენების ქვითარი ოჯახზე </a:t>
                      </a:r>
                      <a:br>
                        <a:rPr lang="ka-GE" sz="1600" noProof="0" dirty="0"/>
                      </a:br>
                      <a:r>
                        <a:rPr lang="en-US" sz="1600" noProof="0" dirty="0"/>
                        <a:t>(3.</a:t>
                      </a:r>
                      <a:r>
                        <a:rPr lang="ka-GE" sz="1600" noProof="0" dirty="0"/>
                        <a:t>50</a:t>
                      </a:r>
                      <a:r>
                        <a:rPr lang="en-US" sz="1600" noProof="0" dirty="0"/>
                        <a:t> </a:t>
                      </a:r>
                      <a:r>
                        <a:rPr lang="ka-GE" sz="1600" noProof="0" dirty="0"/>
                        <a:t>სული</a:t>
                      </a:r>
                      <a:r>
                        <a:rPr lang="en-US" sz="1600" noProof="0" dirty="0"/>
                        <a:t>/</a:t>
                      </a:r>
                      <a:r>
                        <a:rPr lang="ka-GE" sz="1600" noProof="0" dirty="0"/>
                        <a:t>ოჯახში</a:t>
                      </a:r>
                      <a:r>
                        <a:rPr lang="en-US" sz="1600" noProof="0" dirty="0"/>
                        <a:t>)</a:t>
                      </a:r>
                    </a:p>
                  </a:txBody>
                  <a:tcPr/>
                </a:tc>
                <a:tc>
                  <a:txBody>
                    <a:bodyPr/>
                    <a:lstStyle/>
                    <a:p>
                      <a:pPr algn="ctr"/>
                      <a:r>
                        <a:rPr lang="ka-GE" sz="1600" noProof="0" dirty="0"/>
                        <a:t>ლარი/ოჯახზე/თვეში</a:t>
                      </a:r>
                      <a:endParaRPr lang="en-US" sz="1600" noProof="0" dirty="0"/>
                    </a:p>
                  </a:txBody>
                  <a:tcPr/>
                </a:tc>
                <a:tc>
                  <a:txBody>
                    <a:bodyPr/>
                    <a:lstStyle/>
                    <a:p>
                      <a:pPr algn="ctr"/>
                      <a:r>
                        <a:rPr lang="tr-TR" sz="1600" noProof="0" dirty="0"/>
                        <a:t>1</a:t>
                      </a:r>
                      <a:r>
                        <a:rPr lang="en-US" sz="1600" noProof="0" dirty="0"/>
                        <a:t>.</a:t>
                      </a:r>
                      <a:r>
                        <a:rPr lang="tr-TR" sz="1600" noProof="0" dirty="0"/>
                        <a:t>75</a:t>
                      </a:r>
                      <a:endParaRPr lang="en-US" sz="1600" noProof="0" dirty="0"/>
                    </a:p>
                  </a:txBody>
                  <a:tcPr/>
                </a:tc>
                <a:extLst>
                  <a:ext uri="{0D108BD9-81ED-4DB2-BD59-A6C34878D82A}">
                    <a16:rowId xmlns:a16="http://schemas.microsoft.com/office/drawing/2014/main" val="10002"/>
                  </a:ext>
                </a:extLst>
              </a:tr>
              <a:tr h="1003979">
                <a:tc>
                  <a:txBody>
                    <a:bodyPr/>
                    <a:lstStyle/>
                    <a:p>
                      <a:r>
                        <a:rPr lang="ka-GE" sz="1600" b="1" noProof="0" dirty="0"/>
                        <a:t>ნარჩენების მოსაკრებლის (ქვითარი) წილი ოჯახის შემოსავლებში </a:t>
                      </a:r>
                      <a:r>
                        <a:rPr lang="en-US" sz="1600" b="1" baseline="0" noProof="0" dirty="0"/>
                        <a:t>(529.2 </a:t>
                      </a:r>
                      <a:r>
                        <a:rPr lang="ka-GE" sz="1600" b="1" baseline="0" noProof="0" dirty="0"/>
                        <a:t>ლარი/ოჯახზე/თვეში)</a:t>
                      </a:r>
                      <a:endParaRPr lang="en-US" sz="1600" b="1" noProof="0" dirty="0"/>
                    </a:p>
                  </a:txBody>
                  <a:tcPr/>
                </a:tc>
                <a:tc>
                  <a:txBody>
                    <a:bodyPr/>
                    <a:lstStyle/>
                    <a:p>
                      <a:pPr algn="ctr"/>
                      <a:r>
                        <a:rPr lang="en-US" sz="1600" b="1" noProof="0" dirty="0"/>
                        <a:t>%</a:t>
                      </a:r>
                    </a:p>
                  </a:txBody>
                  <a:tcPr/>
                </a:tc>
                <a:tc>
                  <a:txBody>
                    <a:bodyPr/>
                    <a:lstStyle/>
                    <a:p>
                      <a:pPr algn="ctr"/>
                      <a:r>
                        <a:rPr lang="tr-TR" sz="1600" b="1" noProof="0" dirty="0"/>
                        <a:t>0.33</a:t>
                      </a:r>
                      <a:endParaRPr lang="en-US" sz="1600" b="1" noProof="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19336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p:txBody>
          <a:bodyPr>
            <a:normAutofit/>
          </a:bodyPr>
          <a:lstStyle/>
          <a:p>
            <a:r>
              <a:rPr lang="ka-GE" sz="2000" dirty="0"/>
              <a:t>ნარჩენების მოსაკრებლების შეჯამება, ხელმისაწვდომობის სხვადასხვა დონის გათვალისწინებით (2019 წ. გათვლები)</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447281044"/>
              </p:ext>
            </p:extLst>
          </p:nvPr>
        </p:nvGraphicFramePr>
        <p:xfrm>
          <a:off x="211014" y="2686930"/>
          <a:ext cx="8748423" cy="3241922"/>
        </p:xfrm>
        <a:graphic>
          <a:graphicData uri="http://schemas.openxmlformats.org/drawingml/2006/table">
            <a:tbl>
              <a:tblPr firstRow="1" bandRow="1">
                <a:tableStyleId>{5C22544A-7EE6-4342-B048-85BDC9FD1C3A}</a:tableStyleId>
              </a:tblPr>
              <a:tblGrid>
                <a:gridCol w="1554480">
                  <a:extLst>
                    <a:ext uri="{9D8B030D-6E8A-4147-A177-3AD203B41FA5}">
                      <a16:colId xmlns:a16="http://schemas.microsoft.com/office/drawing/2014/main" val="20000"/>
                    </a:ext>
                  </a:extLst>
                </a:gridCol>
                <a:gridCol w="1187522">
                  <a:extLst>
                    <a:ext uri="{9D8B030D-6E8A-4147-A177-3AD203B41FA5}">
                      <a16:colId xmlns:a16="http://schemas.microsoft.com/office/drawing/2014/main" val="20001"/>
                    </a:ext>
                  </a:extLst>
                </a:gridCol>
                <a:gridCol w="1411992">
                  <a:extLst>
                    <a:ext uri="{9D8B030D-6E8A-4147-A177-3AD203B41FA5}">
                      <a16:colId xmlns:a16="http://schemas.microsoft.com/office/drawing/2014/main" val="20002"/>
                    </a:ext>
                  </a:extLst>
                </a:gridCol>
                <a:gridCol w="1477160">
                  <a:extLst>
                    <a:ext uri="{9D8B030D-6E8A-4147-A177-3AD203B41FA5}">
                      <a16:colId xmlns:a16="http://schemas.microsoft.com/office/drawing/2014/main" val="20003"/>
                    </a:ext>
                  </a:extLst>
                </a:gridCol>
                <a:gridCol w="1506125">
                  <a:extLst>
                    <a:ext uri="{9D8B030D-6E8A-4147-A177-3AD203B41FA5}">
                      <a16:colId xmlns:a16="http://schemas.microsoft.com/office/drawing/2014/main" val="20004"/>
                    </a:ext>
                  </a:extLst>
                </a:gridCol>
                <a:gridCol w="1611144">
                  <a:extLst>
                    <a:ext uri="{9D8B030D-6E8A-4147-A177-3AD203B41FA5}">
                      <a16:colId xmlns:a16="http://schemas.microsoft.com/office/drawing/2014/main" val="20005"/>
                    </a:ext>
                  </a:extLst>
                </a:gridCol>
              </a:tblGrid>
              <a:tr h="1376528">
                <a:tc>
                  <a:txBody>
                    <a:bodyPr/>
                    <a:lstStyle/>
                    <a:p>
                      <a:r>
                        <a:rPr lang="ka-GE" sz="1600" noProof="0" dirty="0"/>
                        <a:t>რეგიონები</a:t>
                      </a:r>
                      <a:endParaRPr lang="en-US" sz="1600" noProof="0" dirty="0"/>
                    </a:p>
                  </a:txBody>
                  <a:tcPr/>
                </a:tc>
                <a:tc>
                  <a:txBody>
                    <a:bodyPr/>
                    <a:lstStyle/>
                    <a:p>
                      <a:r>
                        <a:rPr lang="ka-GE" sz="1600" noProof="0" dirty="0">
                          <a:solidFill>
                            <a:srgbClr val="FF0000"/>
                          </a:solidFill>
                        </a:rPr>
                        <a:t>არსებული</a:t>
                      </a:r>
                      <a:endParaRPr lang="en-US" sz="1600" noProof="0" dirty="0">
                        <a:solidFill>
                          <a:srgbClr val="FF0000"/>
                        </a:solidFill>
                      </a:endParaRPr>
                    </a:p>
                    <a:p>
                      <a:pPr algn="ctr"/>
                      <a:r>
                        <a:rPr lang="ka-GE" sz="1400" noProof="0" dirty="0"/>
                        <a:t>ლარი/ერთ სულზე/თვეში</a:t>
                      </a:r>
                      <a:endParaRPr lang="en-US" sz="1400" noProof="0" dirty="0"/>
                    </a:p>
                  </a:txBody>
                  <a:tcPr/>
                </a:tc>
                <a:tc>
                  <a:txBody>
                    <a:bodyPr/>
                    <a:lstStyle/>
                    <a:p>
                      <a:r>
                        <a:rPr lang="ka-GE" sz="1600" noProof="0" dirty="0">
                          <a:solidFill>
                            <a:srgbClr val="FF0000"/>
                          </a:solidFill>
                        </a:rPr>
                        <a:t>ხელმისაწვ. დონე </a:t>
                      </a:r>
                      <a:r>
                        <a:rPr lang="en-US" sz="1600" noProof="0" dirty="0">
                          <a:solidFill>
                            <a:srgbClr val="FF0000"/>
                          </a:solidFill>
                        </a:rPr>
                        <a:t>0.5% </a:t>
                      </a:r>
                    </a:p>
                    <a:p>
                      <a:pPr algn="ctr"/>
                      <a:r>
                        <a:rPr lang="ka-GE" sz="1400" noProof="0" dirty="0"/>
                        <a:t>ლარი/ერთ სულზე/თვეში</a:t>
                      </a:r>
                      <a:endParaRPr lang="en-US" sz="1400" noProof="0" dirty="0"/>
                    </a:p>
                  </a:txBody>
                  <a:tcPr/>
                </a:tc>
                <a:tc>
                  <a:txBody>
                    <a:bodyPr/>
                    <a:lstStyle/>
                    <a:p>
                      <a:r>
                        <a:rPr lang="ka-GE" sz="1600" noProof="0" dirty="0">
                          <a:solidFill>
                            <a:srgbClr val="FF0000"/>
                          </a:solidFill>
                        </a:rPr>
                        <a:t>ხელმისაწვ. დონე </a:t>
                      </a:r>
                      <a:r>
                        <a:rPr lang="en-US" sz="1600" baseline="0" noProof="0" dirty="0">
                          <a:solidFill>
                            <a:srgbClr val="FF0000"/>
                          </a:solidFill>
                        </a:rPr>
                        <a:t>1</a:t>
                      </a:r>
                      <a:r>
                        <a:rPr lang="en-US" sz="1600" noProof="0" dirty="0">
                          <a:solidFill>
                            <a:srgbClr val="FF0000"/>
                          </a:solidFill>
                        </a:rPr>
                        <a:t>.0% </a:t>
                      </a:r>
                    </a:p>
                    <a:p>
                      <a:pPr algn="ctr"/>
                      <a:r>
                        <a:rPr lang="ka-GE" sz="1400" noProof="0" dirty="0"/>
                        <a:t>ლარი/ერთ სულზე/თვეში</a:t>
                      </a:r>
                      <a:endParaRPr lang="en-US" sz="1400" noProof="0" dirty="0"/>
                    </a:p>
                  </a:txBody>
                  <a:tcPr/>
                </a:tc>
                <a:tc>
                  <a:txBody>
                    <a:bodyPr/>
                    <a:lstStyle/>
                    <a:p>
                      <a:r>
                        <a:rPr lang="ka-GE" sz="1600" noProof="0" dirty="0">
                          <a:solidFill>
                            <a:srgbClr val="FF0000"/>
                          </a:solidFill>
                        </a:rPr>
                        <a:t>ხელმისაწვ. დონე </a:t>
                      </a:r>
                      <a:r>
                        <a:rPr lang="en-US" sz="1600" baseline="0" noProof="0" dirty="0">
                          <a:solidFill>
                            <a:srgbClr val="FF0000"/>
                          </a:solidFill>
                        </a:rPr>
                        <a:t>1</a:t>
                      </a:r>
                      <a:r>
                        <a:rPr lang="en-US" sz="1600" noProof="0" dirty="0">
                          <a:solidFill>
                            <a:srgbClr val="FF0000"/>
                          </a:solidFill>
                        </a:rPr>
                        <a:t>.5% </a:t>
                      </a:r>
                    </a:p>
                    <a:p>
                      <a:pPr algn="ctr"/>
                      <a:r>
                        <a:rPr lang="ka-GE" sz="1400" noProof="0" dirty="0"/>
                        <a:t>ლარი/ერთ სულზე/თვეში</a:t>
                      </a:r>
                      <a:endParaRPr lang="en-US" sz="1400" noProof="0" dirty="0"/>
                    </a:p>
                    <a:p>
                      <a:endParaRPr lang="en-US" sz="1600" noProof="0" dirty="0"/>
                    </a:p>
                  </a:txBody>
                  <a:tcPr/>
                </a:tc>
                <a:tc>
                  <a:txBody>
                    <a:bodyPr/>
                    <a:lstStyle/>
                    <a:p>
                      <a:r>
                        <a:rPr lang="ka-GE" sz="1600" noProof="0" dirty="0">
                          <a:solidFill>
                            <a:srgbClr val="FF0000"/>
                          </a:solidFill>
                        </a:rPr>
                        <a:t>ხელმისაწვ. დონე </a:t>
                      </a:r>
                      <a:r>
                        <a:rPr lang="en-US" sz="1600" baseline="0" noProof="0" dirty="0">
                          <a:solidFill>
                            <a:srgbClr val="FF0000"/>
                          </a:solidFill>
                        </a:rPr>
                        <a:t>2</a:t>
                      </a:r>
                      <a:r>
                        <a:rPr lang="en-US" sz="1600" noProof="0" dirty="0">
                          <a:solidFill>
                            <a:srgbClr val="FF0000"/>
                          </a:solidFill>
                        </a:rPr>
                        <a:t>.0% </a:t>
                      </a:r>
                    </a:p>
                    <a:p>
                      <a:pPr algn="ctr"/>
                      <a:r>
                        <a:rPr lang="ka-GE" sz="1400" noProof="0" dirty="0"/>
                        <a:t>ლარი/ სულზე/თვეში</a:t>
                      </a:r>
                      <a:endParaRPr lang="en-US" sz="1400" noProof="0" dirty="0"/>
                    </a:p>
                  </a:txBody>
                  <a:tcPr/>
                </a:tc>
                <a:extLst>
                  <a:ext uri="{0D108BD9-81ED-4DB2-BD59-A6C34878D82A}">
                    <a16:rowId xmlns:a16="http://schemas.microsoft.com/office/drawing/2014/main" val="10000"/>
                  </a:ext>
                </a:extLst>
              </a:tr>
              <a:tr h="652887">
                <a:tc>
                  <a:txBody>
                    <a:bodyPr/>
                    <a:lstStyle/>
                    <a:p>
                      <a:r>
                        <a:rPr lang="ka-GE" sz="1600" noProof="0" dirty="0"/>
                        <a:t>ქუთაისი</a:t>
                      </a:r>
                      <a:endParaRPr lang="en-US" sz="1600" noProof="0" dirty="0"/>
                    </a:p>
                  </a:txBody>
                  <a:tcPr/>
                </a:tc>
                <a:tc>
                  <a:txBody>
                    <a:bodyPr/>
                    <a:lstStyle/>
                    <a:p>
                      <a:pPr algn="ctr"/>
                      <a:r>
                        <a:rPr lang="en-US" sz="1600" noProof="0" dirty="0"/>
                        <a:t>0.50</a:t>
                      </a:r>
                    </a:p>
                  </a:txBody>
                  <a:tcPr/>
                </a:tc>
                <a:tc>
                  <a:txBody>
                    <a:bodyPr/>
                    <a:lstStyle/>
                    <a:p>
                      <a:pPr algn="ctr"/>
                      <a:r>
                        <a:rPr lang="en-US" sz="1600" noProof="0" dirty="0"/>
                        <a:t>1.10</a:t>
                      </a:r>
                    </a:p>
                  </a:txBody>
                  <a:tcPr/>
                </a:tc>
                <a:tc>
                  <a:txBody>
                    <a:bodyPr/>
                    <a:lstStyle/>
                    <a:p>
                      <a:pPr algn="ctr"/>
                      <a:r>
                        <a:rPr lang="en-US" sz="1600" noProof="0" dirty="0"/>
                        <a:t>2.20</a:t>
                      </a:r>
                    </a:p>
                  </a:txBody>
                  <a:tcPr/>
                </a:tc>
                <a:tc>
                  <a:txBody>
                    <a:bodyPr/>
                    <a:lstStyle/>
                    <a:p>
                      <a:pPr algn="ctr"/>
                      <a:r>
                        <a:rPr lang="en-US" sz="1600" noProof="0"/>
                        <a:t>3.30</a:t>
                      </a:r>
                    </a:p>
                  </a:txBody>
                  <a:tcPr/>
                </a:tc>
                <a:tc>
                  <a:txBody>
                    <a:bodyPr/>
                    <a:lstStyle/>
                    <a:p>
                      <a:pPr algn="ctr"/>
                      <a:r>
                        <a:rPr lang="en-US" sz="1600" noProof="0"/>
                        <a:t>4.40</a:t>
                      </a:r>
                    </a:p>
                  </a:txBody>
                  <a:tcPr/>
                </a:tc>
                <a:extLst>
                  <a:ext uri="{0D108BD9-81ED-4DB2-BD59-A6C34878D82A}">
                    <a16:rowId xmlns:a16="http://schemas.microsoft.com/office/drawing/2014/main" val="10001"/>
                  </a:ext>
                </a:extLst>
              </a:tr>
              <a:tr h="1212507">
                <a:tc>
                  <a:txBody>
                    <a:bodyPr/>
                    <a:lstStyle/>
                    <a:p>
                      <a:r>
                        <a:rPr lang="ka-GE" sz="1600" noProof="0" dirty="0"/>
                        <a:t>სხვა მუნიცი-პალიტეტები</a:t>
                      </a:r>
                      <a:endParaRPr lang="en-US" sz="1600" noProof="0" dirty="0"/>
                    </a:p>
                  </a:txBody>
                  <a:tcPr/>
                </a:tc>
                <a:tc>
                  <a:txBody>
                    <a:bodyPr/>
                    <a:lstStyle/>
                    <a:p>
                      <a:pPr algn="ctr"/>
                      <a:r>
                        <a:rPr lang="en-US" sz="1600" noProof="0" dirty="0"/>
                        <a:t>0.5</a:t>
                      </a:r>
                      <a:r>
                        <a:rPr lang="tr-TR" sz="1600" noProof="0" dirty="0"/>
                        <a:t>0</a:t>
                      </a:r>
                      <a:endParaRPr lang="en-US" sz="1600" noProof="0" dirty="0"/>
                    </a:p>
                  </a:txBody>
                  <a:tcPr/>
                </a:tc>
                <a:tc>
                  <a:txBody>
                    <a:bodyPr/>
                    <a:lstStyle/>
                    <a:p>
                      <a:pPr algn="ctr"/>
                      <a:r>
                        <a:rPr lang="en-US" sz="1600" noProof="0" dirty="0"/>
                        <a:t>0.76</a:t>
                      </a:r>
                    </a:p>
                  </a:txBody>
                  <a:tcPr/>
                </a:tc>
                <a:tc>
                  <a:txBody>
                    <a:bodyPr/>
                    <a:lstStyle/>
                    <a:p>
                      <a:pPr algn="ctr"/>
                      <a:r>
                        <a:rPr lang="en-US" sz="1600" noProof="0" dirty="0"/>
                        <a:t>1.51</a:t>
                      </a:r>
                    </a:p>
                  </a:txBody>
                  <a:tcPr/>
                </a:tc>
                <a:tc>
                  <a:txBody>
                    <a:bodyPr/>
                    <a:lstStyle/>
                    <a:p>
                      <a:pPr algn="ctr"/>
                      <a:r>
                        <a:rPr lang="en-US" sz="1600" noProof="0"/>
                        <a:t>2.27</a:t>
                      </a:r>
                    </a:p>
                  </a:txBody>
                  <a:tcPr/>
                </a:tc>
                <a:tc>
                  <a:txBody>
                    <a:bodyPr/>
                    <a:lstStyle/>
                    <a:p>
                      <a:pPr algn="ctr"/>
                      <a:r>
                        <a:rPr lang="en-US" sz="1600" noProof="0" dirty="0"/>
                        <a:t>3.02</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7085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a:xfrm>
            <a:off x="457200" y="1784554"/>
            <a:ext cx="8229600" cy="4571795"/>
          </a:xfrm>
        </p:spPr>
        <p:txBody>
          <a:bodyPr>
            <a:normAutofit fontScale="85000" lnSpcReduction="10000"/>
          </a:bodyPr>
          <a:lstStyle/>
          <a:p>
            <a:r>
              <a:rPr lang="ka-GE" dirty="0"/>
              <a:t>ხელმისაწვდომობის არსებული დონე</a:t>
            </a:r>
            <a:endParaRPr lang="en-US" dirty="0"/>
          </a:p>
          <a:p>
            <a:pPr>
              <a:buNone/>
            </a:pPr>
            <a:r>
              <a:rPr lang="en-US" dirty="0"/>
              <a:t>	(</a:t>
            </a:r>
            <a:r>
              <a:rPr lang="ka-GE" dirty="0"/>
              <a:t>ნარჩენების ქვითრის წილი ოჯახის შემოსავლებში)</a:t>
            </a:r>
            <a:endParaRPr lang="en-US" dirty="0"/>
          </a:p>
          <a:p>
            <a:pPr lvl="1"/>
            <a:r>
              <a:rPr lang="ka-GE" dirty="0"/>
              <a:t>ქუთაისი</a:t>
            </a:r>
            <a:r>
              <a:rPr lang="en-US" dirty="0"/>
              <a:t> = 0.23% </a:t>
            </a:r>
          </a:p>
          <a:p>
            <a:pPr lvl="1"/>
            <a:r>
              <a:rPr lang="ka-GE" dirty="0"/>
              <a:t>სხვა მუნიციპალიტეტები</a:t>
            </a:r>
            <a:r>
              <a:rPr lang="en-US" dirty="0"/>
              <a:t> = 0.33% </a:t>
            </a:r>
          </a:p>
          <a:p>
            <a:pPr lvl="1">
              <a:buNone/>
            </a:pPr>
            <a:endParaRPr lang="en-US" dirty="0"/>
          </a:p>
          <a:p>
            <a:r>
              <a:rPr lang="ka-GE" dirty="0"/>
              <a:t>არსებული ხელმისაწვდომობის დონე უფრო დაბალია, ვიდრე საერთაშორისოდ მიღებული ხელმისაწვდომობის კრიტერიუმი ნარჩენების მართვის მოსაკრებელზე (მსოფლიო ბანკის მიხედვით მერყეობს 0.7%-დან 2.5%-მდე)</a:t>
            </a:r>
            <a:endParaRPr lang="en-US" dirty="0"/>
          </a:p>
        </p:txBody>
      </p:sp>
    </p:spTree>
    <p:extLst>
      <p:ext uri="{BB962C8B-B14F-4D97-AF65-F5344CB8AC3E}">
        <p14:creationId xmlns:p14="http://schemas.microsoft.com/office/powerpoint/2010/main" val="3089285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p:txBody>
          <a:bodyPr>
            <a:normAutofit/>
          </a:bodyPr>
          <a:lstStyle/>
          <a:p>
            <a:r>
              <a:rPr lang="ka-GE" sz="2000" dirty="0"/>
              <a:t>ოჯახების მიერ მყარი ნარჩენების წარმოქმნის სავარაუდო მაჩვენებლები (იმერეთი/რაჭა-ლეჩხუმი/ქვემო სვანეთი)</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47238001"/>
              </p:ext>
            </p:extLst>
          </p:nvPr>
        </p:nvGraphicFramePr>
        <p:xfrm>
          <a:off x="970670" y="3094891"/>
          <a:ext cx="6991645" cy="2354466"/>
        </p:xfrm>
        <a:graphic>
          <a:graphicData uri="http://schemas.openxmlformats.org/drawingml/2006/table">
            <a:tbl>
              <a:tblPr firstRow="1" bandRow="1">
                <a:tableStyleId>{5C22544A-7EE6-4342-B048-85BDC9FD1C3A}</a:tableStyleId>
              </a:tblPr>
              <a:tblGrid>
                <a:gridCol w="1772530">
                  <a:extLst>
                    <a:ext uri="{9D8B030D-6E8A-4147-A177-3AD203B41FA5}">
                      <a16:colId xmlns:a16="http://schemas.microsoft.com/office/drawing/2014/main" val="20000"/>
                    </a:ext>
                  </a:extLst>
                </a:gridCol>
                <a:gridCol w="1167618">
                  <a:extLst>
                    <a:ext uri="{9D8B030D-6E8A-4147-A177-3AD203B41FA5}">
                      <a16:colId xmlns:a16="http://schemas.microsoft.com/office/drawing/2014/main" val="20001"/>
                    </a:ext>
                  </a:extLst>
                </a:gridCol>
                <a:gridCol w="928468">
                  <a:extLst>
                    <a:ext uri="{9D8B030D-6E8A-4147-A177-3AD203B41FA5}">
                      <a16:colId xmlns:a16="http://schemas.microsoft.com/office/drawing/2014/main" val="20002"/>
                    </a:ext>
                  </a:extLst>
                </a:gridCol>
                <a:gridCol w="1021974">
                  <a:extLst>
                    <a:ext uri="{9D8B030D-6E8A-4147-A177-3AD203B41FA5}">
                      <a16:colId xmlns:a16="http://schemas.microsoft.com/office/drawing/2014/main" val="20003"/>
                    </a:ext>
                  </a:extLst>
                </a:gridCol>
                <a:gridCol w="1031909">
                  <a:extLst>
                    <a:ext uri="{9D8B030D-6E8A-4147-A177-3AD203B41FA5}">
                      <a16:colId xmlns:a16="http://schemas.microsoft.com/office/drawing/2014/main" val="20004"/>
                    </a:ext>
                  </a:extLst>
                </a:gridCol>
                <a:gridCol w="1069146">
                  <a:extLst>
                    <a:ext uri="{9D8B030D-6E8A-4147-A177-3AD203B41FA5}">
                      <a16:colId xmlns:a16="http://schemas.microsoft.com/office/drawing/2014/main" val="20005"/>
                    </a:ext>
                  </a:extLst>
                </a:gridCol>
              </a:tblGrid>
              <a:tr h="803731">
                <a:tc>
                  <a:txBody>
                    <a:bodyPr/>
                    <a:lstStyle/>
                    <a:p>
                      <a:r>
                        <a:rPr lang="ka-GE" sz="1600" noProof="0" dirty="0"/>
                        <a:t>რეგიონები</a:t>
                      </a:r>
                      <a:endParaRPr lang="en-US" sz="1600" noProof="0" dirty="0"/>
                    </a:p>
                  </a:txBody>
                  <a:tcPr/>
                </a:tc>
                <a:tc>
                  <a:txBody>
                    <a:bodyPr/>
                    <a:lstStyle/>
                    <a:p>
                      <a:pPr algn="ctr"/>
                      <a:r>
                        <a:rPr lang="ka-GE" sz="1600" noProof="0" dirty="0"/>
                        <a:t>ოჯახის საშუალო ზომა</a:t>
                      </a:r>
                      <a:endParaRPr lang="en-US" sz="1600" noProof="0" dirty="0"/>
                    </a:p>
                  </a:txBody>
                  <a:tcPr/>
                </a:tc>
                <a:tc>
                  <a:txBody>
                    <a:bodyPr/>
                    <a:lstStyle/>
                    <a:p>
                      <a:pPr algn="ctr"/>
                      <a:r>
                        <a:rPr lang="ka-GE" sz="1600" noProof="0" dirty="0"/>
                        <a:t>კგ/ერთ სულზე/ დღეში</a:t>
                      </a:r>
                      <a:endParaRPr lang="en-US" sz="1600" noProof="0" dirty="0"/>
                    </a:p>
                  </a:txBody>
                  <a:tcPr/>
                </a:tc>
                <a:tc>
                  <a:txBody>
                    <a:bodyPr/>
                    <a:lstStyle/>
                    <a:p>
                      <a:pPr algn="ctr"/>
                      <a:r>
                        <a:rPr lang="ka-GE" sz="1600" noProof="0" dirty="0"/>
                        <a:t>კგ/ ოჯახზე/ დღეში</a:t>
                      </a:r>
                      <a:endParaRPr lang="en-US" sz="1600" noProof="0" dirty="0"/>
                    </a:p>
                  </a:txBody>
                  <a:tcPr/>
                </a:tc>
                <a:tc>
                  <a:txBody>
                    <a:bodyPr/>
                    <a:lstStyle/>
                    <a:p>
                      <a:pPr algn="ctr"/>
                      <a:r>
                        <a:rPr lang="ka-GE" sz="1600" noProof="0" dirty="0"/>
                        <a:t>კგ/ ოჯახზე/ თვეში</a:t>
                      </a:r>
                      <a:endParaRPr lang="en-US" sz="1600" noProof="0" dirty="0"/>
                    </a:p>
                  </a:txBody>
                  <a:tcPr/>
                </a:tc>
                <a:tc>
                  <a:txBody>
                    <a:bodyPr/>
                    <a:lstStyle/>
                    <a:p>
                      <a:pPr algn="ctr"/>
                      <a:r>
                        <a:rPr lang="ka-GE" sz="1600" noProof="0"/>
                        <a:t>ტონა/ </a:t>
                      </a:r>
                      <a:r>
                        <a:rPr lang="ka-GE" sz="1600" noProof="0" dirty="0"/>
                        <a:t>ოჯახზე/ წელში</a:t>
                      </a:r>
                      <a:endParaRPr lang="en-US" sz="1600" noProof="0" dirty="0"/>
                    </a:p>
                  </a:txBody>
                  <a:tcPr/>
                </a:tc>
                <a:extLst>
                  <a:ext uri="{0D108BD9-81ED-4DB2-BD59-A6C34878D82A}">
                    <a16:rowId xmlns:a16="http://schemas.microsoft.com/office/drawing/2014/main" val="10000"/>
                  </a:ext>
                </a:extLst>
              </a:tr>
              <a:tr h="727775">
                <a:tc>
                  <a:txBody>
                    <a:bodyPr/>
                    <a:lstStyle/>
                    <a:p>
                      <a:r>
                        <a:rPr lang="ka-GE" sz="1600" noProof="0" dirty="0"/>
                        <a:t>ქუთაისი</a:t>
                      </a:r>
                      <a:endParaRPr lang="en-US" sz="1600" noProof="0" dirty="0"/>
                    </a:p>
                  </a:txBody>
                  <a:tcPr/>
                </a:tc>
                <a:tc>
                  <a:txBody>
                    <a:bodyPr/>
                    <a:lstStyle/>
                    <a:p>
                      <a:pPr algn="ctr"/>
                      <a:r>
                        <a:rPr lang="en-US" noProof="0" dirty="0"/>
                        <a:t>3.36</a:t>
                      </a:r>
                    </a:p>
                  </a:txBody>
                  <a:tcPr/>
                </a:tc>
                <a:tc>
                  <a:txBody>
                    <a:bodyPr/>
                    <a:lstStyle/>
                    <a:p>
                      <a:pPr algn="ctr"/>
                      <a:r>
                        <a:rPr lang="en-US" noProof="0" dirty="0"/>
                        <a:t>0.85</a:t>
                      </a:r>
                    </a:p>
                  </a:txBody>
                  <a:tcPr/>
                </a:tc>
                <a:tc>
                  <a:txBody>
                    <a:bodyPr/>
                    <a:lstStyle/>
                    <a:p>
                      <a:pPr algn="ctr"/>
                      <a:r>
                        <a:rPr lang="en-US" noProof="0"/>
                        <a:t>2.86</a:t>
                      </a:r>
                    </a:p>
                  </a:txBody>
                  <a:tcPr/>
                </a:tc>
                <a:tc>
                  <a:txBody>
                    <a:bodyPr/>
                    <a:lstStyle/>
                    <a:p>
                      <a:pPr algn="ctr"/>
                      <a:r>
                        <a:rPr lang="en-US" noProof="0"/>
                        <a:t>86.87</a:t>
                      </a:r>
                    </a:p>
                  </a:txBody>
                  <a:tcPr/>
                </a:tc>
                <a:tc>
                  <a:txBody>
                    <a:bodyPr/>
                    <a:lstStyle/>
                    <a:p>
                      <a:pPr algn="ctr"/>
                      <a:r>
                        <a:rPr lang="en-US" noProof="0" dirty="0"/>
                        <a:t>1.042</a:t>
                      </a:r>
                    </a:p>
                  </a:txBody>
                  <a:tcPr/>
                </a:tc>
                <a:extLst>
                  <a:ext uri="{0D108BD9-81ED-4DB2-BD59-A6C34878D82A}">
                    <a16:rowId xmlns:a16="http://schemas.microsoft.com/office/drawing/2014/main" val="10001"/>
                  </a:ext>
                </a:extLst>
              </a:tr>
              <a:tr h="803731">
                <a:tc>
                  <a:txBody>
                    <a:bodyPr/>
                    <a:lstStyle/>
                    <a:p>
                      <a:r>
                        <a:rPr lang="ka-GE" sz="1600" noProof="0" dirty="0"/>
                        <a:t>სხვა მუნიცი-პალიტეტები</a:t>
                      </a:r>
                      <a:endParaRPr lang="en-US" sz="1600" noProof="0" dirty="0"/>
                    </a:p>
                  </a:txBody>
                  <a:tcPr/>
                </a:tc>
                <a:tc>
                  <a:txBody>
                    <a:bodyPr/>
                    <a:lstStyle/>
                    <a:p>
                      <a:pPr algn="ctr"/>
                      <a:r>
                        <a:rPr lang="tr-TR" dirty="0"/>
                        <a:t>3.50</a:t>
                      </a:r>
                      <a:endParaRPr lang="en-US" dirty="0"/>
                    </a:p>
                  </a:txBody>
                  <a:tcPr/>
                </a:tc>
                <a:tc>
                  <a:txBody>
                    <a:bodyPr/>
                    <a:lstStyle/>
                    <a:p>
                      <a:pPr algn="ctr"/>
                      <a:r>
                        <a:rPr lang="tr-TR" dirty="0"/>
                        <a:t>0.60</a:t>
                      </a:r>
                      <a:endParaRPr lang="en-US" dirty="0"/>
                    </a:p>
                  </a:txBody>
                  <a:tcPr/>
                </a:tc>
                <a:tc>
                  <a:txBody>
                    <a:bodyPr/>
                    <a:lstStyle/>
                    <a:p>
                      <a:pPr algn="ctr"/>
                      <a:r>
                        <a:rPr lang="tr-TR" dirty="0"/>
                        <a:t>2.10</a:t>
                      </a:r>
                      <a:endParaRPr lang="en-US" dirty="0"/>
                    </a:p>
                  </a:txBody>
                  <a:tcPr/>
                </a:tc>
                <a:tc>
                  <a:txBody>
                    <a:bodyPr/>
                    <a:lstStyle/>
                    <a:p>
                      <a:pPr algn="ctr"/>
                      <a:r>
                        <a:rPr lang="tr-TR" dirty="0"/>
                        <a:t>63.88</a:t>
                      </a:r>
                      <a:endParaRPr lang="en-US" dirty="0"/>
                    </a:p>
                  </a:txBody>
                  <a:tcPr/>
                </a:tc>
                <a:tc>
                  <a:txBody>
                    <a:bodyPr/>
                    <a:lstStyle/>
                    <a:p>
                      <a:pPr algn="ctr"/>
                      <a:r>
                        <a:rPr lang="tr-TR" dirty="0"/>
                        <a:t>0.767</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3292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p:txBody>
          <a:bodyPr>
            <a:normAutofit/>
          </a:bodyPr>
          <a:lstStyle/>
          <a:p>
            <a:r>
              <a:rPr lang="ka-GE" sz="2400" dirty="0"/>
              <a:t>ნარჩენების მოსაკრებელი ოჯახზე, ხელმისაწვდომობის დონეების გათვალისწინებით (ლარი/ტონაზე) (2019)</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2028976793"/>
              </p:ext>
            </p:extLst>
          </p:nvPr>
        </p:nvGraphicFramePr>
        <p:xfrm>
          <a:off x="457200" y="2855741"/>
          <a:ext cx="7863840" cy="1951658"/>
        </p:xfrm>
        <a:graphic>
          <a:graphicData uri="http://schemas.openxmlformats.org/drawingml/2006/table">
            <a:tbl>
              <a:tblPr firstRow="1" bandRow="1">
                <a:tableStyleId>{5C22544A-7EE6-4342-B048-85BDC9FD1C3A}</a:tableStyleId>
              </a:tblPr>
              <a:tblGrid>
                <a:gridCol w="1489587">
                  <a:extLst>
                    <a:ext uri="{9D8B030D-6E8A-4147-A177-3AD203B41FA5}">
                      <a16:colId xmlns:a16="http://schemas.microsoft.com/office/drawing/2014/main" val="20000"/>
                    </a:ext>
                  </a:extLst>
                </a:gridCol>
                <a:gridCol w="1327355">
                  <a:extLst>
                    <a:ext uri="{9D8B030D-6E8A-4147-A177-3AD203B41FA5}">
                      <a16:colId xmlns:a16="http://schemas.microsoft.com/office/drawing/2014/main" val="20001"/>
                    </a:ext>
                  </a:extLst>
                </a:gridCol>
                <a:gridCol w="1253613">
                  <a:extLst>
                    <a:ext uri="{9D8B030D-6E8A-4147-A177-3AD203B41FA5}">
                      <a16:colId xmlns:a16="http://schemas.microsoft.com/office/drawing/2014/main" val="20002"/>
                    </a:ext>
                  </a:extLst>
                </a:gridCol>
                <a:gridCol w="1297858">
                  <a:extLst>
                    <a:ext uri="{9D8B030D-6E8A-4147-A177-3AD203B41FA5}">
                      <a16:colId xmlns:a16="http://schemas.microsoft.com/office/drawing/2014/main" val="20003"/>
                    </a:ext>
                  </a:extLst>
                </a:gridCol>
                <a:gridCol w="1238864">
                  <a:extLst>
                    <a:ext uri="{9D8B030D-6E8A-4147-A177-3AD203B41FA5}">
                      <a16:colId xmlns:a16="http://schemas.microsoft.com/office/drawing/2014/main" val="20004"/>
                    </a:ext>
                  </a:extLst>
                </a:gridCol>
                <a:gridCol w="1256563">
                  <a:extLst>
                    <a:ext uri="{9D8B030D-6E8A-4147-A177-3AD203B41FA5}">
                      <a16:colId xmlns:a16="http://schemas.microsoft.com/office/drawing/2014/main" val="20005"/>
                    </a:ext>
                  </a:extLst>
                </a:gridCol>
              </a:tblGrid>
              <a:tr h="579589">
                <a:tc>
                  <a:txBody>
                    <a:bodyPr/>
                    <a:lstStyle/>
                    <a:p>
                      <a:r>
                        <a:rPr lang="ka-GE" sz="1600" noProof="0" dirty="0"/>
                        <a:t>რეგიონები</a:t>
                      </a:r>
                      <a:endParaRPr lang="en-US" sz="1600" noProof="0" dirty="0"/>
                    </a:p>
                  </a:txBody>
                  <a:tcPr/>
                </a:tc>
                <a:tc>
                  <a:txBody>
                    <a:bodyPr/>
                    <a:lstStyle/>
                    <a:p>
                      <a:r>
                        <a:rPr lang="ka-GE" sz="1600" noProof="0" dirty="0">
                          <a:solidFill>
                            <a:srgbClr val="FF0000"/>
                          </a:solidFill>
                        </a:rPr>
                        <a:t>არსებული</a:t>
                      </a:r>
                      <a:endParaRPr lang="en-US" sz="1600" noProof="0" dirty="0">
                        <a:solidFill>
                          <a:srgbClr val="FF0000"/>
                        </a:solidFill>
                      </a:endParaRPr>
                    </a:p>
                    <a:p>
                      <a:pPr algn="ctr"/>
                      <a:r>
                        <a:rPr lang="ka-GE" sz="1400" noProof="0" dirty="0"/>
                        <a:t>ლარი/ტონა</a:t>
                      </a:r>
                      <a:endParaRPr lang="en-US" sz="1400" noProof="0" dirty="0"/>
                    </a:p>
                  </a:txBody>
                  <a:tcPr/>
                </a:tc>
                <a:tc>
                  <a:txBody>
                    <a:bodyPr/>
                    <a:lstStyle/>
                    <a:p>
                      <a:r>
                        <a:rPr lang="ka-GE" sz="1600" noProof="0" dirty="0">
                          <a:solidFill>
                            <a:srgbClr val="FF0000"/>
                          </a:solidFill>
                        </a:rPr>
                        <a:t>ხელმისაწვ. დონე </a:t>
                      </a:r>
                      <a:r>
                        <a:rPr lang="en-US" sz="1600" noProof="0" dirty="0">
                          <a:solidFill>
                            <a:srgbClr val="FF0000"/>
                          </a:solidFill>
                        </a:rPr>
                        <a:t>0.5% </a:t>
                      </a:r>
                    </a:p>
                    <a:p>
                      <a:pPr algn="ctr"/>
                      <a:r>
                        <a:rPr lang="ka-GE" sz="1400" noProof="0" dirty="0"/>
                        <a:t>ლარი/ტონა</a:t>
                      </a:r>
                      <a:endParaRPr lang="en-US" sz="1400" noProof="0" dirty="0"/>
                    </a:p>
                  </a:txBody>
                  <a:tcPr/>
                </a:tc>
                <a:tc>
                  <a:txBody>
                    <a:bodyPr/>
                    <a:lstStyle/>
                    <a:p>
                      <a:r>
                        <a:rPr lang="ka-GE" sz="1600" noProof="0" dirty="0">
                          <a:solidFill>
                            <a:srgbClr val="FF0000"/>
                          </a:solidFill>
                        </a:rPr>
                        <a:t>ხელმისაწვ. დონე </a:t>
                      </a:r>
                      <a:r>
                        <a:rPr lang="en-US" sz="1600" baseline="0" noProof="0" dirty="0">
                          <a:solidFill>
                            <a:srgbClr val="FF0000"/>
                          </a:solidFill>
                        </a:rPr>
                        <a:t>1</a:t>
                      </a:r>
                      <a:r>
                        <a:rPr lang="en-US" sz="1600" noProof="0" dirty="0">
                          <a:solidFill>
                            <a:srgbClr val="FF0000"/>
                          </a:solidFill>
                        </a:rPr>
                        <a:t>.0% </a:t>
                      </a:r>
                    </a:p>
                    <a:p>
                      <a:pPr algn="ctr"/>
                      <a:r>
                        <a:rPr lang="ka-GE" sz="1400" noProof="0" dirty="0"/>
                        <a:t>ლარი/ტონა</a:t>
                      </a:r>
                      <a:endParaRPr lang="en-US" sz="1400" noProof="0" dirty="0"/>
                    </a:p>
                  </a:txBody>
                  <a:tcPr/>
                </a:tc>
                <a:tc>
                  <a:txBody>
                    <a:bodyPr/>
                    <a:lstStyle/>
                    <a:p>
                      <a:r>
                        <a:rPr lang="ka-GE" sz="1600" noProof="0" dirty="0">
                          <a:solidFill>
                            <a:srgbClr val="FF0000"/>
                          </a:solidFill>
                        </a:rPr>
                        <a:t>ხელმისაწვ. დონე </a:t>
                      </a:r>
                      <a:r>
                        <a:rPr lang="en-US" sz="1600" baseline="0" noProof="0" dirty="0">
                          <a:solidFill>
                            <a:srgbClr val="FF0000"/>
                          </a:solidFill>
                        </a:rPr>
                        <a:t>1</a:t>
                      </a:r>
                      <a:r>
                        <a:rPr lang="en-US" sz="1600" noProof="0" dirty="0">
                          <a:solidFill>
                            <a:srgbClr val="FF0000"/>
                          </a:solidFill>
                        </a:rPr>
                        <a:t>.5% </a:t>
                      </a:r>
                    </a:p>
                    <a:p>
                      <a:pPr algn="ctr"/>
                      <a:r>
                        <a:rPr lang="ka-GE" sz="1400" noProof="0" dirty="0"/>
                        <a:t>ლარი/ტონა</a:t>
                      </a:r>
                      <a:endParaRPr lang="en-US" sz="1400" noProof="0" dirty="0"/>
                    </a:p>
                  </a:txBody>
                  <a:tcPr/>
                </a:tc>
                <a:tc>
                  <a:txBody>
                    <a:bodyPr/>
                    <a:lstStyle/>
                    <a:p>
                      <a:r>
                        <a:rPr lang="ka-GE" sz="1600" noProof="0" dirty="0">
                          <a:solidFill>
                            <a:srgbClr val="FF0000"/>
                          </a:solidFill>
                        </a:rPr>
                        <a:t>ხელმისაწვ. დონე </a:t>
                      </a:r>
                      <a:r>
                        <a:rPr lang="en-US" sz="1600" baseline="0" noProof="0" dirty="0">
                          <a:solidFill>
                            <a:srgbClr val="FF0000"/>
                          </a:solidFill>
                        </a:rPr>
                        <a:t>2</a:t>
                      </a:r>
                      <a:r>
                        <a:rPr lang="en-US" sz="1600" noProof="0" dirty="0">
                          <a:solidFill>
                            <a:srgbClr val="FF0000"/>
                          </a:solidFill>
                        </a:rPr>
                        <a:t>.0% </a:t>
                      </a:r>
                    </a:p>
                    <a:p>
                      <a:pPr algn="ctr"/>
                      <a:r>
                        <a:rPr lang="ka-GE" sz="1400" noProof="0" dirty="0"/>
                        <a:t>ლარი/ტონა</a:t>
                      </a:r>
                      <a:endParaRPr lang="en-US" sz="1400" noProof="0" dirty="0"/>
                    </a:p>
                  </a:txBody>
                  <a:tcPr/>
                </a:tc>
                <a:extLst>
                  <a:ext uri="{0D108BD9-81ED-4DB2-BD59-A6C34878D82A}">
                    <a16:rowId xmlns:a16="http://schemas.microsoft.com/office/drawing/2014/main" val="10000"/>
                  </a:ext>
                </a:extLst>
              </a:tr>
              <a:tr h="579589">
                <a:tc>
                  <a:txBody>
                    <a:bodyPr/>
                    <a:lstStyle/>
                    <a:p>
                      <a:r>
                        <a:rPr lang="ka-GE" sz="1600" noProof="0" dirty="0"/>
                        <a:t>ქუთაისი</a:t>
                      </a:r>
                      <a:endParaRPr lang="en-US" sz="1600" noProof="0" dirty="0"/>
                    </a:p>
                  </a:txBody>
                  <a:tcPr/>
                </a:tc>
                <a:tc>
                  <a:txBody>
                    <a:bodyPr/>
                    <a:lstStyle/>
                    <a:p>
                      <a:pPr algn="ctr"/>
                      <a:r>
                        <a:rPr lang="tr-TR" noProof="0" dirty="0"/>
                        <a:t>19.34</a:t>
                      </a:r>
                      <a:endParaRPr lang="en-US" noProof="0" dirty="0"/>
                    </a:p>
                  </a:txBody>
                  <a:tcPr/>
                </a:tc>
                <a:tc>
                  <a:txBody>
                    <a:bodyPr/>
                    <a:lstStyle/>
                    <a:p>
                      <a:pPr algn="ctr"/>
                      <a:r>
                        <a:rPr lang="tr-TR" noProof="0" dirty="0"/>
                        <a:t>42.50</a:t>
                      </a:r>
                      <a:endParaRPr lang="en-US" noProof="0" dirty="0"/>
                    </a:p>
                  </a:txBody>
                  <a:tcPr/>
                </a:tc>
                <a:tc>
                  <a:txBody>
                    <a:bodyPr/>
                    <a:lstStyle/>
                    <a:p>
                      <a:pPr algn="ctr"/>
                      <a:r>
                        <a:rPr lang="tr-TR" noProof="0" dirty="0"/>
                        <a:t>85.01</a:t>
                      </a:r>
                      <a:endParaRPr lang="en-US" noProof="0" dirty="0"/>
                    </a:p>
                  </a:txBody>
                  <a:tcPr/>
                </a:tc>
                <a:tc>
                  <a:txBody>
                    <a:bodyPr/>
                    <a:lstStyle/>
                    <a:p>
                      <a:pPr algn="ctr"/>
                      <a:r>
                        <a:rPr lang="tr-TR" noProof="0" dirty="0"/>
                        <a:t>127.51</a:t>
                      </a:r>
                      <a:endParaRPr lang="en-US" noProof="0" dirty="0"/>
                    </a:p>
                  </a:txBody>
                  <a:tcPr/>
                </a:tc>
                <a:tc>
                  <a:txBody>
                    <a:bodyPr/>
                    <a:lstStyle/>
                    <a:p>
                      <a:pPr algn="ctr"/>
                      <a:r>
                        <a:rPr lang="tr-TR" noProof="0" dirty="0"/>
                        <a:t>170.01</a:t>
                      </a:r>
                      <a:endParaRPr lang="en-US" noProof="0" dirty="0"/>
                    </a:p>
                  </a:txBody>
                  <a:tcPr/>
                </a:tc>
                <a:extLst>
                  <a:ext uri="{0D108BD9-81ED-4DB2-BD59-A6C34878D82A}">
                    <a16:rowId xmlns:a16="http://schemas.microsoft.com/office/drawing/2014/main" val="10001"/>
                  </a:ext>
                </a:extLst>
              </a:tr>
              <a:tr h="579589">
                <a:tc>
                  <a:txBody>
                    <a:bodyPr/>
                    <a:lstStyle/>
                    <a:p>
                      <a:r>
                        <a:rPr lang="ka-GE" sz="1600" noProof="0" dirty="0"/>
                        <a:t>სხვა მუნიცი-პალიტეტები</a:t>
                      </a:r>
                      <a:endParaRPr lang="en-US" sz="1600" noProof="0" dirty="0"/>
                    </a:p>
                  </a:txBody>
                  <a:tcPr/>
                </a:tc>
                <a:tc>
                  <a:txBody>
                    <a:bodyPr/>
                    <a:lstStyle/>
                    <a:p>
                      <a:pPr algn="ctr"/>
                      <a:r>
                        <a:rPr lang="tr-TR" dirty="0"/>
                        <a:t>27.40</a:t>
                      </a:r>
                      <a:endParaRPr lang="en-US" dirty="0"/>
                    </a:p>
                  </a:txBody>
                  <a:tcPr/>
                </a:tc>
                <a:tc>
                  <a:txBody>
                    <a:bodyPr/>
                    <a:lstStyle/>
                    <a:p>
                      <a:pPr algn="ctr"/>
                      <a:r>
                        <a:rPr lang="tr-TR" dirty="0"/>
                        <a:t>41.42</a:t>
                      </a:r>
                      <a:endParaRPr lang="en-US" dirty="0"/>
                    </a:p>
                  </a:txBody>
                  <a:tcPr/>
                </a:tc>
                <a:tc>
                  <a:txBody>
                    <a:bodyPr/>
                    <a:lstStyle/>
                    <a:p>
                      <a:pPr algn="ctr"/>
                      <a:r>
                        <a:rPr lang="tr-TR" dirty="0"/>
                        <a:t>82.84</a:t>
                      </a:r>
                      <a:endParaRPr lang="en-US" dirty="0"/>
                    </a:p>
                  </a:txBody>
                  <a:tcPr/>
                </a:tc>
                <a:tc>
                  <a:txBody>
                    <a:bodyPr/>
                    <a:lstStyle/>
                    <a:p>
                      <a:pPr algn="ctr"/>
                      <a:r>
                        <a:rPr lang="tr-TR" dirty="0"/>
                        <a:t>124.57</a:t>
                      </a:r>
                      <a:endParaRPr lang="en-US" dirty="0"/>
                    </a:p>
                  </a:txBody>
                  <a:tcPr/>
                </a:tc>
                <a:tc>
                  <a:txBody>
                    <a:bodyPr/>
                    <a:lstStyle/>
                    <a:p>
                      <a:pPr algn="ctr"/>
                      <a:r>
                        <a:rPr lang="tr-TR" dirty="0"/>
                        <a:t>165.69</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47084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p:txBody>
          <a:bodyPr>
            <a:noAutofit/>
          </a:bodyPr>
          <a:lstStyle/>
          <a:p>
            <a:r>
              <a:rPr lang="ka-GE" sz="2200" dirty="0"/>
              <a:t>საქართველოში მყარი ნარჩენების მართვის ხარჯების მაჩვენებლები</a:t>
            </a:r>
            <a:endParaRPr lang="en-US" sz="2200" dirty="0"/>
          </a:p>
          <a:p>
            <a:pPr lvl="1"/>
            <a:r>
              <a:rPr lang="ka-GE" sz="2200" dirty="0"/>
              <a:t>მყარი ნარჩენების შეგროვების / ტრანსპორტირების და ქუჩების დასუფთავების ხარჯები თელავისა და ზუგდიდის [ურბანულ] მუნიციპალიტეტებში: 150 ლარი/ტონაზე (46 ევრო/ტონაზე)</a:t>
            </a:r>
            <a:endParaRPr lang="en-US" sz="2200" dirty="0"/>
          </a:p>
          <a:p>
            <a:pPr lvl="1"/>
            <a:r>
              <a:rPr lang="ka-GE" sz="2200" dirty="0"/>
              <a:t>მყარი ნარჩენების შეგროვების / ტრანსპორტირების და ქუჩების დასუფთავების ხარჯები ქუთაისის მუნიციპალიტეტში (ტექნიკურ-ეკონომიკური კვლევის მიხედვით): 100 ლარი/ტონაზე (30.8 ევრო/ტონაზე)</a:t>
            </a:r>
            <a:endParaRPr lang="en-US" sz="2200" dirty="0"/>
          </a:p>
          <a:p>
            <a:pPr lvl="1"/>
            <a:r>
              <a:rPr lang="ka-GE" sz="2200" dirty="0"/>
              <a:t>ტრანსპორტირების /</a:t>
            </a:r>
            <a:r>
              <a:rPr lang="en-US" sz="2200" dirty="0"/>
              <a:t>MRF</a:t>
            </a:r>
            <a:r>
              <a:rPr lang="ka-GE" sz="2200" dirty="0"/>
              <a:t>-ის/განთავსების ხარჯების ქუთაისში (ტექნიკურ-ეკონომიკური კვლევის მიხედვით): 125 ლარი/ტონაზე (38.5 ევრო/ტონაზე)</a:t>
            </a:r>
            <a:endParaRPr lang="en-US" sz="2200" dirty="0"/>
          </a:p>
        </p:txBody>
      </p:sp>
    </p:spTree>
    <p:extLst>
      <p:ext uri="{BB962C8B-B14F-4D97-AF65-F5344CB8AC3E}">
        <p14:creationId xmlns:p14="http://schemas.microsoft.com/office/powerpoint/2010/main" val="657506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8128"/>
            <a:ext cx="8229600" cy="742071"/>
          </a:xfrm>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a:xfrm>
            <a:off x="457200" y="1899138"/>
            <a:ext cx="8229600" cy="4457211"/>
          </a:xfrm>
        </p:spPr>
        <p:txBody>
          <a:bodyPr>
            <a:normAutofit fontScale="92500"/>
          </a:bodyPr>
          <a:lstStyle/>
          <a:p>
            <a:r>
              <a:rPr lang="ka-GE" sz="2400" dirty="0"/>
              <a:t>ხელმისაწვდომობის განმარტებასთან დაკავშირებით კონსენსუსი არ არსებობს. </a:t>
            </a:r>
            <a:endParaRPr lang="en-US" sz="2400" dirty="0"/>
          </a:p>
          <a:p>
            <a:r>
              <a:rPr lang="ka-GE" sz="2400" dirty="0"/>
              <a:t>ხელმისაწვდომობის ცნებას აქვს ეკონომიკური, ფინანსური, სოციალური და პოლიტიკური ასპექტები.</a:t>
            </a:r>
            <a:endParaRPr lang="en-US" sz="2400" dirty="0"/>
          </a:p>
          <a:p>
            <a:r>
              <a:rPr lang="ka-GE" sz="2400" dirty="0"/>
              <a:t>მყარი ნარჩენების მართვის მომსახურებაზე ხელმისაწვდომობა შეიძლება შემდეგნაირად განვსაზღვროთ:</a:t>
            </a:r>
            <a:endParaRPr lang="en-US" sz="2400" dirty="0"/>
          </a:p>
          <a:p>
            <a:pPr lvl="1"/>
            <a:r>
              <a:rPr lang="ka-GE" sz="2400" i="1" dirty="0"/>
              <a:t>„მყარი ნარჩენების მართვის სერვისები ეკონომიკურად ხელმისაწვდომად ითვლება, თუ ოჯახებს შეუძლიათ მყარი ნარჩენების მართვის ქვითრის გადახდა სხვა აუცილებელი საქონელისა და მომსახურების ხარჯების მნიშვნელოვანი შემცირების გარეშე“ </a:t>
            </a:r>
            <a:endParaRPr lang="en-US" sz="2400" i="1" dirty="0"/>
          </a:p>
        </p:txBody>
      </p:sp>
    </p:spTree>
    <p:extLst>
      <p:ext uri="{BB962C8B-B14F-4D97-AF65-F5344CB8AC3E}">
        <p14:creationId xmlns:p14="http://schemas.microsoft.com/office/powerpoint/2010/main" val="2489548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a:xfrm>
            <a:off x="457200" y="1732932"/>
            <a:ext cx="8229600" cy="4461388"/>
          </a:xfrm>
        </p:spPr>
        <p:txBody>
          <a:bodyPr>
            <a:normAutofit/>
          </a:bodyPr>
          <a:lstStyle/>
          <a:p>
            <a:r>
              <a:rPr lang="ka-GE" sz="2800" dirty="0"/>
              <a:t>ამრიგად, ნარჩენების მართვის მომსახურების ყველაზე მაღალი ღირებულება (შეგროვება + ქუჩების დასუფთავება + რეციკლირება + განთავსება), დაახლოებით შეადგენს </a:t>
            </a:r>
            <a:br>
              <a:rPr lang="ka-GE" sz="2800" dirty="0"/>
            </a:br>
            <a:r>
              <a:rPr lang="ka-GE" sz="2800" dirty="0"/>
              <a:t>200 ლარს/ტონაზე (60 ევრო/ტონაზე) და ქუთაისის რეგიონში (იმერეთში) შეესაბამება განკარგვადი საყოფაცხოვრებო შემოსავლის 2.3%-ს, რაც ექცევა საერთაშორისო პრაქტიკაში მიღებულ ხელმისაწვდომობის დიაპაზონში: 0.7%-დან - 2.5%-მდე.</a:t>
            </a:r>
            <a:endParaRPr lang="en-US" sz="2800" dirty="0"/>
          </a:p>
        </p:txBody>
      </p:sp>
    </p:spTree>
    <p:extLst>
      <p:ext uri="{BB962C8B-B14F-4D97-AF65-F5344CB8AC3E}">
        <p14:creationId xmlns:p14="http://schemas.microsoft.com/office/powerpoint/2010/main" val="390862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a:xfrm>
            <a:off x="457200" y="1961534"/>
            <a:ext cx="8229600" cy="4394815"/>
          </a:xfrm>
        </p:spPr>
        <p:txBody>
          <a:bodyPr>
            <a:normAutofit/>
          </a:bodyPr>
          <a:lstStyle/>
          <a:p>
            <a:r>
              <a:rPr lang="ka-GE" sz="2800" dirty="0"/>
              <a:t>ტარიფი ერთ სულ მოსახლეზე თვეში, რომელიც უნდა დაწესდეს იმერეთის რეგიონის მუნიციპალიტეტების მიერ, პროექტის რეგიონში მყარი ნარჩენების მართვის ხარჯების - 200 ლარი/ტონაზე (60 ევრო/ტონაზე) - სრულად დაფარვის მიზნით, არის შემდეგი:</a:t>
            </a:r>
            <a:endParaRPr lang="en-US" sz="2800" dirty="0"/>
          </a:p>
          <a:p>
            <a:pPr lvl="1"/>
            <a:r>
              <a:rPr lang="ka-GE" dirty="0"/>
              <a:t>ქუთაისი: </a:t>
            </a:r>
            <a:r>
              <a:rPr lang="en-US" dirty="0"/>
              <a:t>5.1 </a:t>
            </a:r>
            <a:r>
              <a:rPr lang="ka-GE" dirty="0"/>
              <a:t>ლარი/ერთ სულზე/თვეში</a:t>
            </a:r>
            <a:endParaRPr lang="en-US" dirty="0"/>
          </a:p>
          <a:p>
            <a:pPr lvl="1"/>
            <a:r>
              <a:rPr lang="ka-GE" dirty="0"/>
              <a:t>სხვა მუნიციპალიტეტები: </a:t>
            </a:r>
            <a:r>
              <a:rPr lang="en-US" dirty="0"/>
              <a:t>3.</a:t>
            </a:r>
            <a:r>
              <a:rPr lang="tr-TR" dirty="0"/>
              <a:t>6</a:t>
            </a:r>
            <a:r>
              <a:rPr lang="en-US" dirty="0"/>
              <a:t> </a:t>
            </a:r>
            <a:r>
              <a:rPr lang="ka-GE" dirty="0"/>
              <a:t>ლარი/ერთ სულზე/თვეში </a:t>
            </a:r>
            <a:endParaRPr lang="en-US" dirty="0"/>
          </a:p>
        </p:txBody>
      </p:sp>
    </p:spTree>
    <p:extLst>
      <p:ext uri="{BB962C8B-B14F-4D97-AF65-F5344CB8AC3E}">
        <p14:creationId xmlns:p14="http://schemas.microsoft.com/office/powerpoint/2010/main" val="2886756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ტარიფების დაწესების კუთხით არსებული იურიდიული მოთხოვნები</a:t>
            </a:r>
            <a:endParaRPr lang="en-US" sz="2800" dirty="0"/>
          </a:p>
        </p:txBody>
      </p:sp>
      <p:sp>
        <p:nvSpPr>
          <p:cNvPr id="3" name="Content Placeholder 2"/>
          <p:cNvSpPr>
            <a:spLocks noGrp="1"/>
          </p:cNvSpPr>
          <p:nvPr>
            <p:ph idx="1"/>
          </p:nvPr>
        </p:nvSpPr>
        <p:spPr/>
        <p:txBody>
          <a:bodyPr>
            <a:normAutofit fontScale="70000" lnSpcReduction="20000"/>
          </a:bodyPr>
          <a:lstStyle/>
          <a:p>
            <a:r>
              <a:rPr lang="ka-GE" u="sng" dirty="0"/>
              <a:t>მუნიციპალიტეტების</a:t>
            </a:r>
            <a:r>
              <a:rPr lang="ka-GE" dirty="0"/>
              <a:t> მიერ მყარი ნარჩენების მართვის ტარიფების დაწესების კუთხით არსებული იურიდიული მოთხოვნები:</a:t>
            </a:r>
            <a:endParaRPr lang="en-US" dirty="0"/>
          </a:p>
          <a:p>
            <a:pPr lvl="1"/>
            <a:r>
              <a:rPr lang="ka-GE" dirty="0"/>
              <a:t>ნარჩენების წარმომქმნელი ან ნარჩენების მფლობელი ვალდებულია გაიღოს ნარჩენების მართვასთან დაკავშირებული ხარჯები („დამბინძურებელი იხდის“ პრინციპი) (საქართველოს ნარჩენების მართვის კოდექსი, 2015)</a:t>
            </a:r>
          </a:p>
          <a:p>
            <a:pPr lvl="1"/>
            <a:r>
              <a:rPr lang="ka-GE" dirty="0"/>
              <a:t>მყარი ნარჩენების მართვის ტარიფი არ უნდა აღემატებოდეს აღნიშნული მომსახურების გასაწევად საჭირო ხარჯებს</a:t>
            </a:r>
            <a:r>
              <a:rPr lang="en-US" dirty="0"/>
              <a:t>.</a:t>
            </a:r>
            <a:r>
              <a:rPr lang="ka-GE" dirty="0"/>
              <a:t> (საქართველოს კანონი ადგილობრივი მოსაკრებლების შესახებ, 1998)</a:t>
            </a:r>
            <a:endParaRPr lang="en-US" dirty="0"/>
          </a:p>
          <a:p>
            <a:pPr lvl="1"/>
            <a:r>
              <a:rPr lang="ka-GE" dirty="0"/>
              <a:t>ტარიფის ოდენობა მოსახლეობისთვის არ უნდა აღემატებოდეს 3 ლარს/ერთ სულ მოსახლეზე/თვეში (0.92 ევრო/მოსახლ./თვე), ხოლო იურიდიული პირებისთვის, ორგანიზაციებისა და სხვა დაწესებულებებისთვის - 25 ლარს ერთ კუბურ მეტრზე (7.64 ევრო/მ</a:t>
            </a:r>
            <a:r>
              <a:rPr lang="ka-GE" baseline="30000" dirty="0"/>
              <a:t>3</a:t>
            </a:r>
            <a:r>
              <a:rPr lang="ka-GE" dirty="0"/>
              <a:t>) (საქართველოს კანონი ადგილობრივი მოსაკრებლების შესახებ</a:t>
            </a:r>
            <a:r>
              <a:rPr lang="en-US" dirty="0"/>
              <a:t>, 1998</a:t>
            </a:r>
            <a:r>
              <a:rPr lang="ka-GE" dirty="0"/>
              <a:t>).</a:t>
            </a:r>
            <a:endParaRPr lang="en-US" dirty="0"/>
          </a:p>
        </p:txBody>
      </p:sp>
    </p:spTree>
    <p:extLst>
      <p:ext uri="{BB962C8B-B14F-4D97-AF65-F5344CB8AC3E}">
        <p14:creationId xmlns:p14="http://schemas.microsoft.com/office/powerpoint/2010/main" val="3036206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8128"/>
            <a:ext cx="8229600" cy="886265"/>
          </a:xfrm>
        </p:spPr>
        <p:txBody>
          <a:bodyPr>
            <a:noAutofit/>
          </a:bodyPr>
          <a:lstStyle/>
          <a:p>
            <a:r>
              <a:rPr lang="ka-GE" sz="3200" dirty="0"/>
              <a:t>ტარიფების დაწესების კუთხით არსებული იურიდიული მოთხოვნები</a:t>
            </a:r>
            <a:endParaRPr lang="en-US" sz="3200" dirty="0"/>
          </a:p>
        </p:txBody>
      </p:sp>
      <p:sp>
        <p:nvSpPr>
          <p:cNvPr id="3" name="Content Placeholder 2"/>
          <p:cNvSpPr>
            <a:spLocks noGrp="1"/>
          </p:cNvSpPr>
          <p:nvPr>
            <p:ph idx="1"/>
          </p:nvPr>
        </p:nvSpPr>
        <p:spPr>
          <a:xfrm>
            <a:off x="457200" y="2286000"/>
            <a:ext cx="8229600" cy="4070350"/>
          </a:xfrm>
        </p:spPr>
        <p:txBody>
          <a:bodyPr>
            <a:normAutofit/>
          </a:bodyPr>
          <a:lstStyle/>
          <a:p>
            <a:r>
              <a:rPr lang="ka-GE" sz="2800" u="sng" dirty="0"/>
              <a:t>მუნიციპალიტეტების</a:t>
            </a:r>
            <a:r>
              <a:rPr lang="ka-GE" sz="2800" dirty="0"/>
              <a:t> მიერ მყარი ნარჩენების მართვის ტარიფების დაწესების კუთხით არსებული სამართლებრივი მოთხოვნები:</a:t>
            </a:r>
            <a:endParaRPr lang="en-US" sz="2800" dirty="0"/>
          </a:p>
          <a:p>
            <a:pPr lvl="1"/>
            <a:r>
              <a:rPr lang="ka-GE" dirty="0"/>
              <a:t>ოჯახის წევრთა რაოდენობის მიუხედავად, სულადობის მაქსიმალური ზღვრული ოდენობა განისაზღვრება 4 სულით (საქართველოს კანონი ადგილობრივი მოსაკრებლების შესახებ, 1998).</a:t>
            </a:r>
            <a:endParaRPr lang="en-US" dirty="0"/>
          </a:p>
        </p:txBody>
      </p:sp>
    </p:spTree>
    <p:extLst>
      <p:ext uri="{BB962C8B-B14F-4D97-AF65-F5344CB8AC3E}">
        <p14:creationId xmlns:p14="http://schemas.microsoft.com/office/powerpoint/2010/main" val="1551286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ტარიფების დაწესების კუთხით არსებული იურიდიული მოთხოვნები</a:t>
            </a:r>
            <a:endParaRPr lang="en-US" sz="2800" dirty="0"/>
          </a:p>
        </p:txBody>
      </p:sp>
      <p:sp>
        <p:nvSpPr>
          <p:cNvPr id="3" name="Content Placeholder 2"/>
          <p:cNvSpPr>
            <a:spLocks noGrp="1"/>
          </p:cNvSpPr>
          <p:nvPr>
            <p:ph idx="1"/>
          </p:nvPr>
        </p:nvSpPr>
        <p:spPr>
          <a:xfrm>
            <a:off x="457200" y="1786596"/>
            <a:ext cx="8229600" cy="4569753"/>
          </a:xfrm>
        </p:spPr>
        <p:txBody>
          <a:bodyPr>
            <a:normAutofit/>
          </a:bodyPr>
          <a:lstStyle/>
          <a:p>
            <a:r>
              <a:rPr lang="ka-GE" sz="2000" dirty="0"/>
              <a:t>მუნიციპალიტეტების მიერ ნარჩენების მართვის მოსაკრებლის დაწესების კუთხით არსებული შეზღუდვების ანალიზი</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835322542"/>
              </p:ext>
            </p:extLst>
          </p:nvPr>
        </p:nvGraphicFramePr>
        <p:xfrm>
          <a:off x="200466" y="2577576"/>
          <a:ext cx="8663316" cy="3596640"/>
        </p:xfrm>
        <a:graphic>
          <a:graphicData uri="http://schemas.openxmlformats.org/drawingml/2006/table">
            <a:tbl>
              <a:tblPr firstRow="1" bandRow="1">
                <a:tableStyleId>{5C22544A-7EE6-4342-B048-85BDC9FD1C3A}</a:tableStyleId>
              </a:tblPr>
              <a:tblGrid>
                <a:gridCol w="1797975">
                  <a:extLst>
                    <a:ext uri="{9D8B030D-6E8A-4147-A177-3AD203B41FA5}">
                      <a16:colId xmlns:a16="http://schemas.microsoft.com/office/drawing/2014/main" val="20000"/>
                    </a:ext>
                  </a:extLst>
                </a:gridCol>
                <a:gridCol w="1961132">
                  <a:extLst>
                    <a:ext uri="{9D8B030D-6E8A-4147-A177-3AD203B41FA5}">
                      <a16:colId xmlns:a16="http://schemas.microsoft.com/office/drawing/2014/main" val="20001"/>
                    </a:ext>
                  </a:extLst>
                </a:gridCol>
                <a:gridCol w="2495539">
                  <a:extLst>
                    <a:ext uri="{9D8B030D-6E8A-4147-A177-3AD203B41FA5}">
                      <a16:colId xmlns:a16="http://schemas.microsoft.com/office/drawing/2014/main" val="20002"/>
                    </a:ext>
                  </a:extLst>
                </a:gridCol>
                <a:gridCol w="2408670">
                  <a:extLst>
                    <a:ext uri="{9D8B030D-6E8A-4147-A177-3AD203B41FA5}">
                      <a16:colId xmlns:a16="http://schemas.microsoft.com/office/drawing/2014/main" val="20003"/>
                    </a:ext>
                  </a:extLst>
                </a:gridCol>
              </a:tblGrid>
              <a:tr h="1267968">
                <a:tc>
                  <a:txBody>
                    <a:bodyPr/>
                    <a:lstStyle/>
                    <a:p>
                      <a:endParaRPr lang="en-US" sz="1600" noProof="0"/>
                    </a:p>
                  </a:txBody>
                  <a:tcPr/>
                </a:tc>
                <a:tc>
                  <a:txBody>
                    <a:bodyPr/>
                    <a:lstStyle/>
                    <a:p>
                      <a:r>
                        <a:rPr lang="ka-GE" sz="1600" noProof="0" dirty="0"/>
                        <a:t>ნარჩენების მართვის მოსაკრებლის  მაქსიმალური ოდენობა (ლარი)</a:t>
                      </a:r>
                      <a:r>
                        <a:rPr lang="ka-GE" sz="1600" baseline="0" noProof="0" dirty="0"/>
                        <a:t> (დაწესდა 1998 წ. კანონით)</a:t>
                      </a:r>
                      <a:endParaRPr lang="en-US" sz="1600" noProof="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ka-GE" sz="1600" noProof="0" dirty="0"/>
                        <a:t>ნარჩენების მართვის მოსაკრებლის  მაქსიმალური ოდენობა (დოლარი)</a:t>
                      </a:r>
                      <a:r>
                        <a:rPr lang="ka-GE" sz="1600" baseline="0" noProof="0" dirty="0"/>
                        <a:t> (დაწესდა 1998 წ. კანონით, გაცვლითი კურსი:</a:t>
                      </a:r>
                      <a:br>
                        <a:rPr lang="ka-GE" sz="1600" baseline="0" noProof="0" dirty="0"/>
                      </a:br>
                      <a:r>
                        <a:rPr lang="en-US" sz="1600" noProof="0" dirty="0"/>
                        <a:t>1 US$ = 1.3843 </a:t>
                      </a:r>
                      <a:r>
                        <a:rPr lang="ka-GE" sz="1600" noProof="0" dirty="0"/>
                        <a:t>ლარს</a:t>
                      </a:r>
                      <a:r>
                        <a:rPr lang="en-US" sz="1600" noProof="0" dirty="0"/>
                        <a:t>)</a:t>
                      </a:r>
                    </a:p>
                  </a:txBody>
                  <a:tcPr/>
                </a:tc>
                <a:tc>
                  <a:txBody>
                    <a:bodyPr/>
                    <a:lstStyle/>
                    <a:p>
                      <a:r>
                        <a:rPr lang="ka-GE" sz="1600" noProof="0" dirty="0"/>
                        <a:t>ნარჩენების მართვის მოსაკრებელი (ლარში) (2019 წ. მდგომარეობით  შესწორებული; გაცვლითი კურსი: </a:t>
                      </a:r>
                      <a:br>
                        <a:rPr lang="ka-GE" sz="1600" noProof="0" dirty="0"/>
                      </a:br>
                      <a:r>
                        <a:rPr lang="en-US" sz="1600" noProof="0" dirty="0"/>
                        <a:t>1 US$ = 2.95 </a:t>
                      </a:r>
                      <a:r>
                        <a:rPr lang="ka-GE" sz="1600" noProof="0" dirty="0"/>
                        <a:t>ლარს</a:t>
                      </a:r>
                      <a:r>
                        <a:rPr lang="en-US" sz="1600" noProof="0" dirty="0"/>
                        <a:t>)</a:t>
                      </a:r>
                    </a:p>
                  </a:txBody>
                  <a:tcPr/>
                </a:tc>
                <a:extLst>
                  <a:ext uri="{0D108BD9-81ED-4DB2-BD59-A6C34878D82A}">
                    <a16:rowId xmlns:a16="http://schemas.microsoft.com/office/drawing/2014/main" val="10000"/>
                  </a:ext>
                </a:extLst>
              </a:tr>
              <a:tr h="975360">
                <a:tc>
                  <a:txBody>
                    <a:bodyPr/>
                    <a:lstStyle/>
                    <a:p>
                      <a:r>
                        <a:rPr lang="ka-GE" sz="1600" noProof="0"/>
                        <a:t>მოსახლეობისთვის</a:t>
                      </a:r>
                      <a:r>
                        <a:rPr lang="ka-GE" sz="1600" baseline="0" noProof="0"/>
                        <a:t> </a:t>
                      </a:r>
                      <a:r>
                        <a:rPr lang="en-US" sz="1600" noProof="0" dirty="0"/>
                        <a:t>(</a:t>
                      </a:r>
                      <a:r>
                        <a:rPr lang="ka-GE" sz="1600" baseline="0" noProof="0" dirty="0"/>
                        <a:t>ერთ სულზე / თვეში</a:t>
                      </a:r>
                      <a:r>
                        <a:rPr lang="en-US" sz="1600" noProof="0" dirty="0"/>
                        <a:t>)</a:t>
                      </a:r>
                    </a:p>
                  </a:txBody>
                  <a:tcPr/>
                </a:tc>
                <a:tc>
                  <a:txBody>
                    <a:bodyPr/>
                    <a:lstStyle/>
                    <a:p>
                      <a:pPr algn="ctr"/>
                      <a:r>
                        <a:rPr lang="en-US" sz="1600" noProof="0" dirty="0"/>
                        <a:t>3</a:t>
                      </a:r>
                    </a:p>
                  </a:txBody>
                  <a:tcPr/>
                </a:tc>
                <a:tc>
                  <a:txBody>
                    <a:bodyPr/>
                    <a:lstStyle/>
                    <a:p>
                      <a:pPr algn="ctr"/>
                      <a:r>
                        <a:rPr lang="en-US" sz="1600" noProof="0" dirty="0"/>
                        <a:t>2.17</a:t>
                      </a:r>
                    </a:p>
                  </a:txBody>
                  <a:tcPr/>
                </a:tc>
                <a:tc>
                  <a:txBody>
                    <a:bodyPr/>
                    <a:lstStyle/>
                    <a:p>
                      <a:pPr algn="ctr"/>
                      <a:r>
                        <a:rPr lang="tr-TR" sz="1600" noProof="0" dirty="0"/>
                        <a:t>6</a:t>
                      </a:r>
                      <a:r>
                        <a:rPr lang="en-US" sz="1600" noProof="0" dirty="0"/>
                        <a:t>.</a:t>
                      </a:r>
                      <a:r>
                        <a:rPr lang="tr-TR" sz="1600" noProof="0" dirty="0"/>
                        <a:t>40</a:t>
                      </a:r>
                      <a:endParaRPr lang="en-US" sz="1600" noProof="0" dirty="0"/>
                    </a:p>
                  </a:txBody>
                  <a:tcPr/>
                </a:tc>
                <a:extLst>
                  <a:ext uri="{0D108BD9-81ED-4DB2-BD59-A6C34878D82A}">
                    <a16:rowId xmlns:a16="http://schemas.microsoft.com/office/drawing/2014/main" val="10001"/>
                  </a:ext>
                </a:extLst>
              </a:tr>
              <a:tr h="682752">
                <a:tc>
                  <a:txBody>
                    <a:bodyPr/>
                    <a:lstStyle/>
                    <a:p>
                      <a:r>
                        <a:rPr lang="ka-GE" sz="1600" noProof="0" dirty="0"/>
                        <a:t>დაწესებულების-თვის</a:t>
                      </a:r>
                      <a:r>
                        <a:rPr lang="ka-GE" sz="1600" baseline="0" noProof="0" dirty="0"/>
                        <a:t> </a:t>
                      </a:r>
                      <a:br>
                        <a:rPr lang="ka-GE" sz="1600" baseline="0" noProof="0" dirty="0"/>
                      </a:br>
                      <a:r>
                        <a:rPr lang="en-US" sz="1600" noProof="0" dirty="0"/>
                        <a:t>(</a:t>
                      </a:r>
                      <a:r>
                        <a:rPr lang="ka-GE" sz="1600" noProof="0" dirty="0"/>
                        <a:t>კუბურ</a:t>
                      </a:r>
                      <a:r>
                        <a:rPr lang="ka-GE" sz="1600" baseline="0" noProof="0" dirty="0"/>
                        <a:t> მეტრზე</a:t>
                      </a:r>
                      <a:r>
                        <a:rPr lang="en-US" sz="1600" noProof="0" dirty="0"/>
                        <a:t>)</a:t>
                      </a:r>
                    </a:p>
                  </a:txBody>
                  <a:tcPr/>
                </a:tc>
                <a:tc>
                  <a:txBody>
                    <a:bodyPr/>
                    <a:lstStyle/>
                    <a:p>
                      <a:pPr algn="ctr"/>
                      <a:r>
                        <a:rPr lang="en-US" sz="1600" noProof="0"/>
                        <a:t>25</a:t>
                      </a:r>
                    </a:p>
                  </a:txBody>
                  <a:tcPr/>
                </a:tc>
                <a:tc>
                  <a:txBody>
                    <a:bodyPr/>
                    <a:lstStyle/>
                    <a:p>
                      <a:pPr algn="ctr"/>
                      <a:r>
                        <a:rPr lang="en-US" sz="1600" noProof="0" dirty="0"/>
                        <a:t>18.0</a:t>
                      </a:r>
                      <a:r>
                        <a:rPr lang="tr-TR" sz="1600" noProof="0" dirty="0"/>
                        <a:t>6</a:t>
                      </a:r>
                      <a:endParaRPr lang="en-US" sz="1600" noProof="0" dirty="0"/>
                    </a:p>
                  </a:txBody>
                  <a:tcPr/>
                </a:tc>
                <a:tc>
                  <a:txBody>
                    <a:bodyPr/>
                    <a:lstStyle/>
                    <a:p>
                      <a:pPr algn="ctr"/>
                      <a:r>
                        <a:rPr lang="tr-TR" sz="1600" noProof="0" dirty="0"/>
                        <a:t>53</a:t>
                      </a:r>
                      <a:r>
                        <a:rPr lang="en-US" sz="1600" noProof="0" dirty="0"/>
                        <a:t>.</a:t>
                      </a:r>
                      <a:r>
                        <a:rPr lang="tr-TR" sz="1600" noProof="0" dirty="0"/>
                        <a:t>28</a:t>
                      </a:r>
                      <a:endParaRPr lang="en-US" sz="1600" noProof="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34722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ტარიფების დაწესების კუთხით არსებული იურიდიული მოთხოვნები</a:t>
            </a:r>
            <a:endParaRPr lang="en-US" sz="2800" dirty="0"/>
          </a:p>
        </p:txBody>
      </p:sp>
      <p:sp>
        <p:nvSpPr>
          <p:cNvPr id="3" name="Content Placeholder 2"/>
          <p:cNvSpPr>
            <a:spLocks noGrp="1"/>
          </p:cNvSpPr>
          <p:nvPr>
            <p:ph idx="1"/>
          </p:nvPr>
        </p:nvSpPr>
        <p:spPr>
          <a:xfrm>
            <a:off x="457200" y="1772528"/>
            <a:ext cx="8229600" cy="4583821"/>
          </a:xfrm>
        </p:spPr>
        <p:txBody>
          <a:bodyPr>
            <a:normAutofit fontScale="70000" lnSpcReduction="20000"/>
          </a:bodyPr>
          <a:lstStyle/>
          <a:p>
            <a:r>
              <a:rPr lang="ka-GE" dirty="0"/>
              <a:t>მუნიციპალიტეტების მიერ დაწესებული ნარჩენების მართვის მოსაკრებლის ზღვარი უნდა შესწორდეს 1998-2019 წლებში მომხდარი </a:t>
            </a:r>
            <a:r>
              <a:rPr lang="ka-GE" u="sng" dirty="0"/>
              <a:t>მაკროეკონომიკური ცვლილებების გამო:</a:t>
            </a:r>
            <a:endParaRPr lang="en-US" u="sng" dirty="0"/>
          </a:p>
          <a:p>
            <a:pPr lvl="1"/>
            <a:r>
              <a:rPr lang="ka-GE" dirty="0"/>
              <a:t>ლარის ღირებულება 1998 წლიდან </a:t>
            </a:r>
            <a:r>
              <a:rPr lang="en-US" dirty="0"/>
              <a:t>(1 US$=1.3843 GEL)</a:t>
            </a:r>
            <a:r>
              <a:rPr lang="ka-GE" dirty="0"/>
              <a:t>,</a:t>
            </a:r>
            <a:r>
              <a:rPr lang="en-US" dirty="0"/>
              <a:t> </a:t>
            </a:r>
            <a:r>
              <a:rPr lang="ka-GE" dirty="0"/>
              <a:t>2019 წლამდე (</a:t>
            </a:r>
            <a:r>
              <a:rPr lang="en-US" dirty="0"/>
              <a:t>1 US$=2.</a:t>
            </a:r>
            <a:r>
              <a:rPr lang="ka-GE" dirty="0"/>
              <a:t>95</a:t>
            </a:r>
            <a:r>
              <a:rPr lang="en-US" dirty="0"/>
              <a:t> GEL</a:t>
            </a:r>
            <a:r>
              <a:rPr lang="ka-GE" dirty="0"/>
              <a:t>), გაუფასურდა 113.10%-ით, და რეალური ღირებულების შენარჩუნების მიზნით, მოსაკრებელი უნდა გაიზარდოს 113.10%-ით, ლარის აშშ დოლართან მიმართ გაუფასურების გათვალისწინებით (შესწორებული ტარიფები 2019 წელს: მოსახლეობისთვის = 6.40 ლარი/ერთ სულ მოსახლეზე/თვეში; დაწესებულებებისთვის = 53.28 ლარი/მ</a:t>
            </a:r>
            <a:r>
              <a:rPr lang="ka-GE" baseline="30000" dirty="0"/>
              <a:t>3</a:t>
            </a:r>
            <a:r>
              <a:rPr lang="ka-GE" dirty="0"/>
              <a:t>)</a:t>
            </a:r>
          </a:p>
          <a:p>
            <a:pPr lvl="1"/>
            <a:r>
              <a:rPr lang="ka-GE" dirty="0"/>
              <a:t>სამომხმარებლო ფასების კუმულაციური ინფლაცია 1998-დან 2019 წლამდე საქართველოში არის 207.72% (მსოფლიო ბანკის მონაცემები). ინფლაციის გათვალისწინებით, 2019 წლისთვის დაზუსტებული ტარიფის ზედა ზღვარი უნდა იყოს: </a:t>
            </a:r>
            <a:br>
              <a:rPr lang="ka-GE" dirty="0"/>
            </a:br>
            <a:r>
              <a:rPr lang="ka-GE" dirty="0"/>
              <a:t>მოსახლეობისთვის = 9.23 ლარი/მოსახლეზე/თვეში;</a:t>
            </a:r>
            <a:br>
              <a:rPr lang="ka-GE" dirty="0"/>
            </a:br>
            <a:r>
              <a:rPr lang="ka-GE" dirty="0"/>
              <a:t>დაწესებულებებისთვის = 76.93 ლარი/მ</a:t>
            </a:r>
            <a:r>
              <a:rPr lang="ka-GE" baseline="30000" dirty="0"/>
              <a:t>3</a:t>
            </a:r>
            <a:r>
              <a:rPr lang="ka-GE" dirty="0"/>
              <a:t>.</a:t>
            </a:r>
            <a:endParaRPr lang="en-US" dirty="0"/>
          </a:p>
        </p:txBody>
      </p:sp>
    </p:spTree>
    <p:extLst>
      <p:ext uri="{BB962C8B-B14F-4D97-AF65-F5344CB8AC3E}">
        <p14:creationId xmlns:p14="http://schemas.microsoft.com/office/powerpoint/2010/main" val="2463195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9994"/>
            <a:ext cx="8229600" cy="587643"/>
          </a:xfrm>
        </p:spPr>
        <p:txBody>
          <a:bodyPr>
            <a:noAutofit/>
          </a:bodyPr>
          <a:lstStyle/>
          <a:p>
            <a:r>
              <a:rPr lang="ka-GE" sz="3200" dirty="0"/>
              <a:t>საჭირო საკანონმდებლო ცვლილებები</a:t>
            </a:r>
            <a:endParaRPr lang="en-US" sz="3200" dirty="0"/>
          </a:p>
        </p:txBody>
      </p:sp>
      <p:sp>
        <p:nvSpPr>
          <p:cNvPr id="3" name="Content Placeholder 2"/>
          <p:cNvSpPr>
            <a:spLocks noGrp="1"/>
          </p:cNvSpPr>
          <p:nvPr>
            <p:ph idx="1"/>
          </p:nvPr>
        </p:nvSpPr>
        <p:spPr>
          <a:xfrm>
            <a:off x="457200" y="1772528"/>
            <a:ext cx="8229600" cy="4583821"/>
          </a:xfrm>
        </p:spPr>
        <p:txBody>
          <a:bodyPr>
            <a:normAutofit fontScale="77500" lnSpcReduction="20000"/>
          </a:bodyPr>
          <a:lstStyle/>
          <a:p>
            <a:r>
              <a:rPr lang="ka-GE" sz="3000" u="sng" dirty="0"/>
              <a:t>მუნიციპალიტეტების</a:t>
            </a:r>
            <a:r>
              <a:rPr lang="ka-GE" sz="3000" dirty="0"/>
              <a:t> მიერ მყარი ნარჩენების მართვის ტარიფების დაწესების კუთხით არსებულ სამართლებრივ მოთხოვნებში, საჭიროა შემდეგი ცვლილებების განხორციელება:</a:t>
            </a:r>
            <a:endParaRPr lang="en-US" sz="3000" dirty="0"/>
          </a:p>
          <a:p>
            <a:pPr lvl="1"/>
            <a:r>
              <a:rPr lang="ka-GE" dirty="0"/>
              <a:t>მყარი ნარჩენების მართვის ტარიფის დაწესებისა და „დამაბინძურებელი იხდის“ პრინციპის დანერგვის მიზნით, უნდა მოიხსნას დღეს არსებული შეზღუდვა, ოჯახის წევრების მაქსიმალურ რაოდენობასთან დაკავშირებით (ამჟამად მაქსიმალური სულადობა არის ოთხი ადამიანი) და გამოყენებულ უნდა იქნას ოჯახის წევრების რეალური რაოდენობა.</a:t>
            </a:r>
            <a:endParaRPr lang="en-US" dirty="0"/>
          </a:p>
          <a:p>
            <a:pPr lvl="1"/>
            <a:r>
              <a:rPr lang="ka-GE" dirty="0"/>
              <a:t>„დამაბინძურებელი იხდის“ პრინციპის დასანერგვის მიზნით, საჭიროა მოიხსნას მყარი ნარჩენების ტარიფის დაწესების ზედა ზღვარი (ამჟამად: თვეში 3 ლარი ერთ სულ მოსახლეზე და 25 ლარი ერთ კუბურ მეტრზე)</a:t>
            </a:r>
            <a:endParaRPr lang="en-US" dirty="0"/>
          </a:p>
        </p:txBody>
      </p:sp>
    </p:spTree>
    <p:extLst>
      <p:ext uri="{BB962C8B-B14F-4D97-AF65-F5344CB8AC3E}">
        <p14:creationId xmlns:p14="http://schemas.microsoft.com/office/powerpoint/2010/main" val="3106821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2535"/>
            <a:ext cx="8229600" cy="1041010"/>
          </a:xfrm>
        </p:spPr>
        <p:txBody>
          <a:bodyPr>
            <a:normAutofit fontScale="90000"/>
          </a:bodyPr>
          <a:lstStyle/>
          <a:p>
            <a:r>
              <a:rPr lang="ka-GE" dirty="0"/>
              <a:t>დიდი მადლობა მონაწილეობითვის!</a:t>
            </a:r>
            <a:endParaRPr lang="en-US" dirty="0"/>
          </a:p>
        </p:txBody>
      </p:sp>
      <p:sp>
        <p:nvSpPr>
          <p:cNvPr id="3" name="Content Placeholder 2"/>
          <p:cNvSpPr>
            <a:spLocks noGrp="1"/>
          </p:cNvSpPr>
          <p:nvPr>
            <p:ph idx="1"/>
          </p:nvPr>
        </p:nvSpPr>
        <p:spPr>
          <a:xfrm>
            <a:off x="457200" y="3216734"/>
            <a:ext cx="8229600" cy="2686931"/>
          </a:xfrm>
        </p:spPr>
        <p:txBody>
          <a:bodyPr/>
          <a:lstStyle/>
          <a:p>
            <a:pPr algn="ctr">
              <a:buNone/>
            </a:pPr>
            <a:r>
              <a:rPr lang="ka-GE" dirty="0"/>
              <a:t>დოქტორი ჰაკან მატი</a:t>
            </a:r>
            <a:endParaRPr lang="tr-TR" dirty="0"/>
          </a:p>
          <a:p>
            <a:pPr algn="ctr">
              <a:buNone/>
            </a:pPr>
            <a:r>
              <a:rPr lang="tr-TR" dirty="0"/>
              <a:t>hakanmat@superonline.com</a:t>
            </a:r>
          </a:p>
          <a:p>
            <a:pPr algn="ctr">
              <a:buNone/>
            </a:pPr>
            <a:endParaRPr lang="en-GB" dirty="0"/>
          </a:p>
        </p:txBody>
      </p:sp>
    </p:spTree>
    <p:extLst>
      <p:ext uri="{BB962C8B-B14F-4D97-AF65-F5344CB8AC3E}">
        <p14:creationId xmlns:p14="http://schemas.microsoft.com/office/powerpoint/2010/main" val="1030654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399"/>
            <a:ext cx="8229600" cy="742071"/>
          </a:xfrm>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a:xfrm>
            <a:off x="457200" y="1600200"/>
            <a:ext cx="8229600" cy="4756150"/>
          </a:xfrm>
        </p:spPr>
        <p:txBody>
          <a:bodyPr>
            <a:normAutofit fontScale="77500" lnSpcReduction="20000"/>
          </a:bodyPr>
          <a:lstStyle/>
          <a:p>
            <a:r>
              <a:rPr lang="ka-GE" sz="2600" dirty="0"/>
              <a:t>ოჯახების შემთხვევაში უნდა განვასხვავოთ:</a:t>
            </a:r>
            <a:endParaRPr lang="en-US" sz="2600" dirty="0"/>
          </a:p>
          <a:p>
            <a:pPr lvl="1"/>
            <a:r>
              <a:rPr lang="ka-GE" sz="2600" dirty="0"/>
              <a:t>„გადახდის უნარი“: სტატისტიკურ მონაცემებსა და გათვლებზე დაფუძნებული ობიექტური მაჩვენებელი, რომელიც განსაზღვრავს, „საკმარია თუ არა ოჯახის შემოსავალი მომსახურების გაზრდილი საფასურის გადასახდელად, იმის გათვალისწინებით, რომ სხვა აუცილებელი საქონლისა და მომსახურების გადახდას სერიოზული საფრთხე არ ემუქრება“</a:t>
            </a:r>
            <a:endParaRPr lang="en-US" sz="2600" dirty="0"/>
          </a:p>
          <a:p>
            <a:pPr lvl="1"/>
            <a:r>
              <a:rPr lang="ka-GE" sz="2600" dirty="0"/>
              <a:t>„გადახდის სურვილი“: სუბიექტური განაცხადი, რომელიც განსაზღვრავს „იმ მაქსიმალურ ოდენობას, რისი გადახდის სურვილიც ექნებოდა ოჯახს, მოცემული მომსახურების მოცემულ ხარისხზე“</a:t>
            </a:r>
            <a:endParaRPr lang="en-US" sz="2600" dirty="0"/>
          </a:p>
          <a:p>
            <a:pPr lvl="1">
              <a:buNone/>
            </a:pPr>
            <a:r>
              <a:rPr lang="ka-GE" sz="2600" b="1" dirty="0"/>
              <a:t>მყარი ნარჩენების მართვის მომსახურებაზე ხელმისაწვდომობის გაანალიზების მიზნით, ოჯახების დონეზე, გამოყენებული იქნება მყარი ნარჩენების მოსაკრებლის „გადახდის უნარი“ სხვა აუცილებელი საქონლისა და მომსახურების ხარჯების მნიშვნელოვანი შემცირების გარეშე.</a:t>
            </a:r>
            <a:endParaRPr lang="en-US" sz="2600" b="1" dirty="0"/>
          </a:p>
        </p:txBody>
      </p:sp>
    </p:spTree>
    <p:extLst>
      <p:ext uri="{BB962C8B-B14F-4D97-AF65-F5344CB8AC3E}">
        <p14:creationId xmlns:p14="http://schemas.microsoft.com/office/powerpoint/2010/main" val="1703959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1152"/>
            <a:ext cx="8229600" cy="742071"/>
          </a:xfrm>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a:xfrm>
            <a:off x="457200" y="1600200"/>
            <a:ext cx="8229600" cy="4756150"/>
          </a:xfrm>
        </p:spPr>
        <p:txBody>
          <a:bodyPr>
            <a:normAutofit lnSpcReduction="10000"/>
          </a:bodyPr>
          <a:lstStyle/>
          <a:p>
            <a:r>
              <a:rPr lang="ka-GE" sz="2000" dirty="0"/>
              <a:t>მუნიციპალური ნარჩენების მოსაკრებელი უნდა განისაზღვროს ოჯახების ხელმისაწვდომობის გათვალისწინებით</a:t>
            </a:r>
            <a:r>
              <a:rPr lang="en-US" sz="2000" dirty="0"/>
              <a:t>. </a:t>
            </a:r>
          </a:p>
          <a:p>
            <a:r>
              <a:rPr lang="ka-GE" sz="2000" dirty="0"/>
              <a:t>მუნიციპალური ნარჩენების მოსაკრებელი არის მუნიციპალიტეტების მიერ გაწეული მყარი ნარჩენების მართვის მომსახურების მთავარი შემოსავალი</a:t>
            </a:r>
            <a:r>
              <a:rPr lang="en-US" sz="2000" dirty="0"/>
              <a:t>.</a:t>
            </a:r>
          </a:p>
          <a:p>
            <a:r>
              <a:rPr lang="ka-GE" sz="2000" dirty="0"/>
              <a:t>მყარი ნარჩენების მართვის მომსახურების მდგრადობის შენარუნების მიზნით:</a:t>
            </a:r>
            <a:endParaRPr lang="en-US" sz="2000" dirty="0"/>
          </a:p>
          <a:p>
            <a:pPr lvl="1"/>
            <a:r>
              <a:rPr lang="ka-GE" sz="2000" dirty="0"/>
              <a:t>განსაკუთრებით მნიშვნელოვანია, მუნიციპალური ნარჩენების „შეგროვებული“ მოსაკრებელი (და არა „დარიცხული“ მოსაკრებელი)</a:t>
            </a:r>
            <a:endParaRPr lang="en-US" sz="2000" dirty="0"/>
          </a:p>
          <a:p>
            <a:pPr lvl="1"/>
            <a:r>
              <a:rPr lang="ka-GE" sz="2000" dirty="0"/>
              <a:t>მუნიციპალური ნარჩენების „შეგროვებული“ მოსაკრებლის მეშვეობით, სრული ხარჯები უნდა დაიფაროს ოჯახების გადახდისუნარიანობის გათვალისწინებით, ისე რომ მომხმარებელთა სხვა ალტერნატივას, მაგალითად საზოგადოებრივ ჯანდაცვას, საფრთხე არ შეექმნას.</a:t>
            </a:r>
            <a:endParaRPr lang="en-US" sz="2000" dirty="0"/>
          </a:p>
        </p:txBody>
      </p:sp>
    </p:spTree>
    <p:extLst>
      <p:ext uri="{BB962C8B-B14F-4D97-AF65-F5344CB8AC3E}">
        <p14:creationId xmlns:p14="http://schemas.microsoft.com/office/powerpoint/2010/main" val="69591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1152"/>
            <a:ext cx="8229600" cy="742071"/>
          </a:xfrm>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r>
              <a:rPr lang="ka-GE" sz="2600" dirty="0"/>
              <a:t>ხელმისაწვდომობა განისაზღვრება შემდეგნაირად:</a:t>
            </a:r>
            <a:endParaRPr lang="en-US" sz="2600" dirty="0"/>
          </a:p>
          <a:p>
            <a:pPr lvl="1"/>
            <a:r>
              <a:rPr lang="ka-GE" sz="2600" dirty="0"/>
              <a:t>მყარი ნარჩენების მართვის ერთი თვის მოსაკრებელი შეფარდებული ოჯახის საშუალო შემოსავალთან (ან დანახარჯებთან) (%)</a:t>
            </a:r>
            <a:endParaRPr lang="en-US" sz="2600" dirty="0"/>
          </a:p>
          <a:p>
            <a:r>
              <a:rPr lang="ka-GE" sz="2600" dirty="0"/>
              <a:t>ოჯახის შემოსავლი, რაც განსაზღვრავს მისი ცხოვრების სტანდარტს და გადახდისუნარიანობას, ყოველთვის სანდო მაჩვენებელი არ არის, განსაკუთრებით იმ შემთხვევაში, თუ შემოსავლის გახარჯვად ოდენობას განსაზღვრავს შემოსავალი მცირე ბიზნესიდან, სასოფლო-სამეურნეო საქმიანობიდან, ან სხვა არაფორმალური საქმიანობიდან. ასე რომ უფრო სწორი იქნება, თუ ოჯახის გადახდისუნარიანობას დავითვლით მისი დანახარჯებიდან გამომდინარე.</a:t>
            </a:r>
          </a:p>
          <a:p>
            <a:r>
              <a:rPr lang="ka-GE" sz="2600" dirty="0"/>
              <a:t>ყველაზე მეტ ყურადღებას მოითხოვენ სოციალურად მოწყვლადი ჯგუფები (მაგ.: პენსიონერები, ომის შედეგად დაზარალებულები, იძულებით გადაადგილებული პირები). </a:t>
            </a:r>
            <a:endParaRPr lang="en-US" sz="2600" dirty="0"/>
          </a:p>
        </p:txBody>
      </p:sp>
    </p:spTree>
    <p:extLst>
      <p:ext uri="{BB962C8B-B14F-4D97-AF65-F5344CB8AC3E}">
        <p14:creationId xmlns:p14="http://schemas.microsoft.com/office/powerpoint/2010/main" val="1758282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404"/>
            <a:ext cx="8229600" cy="742071"/>
          </a:xfrm>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a:xfrm>
            <a:off x="147484" y="1696065"/>
            <a:ext cx="8539316" cy="4660285"/>
          </a:xfrm>
        </p:spPr>
        <p:txBody>
          <a:bodyPr>
            <a:noAutofit/>
          </a:bodyPr>
          <a:lstStyle/>
          <a:p>
            <a:r>
              <a:rPr lang="ka-GE" sz="2300" dirty="0"/>
              <a:t>მომსახურების ხელმისაწვდომობის შეფასების მიზნით უნდა განისაზღვროს „ხელმისაწვდომობის კრიტერიუმი“</a:t>
            </a:r>
          </a:p>
          <a:p>
            <a:r>
              <a:rPr lang="ka-GE" sz="2300" dirty="0"/>
              <a:t>„ხელმისაწვდომობის კრიტერიუმი“ განსაზღვრავს შემოსავლის ან დანახარჯების იმ მაქსიმალურ წილს, რისი გადახდაც ოჯახებს (განსაკუთრებით კი შეჭირვებულ ოჯახებს) შეუძლიათ მყარი ნარჩენების მართვის მომსახურების სანაცვლოდ, ისე რომ სხვა აუცილებელი საქონლისა და მომსახურების</a:t>
            </a:r>
            <a:r>
              <a:rPr lang="en-US" sz="2300" dirty="0"/>
              <a:t> </a:t>
            </a:r>
            <a:r>
              <a:rPr lang="ka-GE" sz="2300" dirty="0"/>
              <a:t>მიღებას საფრთხე არ შეექმნას.</a:t>
            </a:r>
          </a:p>
          <a:p>
            <a:r>
              <a:rPr lang="ka-GE" sz="2300" dirty="0"/>
              <a:t>მყარი ნარჩენების მართვის მომსახურების შემთხვევაში, საერთაშორისოდ აღიარებული „ხელმისაწვდობომის კრიტერიუმი“ მერყეობს 0.7%-დან 2.5%-მდე (მსოფლიო ბანკის მონაცემებით).</a:t>
            </a:r>
            <a:endParaRPr lang="en-US" sz="2300" dirty="0"/>
          </a:p>
        </p:txBody>
      </p:sp>
    </p:spTree>
    <p:extLst>
      <p:ext uri="{BB962C8B-B14F-4D97-AF65-F5344CB8AC3E}">
        <p14:creationId xmlns:p14="http://schemas.microsoft.com/office/powerpoint/2010/main" val="2384971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p:txBody>
          <a:bodyPr>
            <a:normAutofit/>
          </a:bodyPr>
          <a:lstStyle/>
          <a:p>
            <a:r>
              <a:rPr lang="ka-GE" sz="2000" dirty="0"/>
              <a:t>დასაქმებულთა საშუალო ყოველთვიური ნომინალური შემოსავალი რეგიონების მიხედვით (ლარი/თვე) (საქსტატი) (2019)</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734304948"/>
              </p:ext>
            </p:extLst>
          </p:nvPr>
        </p:nvGraphicFramePr>
        <p:xfrm>
          <a:off x="713935" y="2517852"/>
          <a:ext cx="7716130" cy="3688549"/>
        </p:xfrm>
        <a:graphic>
          <a:graphicData uri="http://schemas.openxmlformats.org/drawingml/2006/table">
            <a:tbl>
              <a:tblPr firstRow="1" bandRow="1">
                <a:tableStyleId>{5C22544A-7EE6-4342-B048-85BDC9FD1C3A}</a:tableStyleId>
              </a:tblPr>
              <a:tblGrid>
                <a:gridCol w="1797577">
                  <a:extLst>
                    <a:ext uri="{9D8B030D-6E8A-4147-A177-3AD203B41FA5}">
                      <a16:colId xmlns:a16="http://schemas.microsoft.com/office/drawing/2014/main" val="20000"/>
                    </a:ext>
                  </a:extLst>
                </a:gridCol>
                <a:gridCol w="1037515">
                  <a:extLst>
                    <a:ext uri="{9D8B030D-6E8A-4147-A177-3AD203B41FA5}">
                      <a16:colId xmlns:a16="http://schemas.microsoft.com/office/drawing/2014/main" val="20001"/>
                    </a:ext>
                  </a:extLst>
                </a:gridCol>
                <a:gridCol w="1047592">
                  <a:extLst>
                    <a:ext uri="{9D8B030D-6E8A-4147-A177-3AD203B41FA5}">
                      <a16:colId xmlns:a16="http://schemas.microsoft.com/office/drawing/2014/main" val="20002"/>
                    </a:ext>
                  </a:extLst>
                </a:gridCol>
                <a:gridCol w="1069144">
                  <a:extLst>
                    <a:ext uri="{9D8B030D-6E8A-4147-A177-3AD203B41FA5}">
                      <a16:colId xmlns:a16="http://schemas.microsoft.com/office/drawing/2014/main" val="20003"/>
                    </a:ext>
                  </a:extLst>
                </a:gridCol>
                <a:gridCol w="1125416">
                  <a:extLst>
                    <a:ext uri="{9D8B030D-6E8A-4147-A177-3AD203B41FA5}">
                      <a16:colId xmlns:a16="http://schemas.microsoft.com/office/drawing/2014/main" val="20004"/>
                    </a:ext>
                  </a:extLst>
                </a:gridCol>
                <a:gridCol w="1638886">
                  <a:extLst>
                    <a:ext uri="{9D8B030D-6E8A-4147-A177-3AD203B41FA5}">
                      <a16:colId xmlns:a16="http://schemas.microsoft.com/office/drawing/2014/main" val="20005"/>
                    </a:ext>
                  </a:extLst>
                </a:gridCol>
              </a:tblGrid>
              <a:tr h="579589">
                <a:tc>
                  <a:txBody>
                    <a:bodyPr/>
                    <a:lstStyle/>
                    <a:p>
                      <a:pPr algn="ctr"/>
                      <a:r>
                        <a:rPr lang="ka-GE" sz="1800" noProof="0" dirty="0"/>
                        <a:t>რეგიონები</a:t>
                      </a:r>
                      <a:endParaRPr lang="en-US" sz="1800" noProof="0" dirty="0"/>
                    </a:p>
                  </a:txBody>
                  <a:tcPr/>
                </a:tc>
                <a:tc>
                  <a:txBody>
                    <a:bodyPr/>
                    <a:lstStyle/>
                    <a:p>
                      <a:pPr algn="ctr"/>
                      <a:r>
                        <a:rPr lang="en-US" sz="1800" noProof="0" dirty="0"/>
                        <a:t>2015</a:t>
                      </a:r>
                    </a:p>
                  </a:txBody>
                  <a:tcPr/>
                </a:tc>
                <a:tc>
                  <a:txBody>
                    <a:bodyPr/>
                    <a:lstStyle/>
                    <a:p>
                      <a:pPr algn="ctr"/>
                      <a:r>
                        <a:rPr lang="en-US" sz="1800" noProof="0"/>
                        <a:t>2016</a:t>
                      </a:r>
                    </a:p>
                  </a:txBody>
                  <a:tcPr/>
                </a:tc>
                <a:tc>
                  <a:txBody>
                    <a:bodyPr/>
                    <a:lstStyle/>
                    <a:p>
                      <a:pPr algn="ctr"/>
                      <a:r>
                        <a:rPr lang="en-US" sz="1800" noProof="0" dirty="0"/>
                        <a:t>2017</a:t>
                      </a:r>
                    </a:p>
                  </a:txBody>
                  <a:tcPr/>
                </a:tc>
                <a:tc>
                  <a:txBody>
                    <a:bodyPr/>
                    <a:lstStyle/>
                    <a:p>
                      <a:pPr algn="ctr"/>
                      <a:r>
                        <a:rPr lang="en-US" sz="1800" noProof="0"/>
                        <a:t>2018</a:t>
                      </a:r>
                    </a:p>
                  </a:txBody>
                  <a:tcPr/>
                </a:tc>
                <a:tc>
                  <a:txBody>
                    <a:bodyPr/>
                    <a:lstStyle/>
                    <a:p>
                      <a:pPr algn="ctr"/>
                      <a:r>
                        <a:rPr lang="en-US" sz="1800" noProof="0" dirty="0"/>
                        <a:t>2019 (</a:t>
                      </a:r>
                      <a:r>
                        <a:rPr lang="ka-GE" sz="1800" noProof="0" dirty="0"/>
                        <a:t>ვარაუდი</a:t>
                      </a:r>
                      <a:r>
                        <a:rPr lang="en-US" sz="1800" noProof="0" dirty="0"/>
                        <a:t> -  </a:t>
                      </a:r>
                      <a:r>
                        <a:rPr lang="ka-GE" sz="1800" noProof="0" dirty="0"/>
                        <a:t>ინფლ.</a:t>
                      </a:r>
                      <a:r>
                        <a:rPr lang="en-US" sz="1800" baseline="0" noProof="0" dirty="0"/>
                        <a:t> </a:t>
                      </a:r>
                      <a:r>
                        <a:rPr lang="en-US" sz="1800" noProof="0" dirty="0"/>
                        <a:t>6.9%)</a:t>
                      </a:r>
                    </a:p>
                  </a:txBody>
                  <a:tcPr/>
                </a:tc>
                <a:extLst>
                  <a:ext uri="{0D108BD9-81ED-4DB2-BD59-A6C34878D82A}">
                    <a16:rowId xmlns:a16="http://schemas.microsoft.com/office/drawing/2014/main" val="10000"/>
                  </a:ext>
                </a:extLst>
              </a:tr>
              <a:tr h="579589">
                <a:tc>
                  <a:txBody>
                    <a:bodyPr/>
                    <a:lstStyle/>
                    <a:p>
                      <a:r>
                        <a:rPr lang="ka-GE" sz="1800" b="1" noProof="0" dirty="0"/>
                        <a:t>იმერეთი (ქუთაისი)</a:t>
                      </a:r>
                      <a:endParaRPr lang="en-US" sz="1800" b="1" noProof="0" dirty="0"/>
                    </a:p>
                  </a:txBody>
                  <a:tcPr/>
                </a:tc>
                <a:tc>
                  <a:txBody>
                    <a:bodyPr/>
                    <a:lstStyle/>
                    <a:p>
                      <a:pPr algn="ctr"/>
                      <a:r>
                        <a:rPr lang="en-US" sz="1800" b="1" noProof="0"/>
                        <a:t>590.2</a:t>
                      </a:r>
                    </a:p>
                  </a:txBody>
                  <a:tcPr/>
                </a:tc>
                <a:tc>
                  <a:txBody>
                    <a:bodyPr/>
                    <a:lstStyle/>
                    <a:p>
                      <a:pPr algn="ctr"/>
                      <a:r>
                        <a:rPr lang="en-US" sz="1800" b="1" noProof="0"/>
                        <a:t>617.6</a:t>
                      </a:r>
                    </a:p>
                  </a:txBody>
                  <a:tcPr/>
                </a:tc>
                <a:tc>
                  <a:txBody>
                    <a:bodyPr/>
                    <a:lstStyle/>
                    <a:p>
                      <a:pPr algn="ctr"/>
                      <a:r>
                        <a:rPr lang="en-US" sz="1800" b="1" noProof="0"/>
                        <a:t>667.1</a:t>
                      </a:r>
                    </a:p>
                  </a:txBody>
                  <a:tcPr/>
                </a:tc>
                <a:tc>
                  <a:txBody>
                    <a:bodyPr/>
                    <a:lstStyle/>
                    <a:p>
                      <a:pPr algn="ctr"/>
                      <a:r>
                        <a:rPr lang="en-US" sz="1800" b="1" noProof="0" dirty="0"/>
                        <a:t>690.8</a:t>
                      </a:r>
                    </a:p>
                  </a:txBody>
                  <a:tcPr/>
                </a:tc>
                <a:tc>
                  <a:txBody>
                    <a:bodyPr/>
                    <a:lstStyle/>
                    <a:p>
                      <a:pPr algn="ctr"/>
                      <a:r>
                        <a:rPr lang="tr-TR" sz="1800" b="1" noProof="0" dirty="0"/>
                        <a:t>738.5</a:t>
                      </a:r>
                      <a:endParaRPr lang="en-US" sz="1800" b="1" noProof="0" dirty="0"/>
                    </a:p>
                  </a:txBody>
                  <a:tcPr/>
                </a:tc>
                <a:extLst>
                  <a:ext uri="{0D108BD9-81ED-4DB2-BD59-A6C34878D82A}">
                    <a16:rowId xmlns:a16="http://schemas.microsoft.com/office/drawing/2014/main" val="10001"/>
                  </a:ext>
                </a:extLst>
              </a:tr>
              <a:tr h="57958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a-GE" sz="1800" b="1" noProof="0" dirty="0"/>
                        <a:t>რაჭა-ლეჩხუმი და ქვემო სვანეთი</a:t>
                      </a:r>
                      <a:endParaRPr lang="en-US" sz="1800" b="1" noProof="0" dirty="0"/>
                    </a:p>
                  </a:txBody>
                  <a:tcPr/>
                </a:tc>
                <a:tc>
                  <a:txBody>
                    <a:bodyPr/>
                    <a:lstStyle/>
                    <a:p>
                      <a:pPr algn="ctr"/>
                      <a:r>
                        <a:rPr lang="en-US" sz="1800" b="1" noProof="0"/>
                        <a:t>435.1</a:t>
                      </a:r>
                    </a:p>
                  </a:txBody>
                  <a:tcPr/>
                </a:tc>
                <a:tc>
                  <a:txBody>
                    <a:bodyPr/>
                    <a:lstStyle/>
                    <a:p>
                      <a:pPr algn="ctr"/>
                      <a:r>
                        <a:rPr lang="en-US" sz="1800" b="1" noProof="0" dirty="0"/>
                        <a:t>453.9</a:t>
                      </a:r>
                    </a:p>
                  </a:txBody>
                  <a:tcPr/>
                </a:tc>
                <a:tc>
                  <a:txBody>
                    <a:bodyPr/>
                    <a:lstStyle/>
                    <a:p>
                      <a:pPr algn="ctr"/>
                      <a:r>
                        <a:rPr lang="en-US" sz="1800" b="1" noProof="0"/>
                        <a:t>483.8</a:t>
                      </a:r>
                    </a:p>
                  </a:txBody>
                  <a:tcPr/>
                </a:tc>
                <a:tc>
                  <a:txBody>
                    <a:bodyPr/>
                    <a:lstStyle/>
                    <a:p>
                      <a:pPr algn="ctr"/>
                      <a:r>
                        <a:rPr lang="en-US" sz="1800" b="1" noProof="0"/>
                        <a:t>495.0</a:t>
                      </a:r>
                    </a:p>
                  </a:txBody>
                  <a:tcPr/>
                </a:tc>
                <a:tc>
                  <a:txBody>
                    <a:bodyPr/>
                    <a:lstStyle/>
                    <a:p>
                      <a:pPr algn="ctr"/>
                      <a:r>
                        <a:rPr lang="tr-TR" sz="1800" b="1" noProof="0" dirty="0"/>
                        <a:t>529.2</a:t>
                      </a:r>
                      <a:endParaRPr lang="en-US" sz="1800" b="1" noProof="0" dirty="0"/>
                    </a:p>
                  </a:txBody>
                  <a:tcPr/>
                </a:tc>
                <a:extLst>
                  <a:ext uri="{0D108BD9-81ED-4DB2-BD59-A6C34878D82A}">
                    <a16:rowId xmlns:a16="http://schemas.microsoft.com/office/drawing/2014/main" val="10002"/>
                  </a:ext>
                </a:extLst>
              </a:tr>
              <a:tr h="579589">
                <a:tc>
                  <a:txBody>
                    <a:bodyPr/>
                    <a:lstStyle/>
                    <a:p>
                      <a:r>
                        <a:rPr lang="ka-GE" sz="1800" noProof="0" dirty="0"/>
                        <a:t>თბილისი</a:t>
                      </a:r>
                      <a:endParaRPr lang="en-US" sz="1800" noProof="0" dirty="0"/>
                    </a:p>
                  </a:txBody>
                  <a:tcPr/>
                </a:tc>
                <a:tc>
                  <a:txBody>
                    <a:bodyPr/>
                    <a:lstStyle/>
                    <a:p>
                      <a:pPr algn="ctr"/>
                      <a:r>
                        <a:rPr lang="en-US" sz="1800" noProof="0"/>
                        <a:t>1,077.5</a:t>
                      </a:r>
                    </a:p>
                  </a:txBody>
                  <a:tcPr/>
                </a:tc>
                <a:tc>
                  <a:txBody>
                    <a:bodyPr/>
                    <a:lstStyle/>
                    <a:p>
                      <a:pPr algn="ctr"/>
                      <a:r>
                        <a:rPr lang="en-US" sz="1800" noProof="0"/>
                        <a:t>1,135.1</a:t>
                      </a:r>
                    </a:p>
                  </a:txBody>
                  <a:tcPr/>
                </a:tc>
                <a:tc>
                  <a:txBody>
                    <a:bodyPr/>
                    <a:lstStyle/>
                    <a:p>
                      <a:pPr algn="ctr"/>
                      <a:r>
                        <a:rPr lang="en-US" sz="1800" noProof="0"/>
                        <a:t>1,209.4</a:t>
                      </a:r>
                    </a:p>
                  </a:txBody>
                  <a:tcPr/>
                </a:tc>
                <a:tc>
                  <a:txBody>
                    <a:bodyPr/>
                    <a:lstStyle/>
                    <a:p>
                      <a:pPr algn="ctr"/>
                      <a:r>
                        <a:rPr lang="en-US" sz="1800" noProof="0"/>
                        <a:t>1,286.4</a:t>
                      </a:r>
                    </a:p>
                  </a:txBody>
                  <a:tcPr/>
                </a:tc>
                <a:tc>
                  <a:txBody>
                    <a:bodyPr/>
                    <a:lstStyle/>
                    <a:p>
                      <a:pPr algn="ctr"/>
                      <a:r>
                        <a:rPr lang="tr-TR" sz="1800" noProof="0" dirty="0"/>
                        <a:t>1,375.1</a:t>
                      </a:r>
                      <a:endParaRPr lang="en-US" sz="1800" noProof="0" dirty="0"/>
                    </a:p>
                  </a:txBody>
                  <a:tcPr/>
                </a:tc>
                <a:extLst>
                  <a:ext uri="{0D108BD9-81ED-4DB2-BD59-A6C34878D82A}">
                    <a16:rowId xmlns:a16="http://schemas.microsoft.com/office/drawing/2014/main" val="10003"/>
                  </a:ext>
                </a:extLst>
              </a:tr>
              <a:tr h="579589">
                <a:tc>
                  <a:txBody>
                    <a:bodyPr/>
                    <a:lstStyle/>
                    <a:p>
                      <a:r>
                        <a:rPr lang="ka-GE" sz="1800" noProof="0" dirty="0"/>
                        <a:t>საქართველო (საშუალო)</a:t>
                      </a:r>
                      <a:endParaRPr lang="en-US" sz="1800" noProof="0" dirty="0"/>
                    </a:p>
                  </a:txBody>
                  <a:tcPr/>
                </a:tc>
                <a:tc>
                  <a:txBody>
                    <a:bodyPr/>
                    <a:lstStyle/>
                    <a:p>
                      <a:pPr algn="ctr"/>
                      <a:r>
                        <a:rPr lang="en-US" sz="1800" noProof="0"/>
                        <a:t>900.4</a:t>
                      </a:r>
                    </a:p>
                  </a:txBody>
                  <a:tcPr/>
                </a:tc>
                <a:tc>
                  <a:txBody>
                    <a:bodyPr/>
                    <a:lstStyle/>
                    <a:p>
                      <a:pPr algn="ctr"/>
                      <a:r>
                        <a:rPr lang="en-US" sz="1800" noProof="0"/>
                        <a:t>940.0</a:t>
                      </a:r>
                    </a:p>
                  </a:txBody>
                  <a:tcPr/>
                </a:tc>
                <a:tc>
                  <a:txBody>
                    <a:bodyPr/>
                    <a:lstStyle/>
                    <a:p>
                      <a:pPr algn="ctr"/>
                      <a:r>
                        <a:rPr lang="en-US" sz="1800" noProof="0"/>
                        <a:t>999.1</a:t>
                      </a:r>
                    </a:p>
                  </a:txBody>
                  <a:tcPr/>
                </a:tc>
                <a:tc>
                  <a:txBody>
                    <a:bodyPr/>
                    <a:lstStyle/>
                    <a:p>
                      <a:pPr algn="ctr"/>
                      <a:r>
                        <a:rPr lang="en-US" sz="1800" noProof="0" dirty="0"/>
                        <a:t>1,068.3</a:t>
                      </a:r>
                    </a:p>
                  </a:txBody>
                  <a:tcPr/>
                </a:tc>
                <a:tc>
                  <a:txBody>
                    <a:bodyPr/>
                    <a:lstStyle/>
                    <a:p>
                      <a:pPr algn="ctr"/>
                      <a:r>
                        <a:rPr lang="tr-TR" sz="1800" noProof="0" dirty="0"/>
                        <a:t>1,142.0</a:t>
                      </a:r>
                      <a:endParaRPr lang="en-US" sz="1800" noProof="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52429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p:txBody>
          <a:bodyPr>
            <a:normAutofit/>
          </a:bodyPr>
          <a:lstStyle/>
          <a:p>
            <a:r>
              <a:rPr lang="ka-GE" sz="2000" dirty="0"/>
              <a:t>საშუალო ყოველთვიური შემოსავალი რეგიონებში და ნარჩენების მოსაკრებელი (2019 წ. გათვლებით) (ინფლაცია: 6.9%)</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425220608"/>
              </p:ext>
            </p:extLst>
          </p:nvPr>
        </p:nvGraphicFramePr>
        <p:xfrm>
          <a:off x="457199" y="2613190"/>
          <a:ext cx="8338649" cy="3725287"/>
        </p:xfrm>
        <a:graphic>
          <a:graphicData uri="http://schemas.openxmlformats.org/drawingml/2006/table">
            <a:tbl>
              <a:tblPr firstRow="1" bandRow="1">
                <a:tableStyleId>{5C22544A-7EE6-4342-B048-85BDC9FD1C3A}</a:tableStyleId>
              </a:tblPr>
              <a:tblGrid>
                <a:gridCol w="1322618">
                  <a:extLst>
                    <a:ext uri="{9D8B030D-6E8A-4147-A177-3AD203B41FA5}">
                      <a16:colId xmlns:a16="http://schemas.microsoft.com/office/drawing/2014/main" val="20000"/>
                    </a:ext>
                  </a:extLst>
                </a:gridCol>
                <a:gridCol w="1765241">
                  <a:extLst>
                    <a:ext uri="{9D8B030D-6E8A-4147-A177-3AD203B41FA5}">
                      <a16:colId xmlns:a16="http://schemas.microsoft.com/office/drawing/2014/main" val="20001"/>
                    </a:ext>
                  </a:extLst>
                </a:gridCol>
                <a:gridCol w="1448973">
                  <a:extLst>
                    <a:ext uri="{9D8B030D-6E8A-4147-A177-3AD203B41FA5}">
                      <a16:colId xmlns:a16="http://schemas.microsoft.com/office/drawing/2014/main" val="20002"/>
                    </a:ext>
                  </a:extLst>
                </a:gridCol>
                <a:gridCol w="1790137">
                  <a:extLst>
                    <a:ext uri="{9D8B030D-6E8A-4147-A177-3AD203B41FA5}">
                      <a16:colId xmlns:a16="http://schemas.microsoft.com/office/drawing/2014/main" val="20003"/>
                    </a:ext>
                  </a:extLst>
                </a:gridCol>
                <a:gridCol w="2011680">
                  <a:extLst>
                    <a:ext uri="{9D8B030D-6E8A-4147-A177-3AD203B41FA5}">
                      <a16:colId xmlns:a16="http://schemas.microsoft.com/office/drawing/2014/main" val="20004"/>
                    </a:ext>
                  </a:extLst>
                </a:gridCol>
              </a:tblGrid>
              <a:tr h="1742453">
                <a:tc>
                  <a:txBody>
                    <a:bodyPr/>
                    <a:lstStyle/>
                    <a:p>
                      <a:r>
                        <a:rPr lang="ka-GE" sz="1600" noProof="0" dirty="0"/>
                        <a:t>რეგიონები</a:t>
                      </a:r>
                      <a:endParaRPr lang="en-US" sz="1600" noProof="0" dirty="0"/>
                    </a:p>
                  </a:txBody>
                  <a:tcPr/>
                </a:tc>
                <a:tc>
                  <a:txBody>
                    <a:bodyPr/>
                    <a:lstStyle/>
                    <a:p>
                      <a:r>
                        <a:rPr lang="ka-GE" sz="1600" noProof="0" dirty="0"/>
                        <a:t>ოჯახის საშუალო შემოსავალი</a:t>
                      </a:r>
                      <a:r>
                        <a:rPr lang="en-US" sz="1600" baseline="0" noProof="0" dirty="0"/>
                        <a:t> (</a:t>
                      </a:r>
                      <a:r>
                        <a:rPr lang="ka-GE" sz="1600" baseline="0" noProof="0" dirty="0"/>
                        <a:t>ლარი</a:t>
                      </a:r>
                      <a:r>
                        <a:rPr lang="en-US" sz="1600" baseline="0" noProof="0" dirty="0"/>
                        <a:t>/</a:t>
                      </a:r>
                      <a:r>
                        <a:rPr lang="ka-GE" sz="1600" baseline="0" noProof="0" dirty="0"/>
                        <a:t>ოჯახზე</a:t>
                      </a:r>
                      <a:r>
                        <a:rPr lang="en-US" sz="1600" baseline="0" noProof="0" dirty="0"/>
                        <a:t>/</a:t>
                      </a:r>
                      <a:r>
                        <a:rPr lang="ka-GE" sz="1600" baseline="0" noProof="0" dirty="0"/>
                        <a:t>თვეში)</a:t>
                      </a:r>
                      <a:endParaRPr lang="en-US" sz="1600" noProof="0" dirty="0"/>
                    </a:p>
                  </a:txBody>
                  <a:tcPr/>
                </a:tc>
                <a:tc>
                  <a:txBody>
                    <a:bodyPr/>
                    <a:lstStyle/>
                    <a:p>
                      <a:r>
                        <a:rPr lang="ka-GE" sz="1600" noProof="0" dirty="0"/>
                        <a:t>ოჯახის საშუალო ზომა </a:t>
                      </a:r>
                      <a:r>
                        <a:rPr lang="en-US" sz="1600" baseline="0" noProof="0" dirty="0"/>
                        <a:t>(</a:t>
                      </a:r>
                      <a:r>
                        <a:rPr lang="ka-GE" sz="1600" baseline="0" noProof="0" dirty="0"/>
                        <a:t>სული/ ოჯახზე)</a:t>
                      </a:r>
                      <a:endParaRPr lang="en-US" sz="16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a-GE" sz="1600" noProof="0" dirty="0"/>
                        <a:t>ნარჩენების მოსაკრებელი</a:t>
                      </a:r>
                      <a:r>
                        <a:rPr lang="en-US" sz="1600" noProof="0" dirty="0"/>
                        <a:t>  </a:t>
                      </a:r>
                      <a:r>
                        <a:rPr lang="en-US" sz="1600" noProof="0" dirty="0">
                          <a:solidFill>
                            <a:srgbClr val="FF0000"/>
                          </a:solidFill>
                        </a:rPr>
                        <a:t>(</a:t>
                      </a:r>
                      <a:r>
                        <a:rPr lang="ka-GE" sz="1600" noProof="0" dirty="0">
                          <a:solidFill>
                            <a:srgbClr val="FF0000"/>
                          </a:solidFill>
                        </a:rPr>
                        <a:t>ოჯახის შემოსავლების </a:t>
                      </a:r>
                      <a:r>
                        <a:rPr lang="en-US" sz="1600" noProof="0" dirty="0">
                          <a:solidFill>
                            <a:srgbClr val="FF0000"/>
                          </a:solidFill>
                        </a:rPr>
                        <a:t>0.5%)</a:t>
                      </a:r>
                      <a:r>
                        <a:rPr lang="en-US" sz="1600" noProof="0" dirty="0"/>
                        <a:t> </a:t>
                      </a:r>
                      <a:r>
                        <a:rPr lang="en-US" sz="1600" baseline="0" noProof="0" dirty="0"/>
                        <a:t>(</a:t>
                      </a:r>
                      <a:r>
                        <a:rPr lang="ka-GE" sz="1600" baseline="0" noProof="0" dirty="0"/>
                        <a:t>ლარი</a:t>
                      </a:r>
                      <a:r>
                        <a:rPr lang="en-US" sz="1600" baseline="0" noProof="0" dirty="0"/>
                        <a:t>/</a:t>
                      </a:r>
                      <a:r>
                        <a:rPr lang="ka-GE" sz="1600" baseline="0" noProof="0" dirty="0"/>
                        <a:t>ოჯახზე</a:t>
                      </a:r>
                      <a:r>
                        <a:rPr lang="en-US" sz="1600" baseline="0" noProof="0" dirty="0"/>
                        <a:t>/</a:t>
                      </a:r>
                      <a:r>
                        <a:rPr lang="ka-GE" sz="1600" baseline="0" noProof="0" dirty="0"/>
                        <a:t>თვეში)</a:t>
                      </a:r>
                      <a:endParaRPr lang="en-US" sz="16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a-GE" sz="1600" noProof="0" dirty="0"/>
                        <a:t>ნარჩენების მოსაკრებელი</a:t>
                      </a:r>
                      <a:r>
                        <a:rPr lang="en-US" sz="1600" noProof="0" dirty="0"/>
                        <a:t> </a:t>
                      </a:r>
                      <a:r>
                        <a:rPr lang="en-US" sz="1600" noProof="0" dirty="0">
                          <a:solidFill>
                            <a:srgbClr val="FF0000"/>
                          </a:solidFill>
                        </a:rPr>
                        <a:t>(</a:t>
                      </a:r>
                      <a:r>
                        <a:rPr lang="ka-GE" sz="1600" noProof="0" dirty="0">
                          <a:solidFill>
                            <a:srgbClr val="FF0000"/>
                          </a:solidFill>
                        </a:rPr>
                        <a:t>ოჯახის შემოსავლების </a:t>
                      </a:r>
                      <a:r>
                        <a:rPr lang="en-US" sz="1600" noProof="0" dirty="0">
                          <a:solidFill>
                            <a:srgbClr val="FF0000"/>
                          </a:solidFill>
                        </a:rPr>
                        <a:t>0.5%) </a:t>
                      </a:r>
                      <a:r>
                        <a:rPr lang="en-US" sz="1600" baseline="0" noProof="0" dirty="0"/>
                        <a:t>(</a:t>
                      </a:r>
                      <a:r>
                        <a:rPr lang="ka-GE" sz="1600" baseline="0" noProof="0" dirty="0"/>
                        <a:t>ლარი</a:t>
                      </a:r>
                      <a:r>
                        <a:rPr lang="en-US" sz="1600" baseline="0" noProof="0" dirty="0"/>
                        <a:t>/</a:t>
                      </a:r>
                      <a:r>
                        <a:rPr lang="ka-GE" sz="1600" baseline="0" noProof="0" dirty="0"/>
                        <a:t>ერთ სულზე</a:t>
                      </a:r>
                      <a:r>
                        <a:rPr lang="en-US" sz="1600" baseline="0" noProof="0" dirty="0"/>
                        <a:t>/</a:t>
                      </a:r>
                      <a:r>
                        <a:rPr lang="ka-GE" sz="1600" baseline="0" noProof="0" dirty="0"/>
                        <a:t>თვეში)</a:t>
                      </a:r>
                      <a:endParaRPr lang="en-US" sz="1600" noProof="0" dirty="0"/>
                    </a:p>
                  </a:txBody>
                  <a:tcPr/>
                </a:tc>
                <a:extLst>
                  <a:ext uri="{0D108BD9-81ED-4DB2-BD59-A6C34878D82A}">
                    <a16:rowId xmlns:a16="http://schemas.microsoft.com/office/drawing/2014/main" val="10000"/>
                  </a:ext>
                </a:extLst>
              </a:tr>
              <a:tr h="674438">
                <a:tc>
                  <a:txBody>
                    <a:bodyPr/>
                    <a:lstStyle/>
                    <a:p>
                      <a:r>
                        <a:rPr lang="ka-GE" sz="1600" noProof="0" dirty="0"/>
                        <a:t>იმერეთი (ქუთაისი)</a:t>
                      </a:r>
                    </a:p>
                  </a:txBody>
                  <a:tcPr/>
                </a:tc>
                <a:tc>
                  <a:txBody>
                    <a:bodyPr/>
                    <a:lstStyle/>
                    <a:p>
                      <a:pPr algn="ctr"/>
                      <a:r>
                        <a:rPr lang="en-US" sz="1600" noProof="0" dirty="0"/>
                        <a:t>738.5</a:t>
                      </a:r>
                    </a:p>
                  </a:txBody>
                  <a:tcPr/>
                </a:tc>
                <a:tc>
                  <a:txBody>
                    <a:bodyPr/>
                    <a:lstStyle/>
                    <a:p>
                      <a:pPr algn="ctr"/>
                      <a:r>
                        <a:rPr lang="en-US" sz="1600" noProof="0" dirty="0"/>
                        <a:t>3.36</a:t>
                      </a:r>
                    </a:p>
                  </a:txBody>
                  <a:tcPr/>
                </a:tc>
                <a:tc>
                  <a:txBody>
                    <a:bodyPr/>
                    <a:lstStyle/>
                    <a:p>
                      <a:pPr algn="ctr"/>
                      <a:r>
                        <a:rPr lang="en-US" sz="1600" noProof="0"/>
                        <a:t>3.69</a:t>
                      </a:r>
                    </a:p>
                  </a:txBody>
                  <a:tcPr/>
                </a:tc>
                <a:tc>
                  <a:txBody>
                    <a:bodyPr/>
                    <a:lstStyle/>
                    <a:p>
                      <a:pPr algn="ctr"/>
                      <a:r>
                        <a:rPr lang="en-US" sz="1600" noProof="0"/>
                        <a:t>1.10</a:t>
                      </a:r>
                    </a:p>
                  </a:txBody>
                  <a:tcPr/>
                </a:tc>
                <a:extLst>
                  <a:ext uri="{0D108BD9-81ED-4DB2-BD59-A6C34878D82A}">
                    <a16:rowId xmlns:a16="http://schemas.microsoft.com/office/drawing/2014/main" val="10001"/>
                  </a:ext>
                </a:extLst>
              </a:tr>
              <a:tr h="1252529">
                <a:tc>
                  <a:txBody>
                    <a:bodyPr/>
                    <a:lstStyle/>
                    <a:p>
                      <a:r>
                        <a:rPr lang="ka-GE" sz="1600" noProof="0" dirty="0"/>
                        <a:t>რაჭა-ლეჩხუმი და ქვემო სვანეთი</a:t>
                      </a:r>
                    </a:p>
                  </a:txBody>
                  <a:tcPr/>
                </a:tc>
                <a:tc>
                  <a:txBody>
                    <a:bodyPr/>
                    <a:lstStyle/>
                    <a:p>
                      <a:pPr algn="ctr"/>
                      <a:r>
                        <a:rPr lang="en-US" sz="1600" noProof="0"/>
                        <a:t>529.2</a:t>
                      </a:r>
                    </a:p>
                  </a:txBody>
                  <a:tcPr/>
                </a:tc>
                <a:tc>
                  <a:txBody>
                    <a:bodyPr/>
                    <a:lstStyle/>
                    <a:p>
                      <a:pPr algn="ctr"/>
                      <a:r>
                        <a:rPr lang="en-US" sz="1600" noProof="0" dirty="0"/>
                        <a:t>3.50</a:t>
                      </a:r>
                    </a:p>
                  </a:txBody>
                  <a:tcPr/>
                </a:tc>
                <a:tc>
                  <a:txBody>
                    <a:bodyPr/>
                    <a:lstStyle/>
                    <a:p>
                      <a:pPr algn="ctr"/>
                      <a:r>
                        <a:rPr lang="en-US" sz="1600" noProof="0"/>
                        <a:t>2.65</a:t>
                      </a:r>
                    </a:p>
                  </a:txBody>
                  <a:tcPr/>
                </a:tc>
                <a:tc>
                  <a:txBody>
                    <a:bodyPr/>
                    <a:lstStyle/>
                    <a:p>
                      <a:pPr algn="ctr"/>
                      <a:r>
                        <a:rPr lang="en-US" sz="1600" noProof="0" dirty="0"/>
                        <a:t>0.76</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50630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a-GE" sz="2800" dirty="0"/>
              <a:t>მყარი ნარჩენების მართვის მოსაკრებლის ხელმისაწვდომობა</a:t>
            </a:r>
            <a:endParaRPr lang="en-US" sz="2800" dirty="0"/>
          </a:p>
        </p:txBody>
      </p:sp>
      <p:sp>
        <p:nvSpPr>
          <p:cNvPr id="3" name="Content Placeholder 2"/>
          <p:cNvSpPr>
            <a:spLocks noGrp="1"/>
          </p:cNvSpPr>
          <p:nvPr>
            <p:ph idx="1"/>
          </p:nvPr>
        </p:nvSpPr>
        <p:spPr/>
        <p:txBody>
          <a:bodyPr>
            <a:normAutofit/>
          </a:bodyPr>
          <a:lstStyle/>
          <a:p>
            <a:r>
              <a:rPr lang="ka-GE" sz="2000" dirty="0"/>
              <a:t>საშუალო ყოველთვიური შემოსავალი რეგიონებში და ნარჩენების მოსაკრებელი (2019 წ. გათვლებით) (ინფლაცია: 6.9%)</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87067581"/>
              </p:ext>
            </p:extLst>
          </p:nvPr>
        </p:nvGraphicFramePr>
        <p:xfrm>
          <a:off x="486695" y="2406718"/>
          <a:ext cx="8338649" cy="3725287"/>
        </p:xfrm>
        <a:graphic>
          <a:graphicData uri="http://schemas.openxmlformats.org/drawingml/2006/table">
            <a:tbl>
              <a:tblPr firstRow="1" bandRow="1">
                <a:tableStyleId>{5C22544A-7EE6-4342-B048-85BDC9FD1C3A}</a:tableStyleId>
              </a:tblPr>
              <a:tblGrid>
                <a:gridCol w="1322618">
                  <a:extLst>
                    <a:ext uri="{9D8B030D-6E8A-4147-A177-3AD203B41FA5}">
                      <a16:colId xmlns:a16="http://schemas.microsoft.com/office/drawing/2014/main" val="20000"/>
                    </a:ext>
                  </a:extLst>
                </a:gridCol>
                <a:gridCol w="1765241">
                  <a:extLst>
                    <a:ext uri="{9D8B030D-6E8A-4147-A177-3AD203B41FA5}">
                      <a16:colId xmlns:a16="http://schemas.microsoft.com/office/drawing/2014/main" val="20001"/>
                    </a:ext>
                  </a:extLst>
                </a:gridCol>
                <a:gridCol w="1448973">
                  <a:extLst>
                    <a:ext uri="{9D8B030D-6E8A-4147-A177-3AD203B41FA5}">
                      <a16:colId xmlns:a16="http://schemas.microsoft.com/office/drawing/2014/main" val="20002"/>
                    </a:ext>
                  </a:extLst>
                </a:gridCol>
                <a:gridCol w="1790137">
                  <a:extLst>
                    <a:ext uri="{9D8B030D-6E8A-4147-A177-3AD203B41FA5}">
                      <a16:colId xmlns:a16="http://schemas.microsoft.com/office/drawing/2014/main" val="20003"/>
                    </a:ext>
                  </a:extLst>
                </a:gridCol>
                <a:gridCol w="2011680">
                  <a:extLst>
                    <a:ext uri="{9D8B030D-6E8A-4147-A177-3AD203B41FA5}">
                      <a16:colId xmlns:a16="http://schemas.microsoft.com/office/drawing/2014/main" val="20004"/>
                    </a:ext>
                  </a:extLst>
                </a:gridCol>
              </a:tblGrid>
              <a:tr h="1742453">
                <a:tc>
                  <a:txBody>
                    <a:bodyPr/>
                    <a:lstStyle/>
                    <a:p>
                      <a:r>
                        <a:rPr lang="ka-GE" sz="1600" noProof="0" dirty="0"/>
                        <a:t>რეგიონები</a:t>
                      </a:r>
                      <a:endParaRPr lang="en-US" sz="1600" noProof="0" dirty="0"/>
                    </a:p>
                  </a:txBody>
                  <a:tcPr/>
                </a:tc>
                <a:tc>
                  <a:txBody>
                    <a:bodyPr/>
                    <a:lstStyle/>
                    <a:p>
                      <a:r>
                        <a:rPr lang="ka-GE" sz="1600" noProof="0" dirty="0"/>
                        <a:t>ოჯახის საშუალო შემოსავალი</a:t>
                      </a:r>
                      <a:r>
                        <a:rPr lang="en-US" sz="1600" baseline="0" noProof="0" dirty="0"/>
                        <a:t> (</a:t>
                      </a:r>
                      <a:r>
                        <a:rPr lang="ka-GE" sz="1600" baseline="0" noProof="0" dirty="0"/>
                        <a:t>ლარი</a:t>
                      </a:r>
                      <a:r>
                        <a:rPr lang="en-US" sz="1600" baseline="0" noProof="0" dirty="0"/>
                        <a:t>/</a:t>
                      </a:r>
                      <a:r>
                        <a:rPr lang="ka-GE" sz="1600" baseline="0" noProof="0" dirty="0"/>
                        <a:t>ოჯახზე</a:t>
                      </a:r>
                      <a:r>
                        <a:rPr lang="en-US" sz="1600" baseline="0" noProof="0" dirty="0"/>
                        <a:t>/</a:t>
                      </a:r>
                      <a:r>
                        <a:rPr lang="ka-GE" sz="1600" baseline="0" noProof="0" dirty="0"/>
                        <a:t>თვეში)</a:t>
                      </a:r>
                      <a:endParaRPr lang="en-US" sz="1600" noProof="0" dirty="0"/>
                    </a:p>
                  </a:txBody>
                  <a:tcPr/>
                </a:tc>
                <a:tc>
                  <a:txBody>
                    <a:bodyPr/>
                    <a:lstStyle/>
                    <a:p>
                      <a:r>
                        <a:rPr lang="ka-GE" sz="1600" noProof="0" dirty="0"/>
                        <a:t>ოჯახის საშუალო ზომა </a:t>
                      </a:r>
                      <a:r>
                        <a:rPr lang="en-US" sz="1600" baseline="0" noProof="0" dirty="0"/>
                        <a:t>(</a:t>
                      </a:r>
                      <a:r>
                        <a:rPr lang="ka-GE" sz="1600" baseline="0" noProof="0" dirty="0"/>
                        <a:t>სული/ ოჯახზე)</a:t>
                      </a:r>
                      <a:endParaRPr lang="en-US" sz="16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a-GE" sz="1600" noProof="0" dirty="0"/>
                        <a:t>ნარჩენების მოსაკრებელი</a:t>
                      </a:r>
                      <a:r>
                        <a:rPr lang="en-US" sz="1600" noProof="0" dirty="0"/>
                        <a:t>  </a:t>
                      </a:r>
                      <a:r>
                        <a:rPr lang="en-US" sz="1600" noProof="0" dirty="0">
                          <a:solidFill>
                            <a:srgbClr val="FF0000"/>
                          </a:solidFill>
                        </a:rPr>
                        <a:t>(</a:t>
                      </a:r>
                      <a:r>
                        <a:rPr lang="ka-GE" sz="1600" noProof="0" dirty="0">
                          <a:solidFill>
                            <a:srgbClr val="FF0000"/>
                          </a:solidFill>
                        </a:rPr>
                        <a:t>ოჯახის შემოსავლების </a:t>
                      </a:r>
                      <a:r>
                        <a:rPr lang="tr-TR" sz="1600" noProof="0" dirty="0">
                          <a:solidFill>
                            <a:srgbClr val="FF0000"/>
                          </a:solidFill>
                        </a:rPr>
                        <a:t>1</a:t>
                      </a:r>
                      <a:r>
                        <a:rPr lang="en-US" sz="1600" noProof="0" dirty="0">
                          <a:solidFill>
                            <a:srgbClr val="FF0000"/>
                          </a:solidFill>
                        </a:rPr>
                        <a:t>.</a:t>
                      </a:r>
                      <a:r>
                        <a:rPr lang="tr-TR" sz="1600" noProof="0" dirty="0">
                          <a:solidFill>
                            <a:srgbClr val="FF0000"/>
                          </a:solidFill>
                        </a:rPr>
                        <a:t>0</a:t>
                      </a:r>
                      <a:r>
                        <a:rPr lang="en-US" sz="1600" noProof="0" dirty="0">
                          <a:solidFill>
                            <a:srgbClr val="FF0000"/>
                          </a:solidFill>
                        </a:rPr>
                        <a:t>%)</a:t>
                      </a:r>
                      <a:r>
                        <a:rPr lang="en-US" sz="1600" noProof="0" dirty="0"/>
                        <a:t> </a:t>
                      </a:r>
                      <a:r>
                        <a:rPr lang="en-US" sz="1600" baseline="0" noProof="0" dirty="0"/>
                        <a:t>(</a:t>
                      </a:r>
                      <a:r>
                        <a:rPr lang="ka-GE" sz="1600" baseline="0" noProof="0" dirty="0"/>
                        <a:t>ლარი</a:t>
                      </a:r>
                      <a:r>
                        <a:rPr lang="en-US" sz="1600" baseline="0" noProof="0" dirty="0"/>
                        <a:t>/</a:t>
                      </a:r>
                      <a:r>
                        <a:rPr lang="ka-GE" sz="1600" baseline="0" noProof="0" dirty="0"/>
                        <a:t> ოჯახზე</a:t>
                      </a:r>
                      <a:r>
                        <a:rPr lang="en-US" sz="1600" baseline="0" noProof="0" dirty="0"/>
                        <a:t>/</a:t>
                      </a:r>
                      <a:r>
                        <a:rPr lang="ka-GE" sz="1600" baseline="0" noProof="0" dirty="0"/>
                        <a:t>თვეში)</a:t>
                      </a:r>
                      <a:endParaRPr lang="en-US" sz="1600" noProof="0" dirty="0"/>
                    </a:p>
                    <a:p>
                      <a:endParaRPr lang="en-US" sz="16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a-GE" sz="1600" noProof="0" dirty="0"/>
                        <a:t>ნარჩენების მოსაკრებელი</a:t>
                      </a:r>
                      <a:r>
                        <a:rPr lang="en-US" sz="1600" noProof="0" dirty="0"/>
                        <a:t> </a:t>
                      </a:r>
                      <a:r>
                        <a:rPr lang="en-US" sz="1600" noProof="0" dirty="0">
                          <a:solidFill>
                            <a:srgbClr val="FF0000"/>
                          </a:solidFill>
                        </a:rPr>
                        <a:t>(</a:t>
                      </a:r>
                      <a:r>
                        <a:rPr lang="ka-GE" sz="1600" noProof="0" dirty="0">
                          <a:solidFill>
                            <a:srgbClr val="FF0000"/>
                          </a:solidFill>
                        </a:rPr>
                        <a:t>ოჯახის შემოსავლების </a:t>
                      </a:r>
                      <a:r>
                        <a:rPr lang="tr-TR" sz="1600" noProof="0" dirty="0">
                          <a:solidFill>
                            <a:srgbClr val="FF0000"/>
                          </a:solidFill>
                        </a:rPr>
                        <a:t>1</a:t>
                      </a:r>
                      <a:r>
                        <a:rPr lang="en-US" sz="1600" noProof="0" dirty="0">
                          <a:solidFill>
                            <a:srgbClr val="FF0000"/>
                          </a:solidFill>
                        </a:rPr>
                        <a:t>.</a:t>
                      </a:r>
                      <a:r>
                        <a:rPr lang="tr-TR" sz="1600" noProof="0" dirty="0">
                          <a:solidFill>
                            <a:srgbClr val="FF0000"/>
                          </a:solidFill>
                        </a:rPr>
                        <a:t>0</a:t>
                      </a:r>
                      <a:r>
                        <a:rPr lang="en-US" sz="1600" noProof="0" dirty="0">
                          <a:solidFill>
                            <a:srgbClr val="FF0000"/>
                          </a:solidFill>
                        </a:rPr>
                        <a:t>%) </a:t>
                      </a:r>
                      <a:r>
                        <a:rPr lang="en-US" sz="1600" baseline="0" noProof="0" dirty="0"/>
                        <a:t>(</a:t>
                      </a:r>
                      <a:r>
                        <a:rPr lang="ka-GE" sz="1600" baseline="0" noProof="0" dirty="0"/>
                        <a:t>ლარი</a:t>
                      </a:r>
                      <a:r>
                        <a:rPr lang="en-US" sz="1600" baseline="0" noProof="0" dirty="0"/>
                        <a:t>/</a:t>
                      </a:r>
                      <a:r>
                        <a:rPr lang="ka-GE" sz="1600" baseline="0" noProof="0" dirty="0"/>
                        <a:t>ერთ სულზე</a:t>
                      </a:r>
                      <a:r>
                        <a:rPr lang="en-US" sz="1600" baseline="0" noProof="0" dirty="0"/>
                        <a:t>/</a:t>
                      </a:r>
                      <a:r>
                        <a:rPr lang="ka-GE" sz="1600" baseline="0" noProof="0" dirty="0"/>
                        <a:t>თვეში)</a:t>
                      </a:r>
                      <a:endParaRPr lang="en-US" sz="1600" noProof="0" dirty="0"/>
                    </a:p>
                    <a:p>
                      <a:endParaRPr lang="en-US" sz="1600" noProof="0" dirty="0"/>
                    </a:p>
                  </a:txBody>
                  <a:tcPr/>
                </a:tc>
                <a:extLst>
                  <a:ext uri="{0D108BD9-81ED-4DB2-BD59-A6C34878D82A}">
                    <a16:rowId xmlns:a16="http://schemas.microsoft.com/office/drawing/2014/main" val="10000"/>
                  </a:ext>
                </a:extLst>
              </a:tr>
              <a:tr h="674438">
                <a:tc>
                  <a:txBody>
                    <a:bodyPr/>
                    <a:lstStyle/>
                    <a:p>
                      <a:r>
                        <a:rPr lang="ka-GE" sz="1600" noProof="0" dirty="0"/>
                        <a:t>იმერეთი (ქუთაისი)</a:t>
                      </a:r>
                    </a:p>
                  </a:txBody>
                  <a:tcPr/>
                </a:tc>
                <a:tc>
                  <a:txBody>
                    <a:bodyPr/>
                    <a:lstStyle/>
                    <a:p>
                      <a:pPr algn="ctr"/>
                      <a:r>
                        <a:rPr lang="en-US" sz="1600" noProof="0"/>
                        <a:t>738.5</a:t>
                      </a:r>
                    </a:p>
                  </a:txBody>
                  <a:tcPr/>
                </a:tc>
                <a:tc>
                  <a:txBody>
                    <a:bodyPr/>
                    <a:lstStyle/>
                    <a:p>
                      <a:pPr algn="ctr"/>
                      <a:r>
                        <a:rPr lang="en-US" sz="1600" noProof="0" dirty="0"/>
                        <a:t>3.36</a:t>
                      </a:r>
                    </a:p>
                  </a:txBody>
                  <a:tcPr/>
                </a:tc>
                <a:tc>
                  <a:txBody>
                    <a:bodyPr/>
                    <a:lstStyle/>
                    <a:p>
                      <a:pPr algn="ctr"/>
                      <a:r>
                        <a:rPr lang="tr-TR" sz="1600" noProof="0" dirty="0"/>
                        <a:t>7</a:t>
                      </a:r>
                      <a:r>
                        <a:rPr lang="en-US" sz="1600" noProof="0" dirty="0"/>
                        <a:t>.3</a:t>
                      </a:r>
                      <a:r>
                        <a:rPr lang="tr-TR" sz="1600" noProof="0" dirty="0"/>
                        <a:t>8</a:t>
                      </a:r>
                      <a:endParaRPr lang="en-US" sz="1600" noProof="0" dirty="0"/>
                    </a:p>
                  </a:txBody>
                  <a:tcPr/>
                </a:tc>
                <a:tc>
                  <a:txBody>
                    <a:bodyPr/>
                    <a:lstStyle/>
                    <a:p>
                      <a:pPr algn="ctr"/>
                      <a:r>
                        <a:rPr lang="tr-TR" sz="1600" noProof="0" dirty="0"/>
                        <a:t>2</a:t>
                      </a:r>
                      <a:r>
                        <a:rPr lang="en-US" sz="1600" noProof="0" dirty="0"/>
                        <a:t>.</a:t>
                      </a:r>
                      <a:r>
                        <a:rPr lang="tr-TR" sz="1600" noProof="0" dirty="0"/>
                        <a:t>2</a:t>
                      </a:r>
                      <a:r>
                        <a:rPr lang="en-US" sz="1600" noProof="0" dirty="0"/>
                        <a:t>0</a:t>
                      </a:r>
                    </a:p>
                  </a:txBody>
                  <a:tcPr/>
                </a:tc>
                <a:extLst>
                  <a:ext uri="{0D108BD9-81ED-4DB2-BD59-A6C34878D82A}">
                    <a16:rowId xmlns:a16="http://schemas.microsoft.com/office/drawing/2014/main" val="10001"/>
                  </a:ext>
                </a:extLst>
              </a:tr>
              <a:tr h="1252529">
                <a:tc>
                  <a:txBody>
                    <a:bodyPr/>
                    <a:lstStyle/>
                    <a:p>
                      <a:r>
                        <a:rPr lang="ka-GE" sz="1600" noProof="0" dirty="0"/>
                        <a:t>რაჭა-ლეჩხუმი და ქვემო სვანეთი</a:t>
                      </a:r>
                    </a:p>
                  </a:txBody>
                  <a:tcPr/>
                </a:tc>
                <a:tc>
                  <a:txBody>
                    <a:bodyPr/>
                    <a:lstStyle/>
                    <a:p>
                      <a:pPr algn="ctr"/>
                      <a:r>
                        <a:rPr lang="en-US" sz="1600" noProof="0"/>
                        <a:t>529.2</a:t>
                      </a:r>
                    </a:p>
                  </a:txBody>
                  <a:tcPr/>
                </a:tc>
                <a:tc>
                  <a:txBody>
                    <a:bodyPr/>
                    <a:lstStyle/>
                    <a:p>
                      <a:pPr algn="ctr"/>
                      <a:r>
                        <a:rPr lang="en-US" sz="1600" noProof="0" dirty="0"/>
                        <a:t>3.50</a:t>
                      </a:r>
                    </a:p>
                  </a:txBody>
                  <a:tcPr/>
                </a:tc>
                <a:tc>
                  <a:txBody>
                    <a:bodyPr/>
                    <a:lstStyle/>
                    <a:p>
                      <a:pPr algn="ctr"/>
                      <a:r>
                        <a:rPr lang="tr-TR" sz="1600" noProof="0" dirty="0"/>
                        <a:t>5</a:t>
                      </a:r>
                      <a:r>
                        <a:rPr lang="en-US" sz="1600" noProof="0" dirty="0"/>
                        <a:t>.</a:t>
                      </a:r>
                      <a:r>
                        <a:rPr lang="tr-TR" sz="1600" noProof="0" dirty="0"/>
                        <a:t>29</a:t>
                      </a:r>
                      <a:endParaRPr lang="en-US" sz="1600" noProof="0" dirty="0"/>
                    </a:p>
                  </a:txBody>
                  <a:tcPr/>
                </a:tc>
                <a:tc>
                  <a:txBody>
                    <a:bodyPr/>
                    <a:lstStyle/>
                    <a:p>
                      <a:pPr algn="ctr"/>
                      <a:r>
                        <a:rPr lang="tr-TR" sz="1600" noProof="0" dirty="0"/>
                        <a:t>1</a:t>
                      </a:r>
                      <a:r>
                        <a:rPr lang="en-US" sz="1600" noProof="0" dirty="0"/>
                        <a:t>.</a:t>
                      </a:r>
                      <a:r>
                        <a:rPr lang="tr-TR" sz="1600" noProof="0" dirty="0"/>
                        <a:t>51</a:t>
                      </a:r>
                      <a:endParaRPr lang="en-US" sz="1600" noProof="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72887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2098</Words>
  <Application>Microsoft Office PowerPoint</Application>
  <PresentationFormat>On-screen Show (4:3)</PresentationFormat>
  <Paragraphs>296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Sylfaen</vt:lpstr>
      <vt:lpstr>Office Theme</vt:lpstr>
      <vt:lpstr>ნარჩენების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მყარი ნარჩენების მართვის მოსაკრებლის ხელმისაწვდომობა</vt:lpstr>
      <vt:lpstr>ტარიფების დაწესების კუთხით არსებული იურიდიული მოთხოვნები</vt:lpstr>
      <vt:lpstr>ტარიფების დაწესების კუთხით არსებული იურიდიული მოთხოვნები</vt:lpstr>
      <vt:lpstr>ტარიფების დაწესების კუთხით არსებული იურიდიული მოთხოვნები</vt:lpstr>
      <vt:lpstr>ტარიფების დაწესების კუთხით არსებული იურიდიული მოთხოვნები</vt:lpstr>
      <vt:lpstr>საჭირო საკანონმდებლო ცვლილებები</vt:lpstr>
      <vt:lpstr>დიდი მადლობა მონაწილეობითვის!</vt:lpstr>
    </vt:vector>
  </TitlesOfParts>
  <Company>PFA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Ulrich Roth</dc:creator>
  <cp:lastModifiedBy>Aleksandre Pertaia</cp:lastModifiedBy>
  <cp:revision>69</cp:revision>
  <dcterms:created xsi:type="dcterms:W3CDTF">2016-02-09T10:21:58Z</dcterms:created>
  <dcterms:modified xsi:type="dcterms:W3CDTF">2019-11-19T11:29:30Z</dcterms:modified>
</cp:coreProperties>
</file>