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1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e Boesten" initials="RB" lastIdx="2" clrIdx="0">
    <p:extLst>
      <p:ext uri="{19B8F6BF-5375-455C-9EA6-DF929625EA0E}">
        <p15:presenceInfo xmlns:p15="http://schemas.microsoft.com/office/powerpoint/2012/main" userId="Rene Boest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42233"/>
            <a:ext cx="2057400" cy="548393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233"/>
            <a:ext cx="6019800" cy="548393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6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3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1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0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664"/>
            <a:ext cx="3008313" cy="778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6664"/>
            <a:ext cx="5111750" cy="56429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645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3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D60F-571B-2242-AAD2-7BD7C5B03D24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8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782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ED60F-571B-2242-AAD2-7BD7C5B03D24}" type="datetimeFigureOut">
              <a:rPr lang="en-US" smtClean="0"/>
              <a:pPr/>
              <a:t>12/14/2016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285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6441-DD3E-9845-BBF9-34D8E9CB0C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03" y="0"/>
            <a:ext cx="694703" cy="80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4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odar.tkhelidze@gmail.com" TargetMode="External"/><Relationship Id="rId2" Type="http://schemas.openxmlformats.org/officeDocument/2006/relationships/hyperlink" Target="mailto:gb@gamma.ge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waste.gov.ge/" TargetMode="External"/><Relationship Id="rId4" Type="http://schemas.openxmlformats.org/officeDocument/2006/relationships/hyperlink" Target="mailto:nodar.Shergelashvili@pem-consult.d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45705"/>
            <a:ext cx="7772400" cy="3193560"/>
          </a:xfrm>
        </p:spPr>
        <p:txBody>
          <a:bodyPr>
            <a:noAutofit/>
          </a:bodyPr>
          <a:lstStyle/>
          <a:p>
            <a:r>
              <a:rPr lang="ka-GE" sz="2000" b="1" dirty="0">
                <a:solidFill>
                  <a:schemeClr val="tx2"/>
                </a:solidFill>
              </a:rPr>
              <a:t>მყარი ნარჩენების ინტეგრირებული მართვა - ქუთაისი</a:t>
            </a:r>
            <a:r>
              <a:rPr lang="de-DE" sz="2000" b="1" dirty="0">
                <a:solidFill>
                  <a:schemeClr val="tx2"/>
                </a:solidFill>
              </a:rPr>
              <a:t/>
            </a:r>
            <a:br>
              <a:rPr lang="de-DE" sz="2000" b="1" dirty="0">
                <a:solidFill>
                  <a:schemeClr val="tx2"/>
                </a:solidFill>
              </a:rPr>
            </a:br>
            <a:r>
              <a:rPr lang="de-DE" sz="2000" dirty="0">
                <a:solidFill>
                  <a:srgbClr val="1F497D"/>
                </a:solidFill>
              </a:rPr>
              <a:t>–</a:t>
            </a:r>
            <a:r>
              <a:rPr lang="ka-GE" sz="2000" dirty="0">
                <a:solidFill>
                  <a:schemeClr val="tx2"/>
                </a:solidFill>
              </a:rPr>
              <a:t>დამხმარე ტექნიკური ტრენინგი</a:t>
            </a:r>
            <a:r>
              <a:rPr lang="de-DE" sz="2000" dirty="0">
                <a:solidFill>
                  <a:schemeClr val="tx2"/>
                </a:solidFill>
              </a:rPr>
              <a:t>–</a:t>
            </a:r>
            <a:br>
              <a:rPr lang="de-DE" sz="2000" dirty="0">
                <a:solidFill>
                  <a:schemeClr val="tx2"/>
                </a:solidFill>
              </a:rPr>
            </a:br>
            <a:r>
              <a:rPr lang="de-DE" sz="2000" dirty="0">
                <a:solidFill>
                  <a:schemeClr val="tx2"/>
                </a:solidFill>
              </a:rPr>
              <a:t/>
            </a:r>
            <a:br>
              <a:rPr lang="de-DE" sz="2000" dirty="0">
                <a:solidFill>
                  <a:schemeClr val="tx2"/>
                </a:solidFill>
              </a:rPr>
            </a:br>
            <a:r>
              <a:rPr lang="ka-GE" sz="2800" dirty="0">
                <a:solidFill>
                  <a:schemeClr val="tx2"/>
                </a:solidFill>
              </a:rPr>
              <a:t>მეორე ტრენინგი</a:t>
            </a:r>
            <a:r>
              <a:rPr lang="de-DE" sz="3600" dirty="0">
                <a:solidFill>
                  <a:schemeClr val="tx2"/>
                </a:solidFill>
              </a:rPr>
              <a:t/>
            </a:r>
            <a:br>
              <a:rPr lang="de-DE" sz="3600" dirty="0">
                <a:solidFill>
                  <a:schemeClr val="tx2"/>
                </a:solidFill>
              </a:rPr>
            </a:br>
            <a:r>
              <a:rPr lang="de-DE" sz="4000" b="1" dirty="0">
                <a:solidFill>
                  <a:srgbClr val="1F497D"/>
                </a:solidFill>
              </a:rPr>
              <a:t>“</a:t>
            </a:r>
            <a:r>
              <a:rPr lang="ka-GE" sz="4000" b="1" dirty="0">
                <a:solidFill>
                  <a:srgbClr val="1F497D"/>
                </a:solidFill>
              </a:rPr>
              <a:t>მუნიციპალური ნარჩენების მართვის დაგეგმვა</a:t>
            </a:r>
            <a:r>
              <a:rPr lang="de-DE" sz="4000" b="1" dirty="0">
                <a:solidFill>
                  <a:srgbClr val="1F497D"/>
                </a:solidFill>
              </a:rPr>
              <a:t>“</a:t>
            </a:r>
            <a:r>
              <a:rPr lang="de-DE" sz="3600" b="1" dirty="0">
                <a:solidFill>
                  <a:schemeClr val="tx2"/>
                </a:solidFill>
              </a:rPr>
              <a:t/>
            </a:r>
            <a:br>
              <a:rPr lang="de-DE" sz="3600" b="1" dirty="0">
                <a:solidFill>
                  <a:schemeClr val="tx2"/>
                </a:solidFill>
              </a:rPr>
            </a:br>
            <a:r>
              <a:rPr lang="de-DE" sz="2000" b="1" dirty="0">
                <a:solidFill>
                  <a:schemeClr val="tx2"/>
                </a:solidFill>
              </a:rPr>
              <a:t/>
            </a:r>
            <a:br>
              <a:rPr lang="de-DE" sz="2000" b="1" dirty="0">
                <a:solidFill>
                  <a:schemeClr val="tx2"/>
                </a:solidFill>
              </a:rPr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130" y="4970202"/>
            <a:ext cx="7663070" cy="830826"/>
          </a:xfrm>
        </p:spPr>
        <p:txBody>
          <a:bodyPr>
            <a:normAutofit/>
          </a:bodyPr>
          <a:lstStyle/>
          <a:p>
            <a:r>
              <a:rPr lang="ka-GE" sz="2400" dirty="0" smtClean="0">
                <a:solidFill>
                  <a:schemeClr val="tx1"/>
                </a:solidFill>
              </a:rPr>
              <a:t>14-15 დეკემბერი, 2016. ქუთაისი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314833"/>
              </p:ext>
            </p:extLst>
          </p:nvPr>
        </p:nvGraphicFramePr>
        <p:xfrm>
          <a:off x="693175" y="825912"/>
          <a:ext cx="8111611" cy="5700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373">
                  <a:extLst>
                    <a:ext uri="{9D8B030D-6E8A-4147-A177-3AD203B41FA5}">
                      <a16:colId xmlns:a16="http://schemas.microsoft.com/office/drawing/2014/main" val="3179885656"/>
                    </a:ext>
                  </a:extLst>
                </a:gridCol>
                <a:gridCol w="5077995">
                  <a:extLst>
                    <a:ext uri="{9D8B030D-6E8A-4147-A177-3AD203B41FA5}">
                      <a16:colId xmlns:a16="http://schemas.microsoft.com/office/drawing/2014/main" val="4235841872"/>
                    </a:ext>
                  </a:extLst>
                </a:gridCol>
                <a:gridCol w="1883243">
                  <a:extLst>
                    <a:ext uri="{9D8B030D-6E8A-4147-A177-3AD203B41FA5}">
                      <a16:colId xmlns:a16="http://schemas.microsoft.com/office/drawing/2014/main" val="2496191972"/>
                    </a:ext>
                  </a:extLst>
                </a:gridCol>
              </a:tblGrid>
              <a:tr h="14024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დღე 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14 დეკ.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70247"/>
                  </a:ext>
                </a:extLst>
              </a:tr>
              <a:tr h="1402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საკითხი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მომხსენებელი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extLst>
                  <a:ext uri="{0D108BD9-81ED-4DB2-BD59-A6C34878D82A}">
                    <a16:rowId xmlns:a16="http://schemas.microsoft.com/office/drawing/2014/main" val="508216396"/>
                  </a:ext>
                </a:extLst>
              </a:tr>
              <a:tr h="1402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13:30 – 14:00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რეგისტრაცია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806715"/>
                  </a:ext>
                </a:extLst>
              </a:tr>
              <a:tr h="4207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14:00 – 14:20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effectLst/>
                        </a:rPr>
                        <a:t>მისასალმებელი სიტყვა და დღის წესრიგი, პირველი ტრენინგის შეჯამება და დასახული ამოცანები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რენე ბუსტენი, ჰაკან მატი</a:t>
                      </a:r>
                      <a:endParaRPr lang="en-US" sz="12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extLst>
                  <a:ext uri="{0D108BD9-81ED-4DB2-BD59-A6C34878D82A}">
                    <a16:rowId xmlns:a16="http://schemas.microsoft.com/office/drawing/2014/main" val="2337124175"/>
                  </a:ext>
                </a:extLst>
              </a:tr>
              <a:tr h="4207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14:20 – 14:30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საკონსულტაციო პროცესის შეფასება/შეჯამება, სასტარტო შეხვედრისა და პირველი ტრენინგის შემდეგ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გიორგი ბედენაშვილი/ ნოდარ თხელიძე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extLst>
                  <a:ext uri="{0D108BD9-81ED-4DB2-BD59-A6C34878D82A}">
                    <a16:rowId xmlns:a16="http://schemas.microsoft.com/office/drawing/2014/main" val="2574512740"/>
                  </a:ext>
                </a:extLst>
              </a:tr>
              <a:tr h="14024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14:30 – 15:15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გამოხმაურება მუნიციპალიტეტების მხრიდან:</a:t>
                      </a:r>
                      <a:endParaRPr lang="en-US" sz="120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a-GE" sz="1200">
                          <a:effectLst/>
                        </a:rPr>
                        <a:t>სამართლებრივი, შინაარსობრივი და მეთოდოლოგიური საკითხების გაცნობიერება</a:t>
                      </a:r>
                      <a:endParaRPr lang="en-US" sz="120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a-GE" sz="1200">
                          <a:effectLst/>
                        </a:rPr>
                        <a:t>საქმიანობა/მიღწევები რესურსების მობილიზაციის კუთხით და განხილვები [მუნიციპალიტეტების მიერ] ასოციაციების შექმნის იდეების შესახებ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მოდერატორი: </a:t>
                      </a:r>
                      <a:br>
                        <a:rPr lang="ka-GE" sz="1200">
                          <a:effectLst/>
                        </a:rPr>
                      </a:br>
                      <a:r>
                        <a:rPr lang="ka-GE" sz="1200">
                          <a:effectLst/>
                        </a:rPr>
                        <a:t>რენე ბუსტები</a:t>
                      </a:r>
                      <a:br>
                        <a:rPr lang="ka-GE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მონაწილეები: </a:t>
                      </a:r>
                      <a:r>
                        <a:rPr lang="en-GB" sz="1200">
                          <a:effectLst/>
                        </a:rPr>
                        <a:t/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ka-GE" sz="1200">
                          <a:effectLst/>
                        </a:rPr>
                        <a:t>ირმა გურგულიანი</a:t>
                      </a:r>
                      <a:endParaRPr lang="en-US" sz="12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ვიკა მეტრეველი </a:t>
                      </a:r>
                      <a:endParaRPr lang="en-US" sz="12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extLst>
                  <a:ext uri="{0D108BD9-81ED-4DB2-BD59-A6C34878D82A}">
                    <a16:rowId xmlns:a16="http://schemas.microsoft.com/office/drawing/2014/main" val="900414800"/>
                  </a:ext>
                </a:extLst>
              </a:tr>
              <a:tr h="4207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15:15 – 16:00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ხარვეზების / ნაკლოვანებების ანალიზი</a:t>
                      </a:r>
                      <a:endParaRPr lang="en-US" sz="12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მიზნების დასახვა ნარჩენების მართვის გეგმაში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იორგ ვაგნერი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extLst>
                  <a:ext uri="{0D108BD9-81ED-4DB2-BD59-A6C34878D82A}">
                    <a16:rowId xmlns:a16="http://schemas.microsoft.com/office/drawing/2014/main" val="138762623"/>
                  </a:ext>
                </a:extLst>
              </a:tr>
              <a:tr h="5609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16:00 – 16:30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გამოხმაურება მუნიციპალიტეტების მხრიდან:</a:t>
                      </a:r>
                      <a:endParaRPr lang="en-US" sz="12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რა ეტაპზეა განხილვები მუნიციპალიტეტებში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მოდერატორი: </a:t>
                      </a:r>
                      <a:br>
                        <a:rPr lang="ka-GE" sz="1200">
                          <a:effectLst/>
                        </a:rPr>
                      </a:br>
                      <a:r>
                        <a:rPr lang="ka-GE" sz="1200">
                          <a:effectLst/>
                        </a:rPr>
                        <a:t>იორგ ვაგნერი</a:t>
                      </a:r>
                      <a:endParaRPr lang="en-US" sz="12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extLst>
                  <a:ext uri="{0D108BD9-81ED-4DB2-BD59-A6C34878D82A}">
                    <a16:rowId xmlns:a16="http://schemas.microsoft.com/office/drawing/2014/main" val="2083640924"/>
                  </a:ext>
                </a:extLst>
              </a:tr>
              <a:tr h="1402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16:30 – 17:00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შესვენება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02458"/>
                  </a:ext>
                </a:extLst>
              </a:tr>
              <a:tr h="2804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17:00 – 17:30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ელემენტების მიმოხილვა არსებული მდგომარეობის კუთხით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რენე ბუსტენი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extLst>
                  <a:ext uri="{0D108BD9-81ED-4DB2-BD59-A6C34878D82A}">
                    <a16:rowId xmlns:a16="http://schemas.microsoft.com/office/drawing/2014/main" val="2551989387"/>
                  </a:ext>
                </a:extLst>
              </a:tr>
              <a:tr h="126222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17:30 – 18:20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გამოხმაურება მუნიციპალიტეტების მხრიდან:</a:t>
                      </a:r>
                      <a:endParaRPr lang="en-US" sz="120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a-GE" sz="1200">
                          <a:effectLst/>
                        </a:rPr>
                        <a:t>არსებული მდგომარეობა/მონაცემები ნარჩენების შეგროვების, ხელთარსებული ტექნიკის, კადრებისა და სამუშაო გარემოს ხარისხის კუთხით</a:t>
                      </a:r>
                      <a:endParaRPr lang="en-US" sz="120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a-GE" sz="1200">
                          <a:effectLst/>
                        </a:rPr>
                        <a:t>ინფორმაცია ნარჩენებთან და საწარმოებთან დაკავშირებით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მოდერატორი: </a:t>
                      </a:r>
                      <a:br>
                        <a:rPr lang="ka-GE" sz="1200">
                          <a:effectLst/>
                        </a:rPr>
                      </a:br>
                      <a:r>
                        <a:rPr lang="ka-GE" sz="1200">
                          <a:effectLst/>
                        </a:rPr>
                        <a:t>რენე ბუსტები</a:t>
                      </a:r>
                      <a:br>
                        <a:rPr lang="ka-GE" sz="1200">
                          <a:effectLst/>
                        </a:rPr>
                      </a:br>
                      <a:endParaRPr lang="en-US" sz="12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მონაწილეები:</a:t>
                      </a:r>
                      <a:r>
                        <a:rPr lang="en-GB" sz="1200">
                          <a:effectLst/>
                        </a:rPr>
                        <a:t> </a:t>
                      </a:r>
                      <a:br>
                        <a:rPr lang="en-GB" sz="1200">
                          <a:effectLst/>
                        </a:rPr>
                      </a:br>
                      <a:r>
                        <a:rPr lang="ka-GE" sz="1200">
                          <a:effectLst/>
                        </a:rPr>
                        <a:t>ირმა გურგულიანი</a:t>
                      </a:r>
                      <a:endParaRPr lang="en-US" sz="12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ვიკა მეტრეველი </a:t>
                      </a:r>
                      <a:endParaRPr lang="en-US" sz="12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extLst>
                  <a:ext uri="{0D108BD9-81ED-4DB2-BD59-A6C34878D82A}">
                    <a16:rowId xmlns:a16="http://schemas.microsoft.com/office/drawing/2014/main" val="257569182"/>
                  </a:ext>
                </a:extLst>
              </a:tr>
              <a:tr h="1402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18:20 – 18:30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>
                          <a:effectLst/>
                        </a:rPr>
                        <a:t>შეკითხვები; მომდევნო დღის პროგრამა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200" dirty="0">
                          <a:effectLst/>
                        </a:rPr>
                        <a:t>გიორგი ბედენაშვილი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90" marR="49890" marT="0" marB="0"/>
                </a:tc>
                <a:extLst>
                  <a:ext uri="{0D108BD9-81ED-4DB2-BD59-A6C34878D82A}">
                    <a16:rowId xmlns:a16="http://schemas.microsoft.com/office/drawing/2014/main" val="4283225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73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752031"/>
              </p:ext>
            </p:extLst>
          </p:nvPr>
        </p:nvGraphicFramePr>
        <p:xfrm>
          <a:off x="324464" y="707924"/>
          <a:ext cx="8524567" cy="56428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3613">
                  <a:extLst>
                    <a:ext uri="{9D8B030D-6E8A-4147-A177-3AD203B41FA5}">
                      <a16:colId xmlns:a16="http://schemas.microsoft.com/office/drawing/2014/main" val="2333922445"/>
                    </a:ext>
                  </a:extLst>
                </a:gridCol>
                <a:gridCol w="4611282">
                  <a:extLst>
                    <a:ext uri="{9D8B030D-6E8A-4147-A177-3AD203B41FA5}">
                      <a16:colId xmlns:a16="http://schemas.microsoft.com/office/drawing/2014/main" val="2214013350"/>
                    </a:ext>
                  </a:extLst>
                </a:gridCol>
                <a:gridCol w="2659672">
                  <a:extLst>
                    <a:ext uri="{9D8B030D-6E8A-4147-A177-3AD203B41FA5}">
                      <a16:colId xmlns:a16="http://schemas.microsoft.com/office/drawing/2014/main" val="2945504067"/>
                    </a:ext>
                  </a:extLst>
                </a:gridCol>
              </a:tblGrid>
              <a:tr h="2049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დღე 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15 დეკ.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505860"/>
                  </a:ext>
                </a:extLst>
              </a:tr>
              <a:tr h="2049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9:30 – 10:00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რეგისტრაცია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644363"/>
                  </a:ext>
                </a:extLst>
              </a:tr>
              <a:tr h="6148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10:00 – 11:00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</a:rPr>
                        <a:t>როგორ მოვამზადოთ, როგორ შევადგინოთ და წარმოვადგინოთ ნარჩენებთან დაკავშირებული მონაცემები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იორგ ვაგნერი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4934029"/>
                  </a:ext>
                </a:extLst>
              </a:tr>
              <a:tr h="819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11:00 – 11:30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გამოხმაურება მუნიციპალიტეტების მხრიდან:</a:t>
                      </a:r>
                      <a:endParaRPr lang="en-US" sz="140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a-GE" sz="1400">
                          <a:effectLst/>
                        </a:rPr>
                        <a:t>ნარჩენების რაოდენობა</a:t>
                      </a:r>
                      <a:endParaRPr lang="en-US" sz="14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შეკითხვები და დისკუსია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მოდერატორი: </a:t>
                      </a:r>
                      <a:br>
                        <a:rPr lang="ka-GE" sz="1400">
                          <a:effectLst/>
                        </a:rPr>
                      </a:br>
                      <a:r>
                        <a:rPr lang="ka-GE" sz="1400">
                          <a:effectLst/>
                        </a:rPr>
                        <a:t>იორგ ვაგნერი/ </a:t>
                      </a:r>
                      <a:br>
                        <a:rPr lang="ka-GE" sz="1400">
                          <a:effectLst/>
                        </a:rPr>
                      </a:br>
                      <a:r>
                        <a:rPr lang="ka-GE" sz="1400">
                          <a:effectLst/>
                        </a:rPr>
                        <a:t>რენე ბუსტენი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595621"/>
                  </a:ext>
                </a:extLst>
              </a:tr>
              <a:tr h="4098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11:30 – 12:00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საჭიროებები და მიდგომა ნარჩენების პროგნოზისთვის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იორგ ვაგნერი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572887"/>
                  </a:ext>
                </a:extLst>
              </a:tr>
              <a:tr h="2049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12:00 – 12:30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შეკითხვები და დისკუსია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ნოდარ თხელიძე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954539"/>
                  </a:ext>
                </a:extLst>
              </a:tr>
              <a:tr h="2049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12:30 – 13:30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ლანჩი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204801"/>
                  </a:ext>
                </a:extLst>
              </a:tr>
              <a:tr h="1229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13:30 – 14:15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გამოხმაურება მუნიციპალიტეტების მხრიდან:</a:t>
                      </a:r>
                      <a:endParaRPr lang="en-US" sz="140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ka-GE" sz="1400">
                          <a:effectLst/>
                        </a:rPr>
                        <a:t>მუნიციპალიტეტებში არსებული მდგომარეობა, მყარი ნარჩენების მართვის ხარჯებთან/შემოსავლებთან დაკავშირებით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მოდერატორი: </a:t>
                      </a:r>
                      <a:r>
                        <a:rPr lang="en-GB" sz="1400">
                          <a:effectLst/>
                        </a:rPr>
                        <a:t/>
                      </a:r>
                      <a:br>
                        <a:rPr lang="en-GB" sz="1400">
                          <a:effectLst/>
                        </a:rPr>
                      </a:br>
                      <a:r>
                        <a:rPr lang="ka-GE" sz="1400">
                          <a:effectLst/>
                        </a:rPr>
                        <a:t>ჰაკან მატი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240251"/>
                  </a:ext>
                </a:extLst>
              </a:tr>
              <a:tr h="819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14:15 – 15:00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როგორ მოვამზადოთ და წარმოვადგინოთ მყარი ნარჩენების მართვის ხარჯებთან/ შემოსავლებთან დაკავშირებული მონაცემები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ჰაკან მატი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8854724"/>
                  </a:ext>
                </a:extLst>
              </a:tr>
              <a:tr h="8197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15:00 - 16:00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მომავალი წლის ტრენინგების განრიგი;</a:t>
                      </a:r>
                      <a:endParaRPr lang="en-US" sz="14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მოსამზადებელი სამუშაოები და საშინაო დავალება თებერვლისთვის;</a:t>
                      </a:r>
                      <a:endParaRPr lang="en-US" sz="14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effectLst/>
                        </a:rPr>
                        <a:t>შემაჯამებელი კითხვები და პასუხები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effectLst/>
                        </a:rPr>
                        <a:t>რენე ბუსტენი/ იორგ ვაგნერი/ გიორგი ბედენაშვილი/ ნოდარ თხელიძე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2499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437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8519" y="1143854"/>
            <a:ext cx="6858000" cy="992874"/>
          </a:xfrm>
        </p:spPr>
        <p:txBody>
          <a:bodyPr>
            <a:noAutofit/>
          </a:bodyPr>
          <a:lstStyle/>
          <a:p>
            <a:r>
              <a:rPr lang="ka-GE" sz="1800" b="1" dirty="0">
                <a:solidFill>
                  <a:schemeClr val="tx2"/>
                </a:solidFill>
              </a:rPr>
              <a:t>მყარი ნარჩენების ინტეგრირებული მართვა - ქუთაისი</a:t>
            </a:r>
            <a:br>
              <a:rPr lang="ka-GE" sz="1800" b="1" dirty="0">
                <a:solidFill>
                  <a:schemeClr val="tx2"/>
                </a:solidFill>
              </a:rPr>
            </a:br>
            <a:r>
              <a:rPr lang="ka-GE" sz="1800" b="1" dirty="0">
                <a:solidFill>
                  <a:schemeClr val="tx2"/>
                </a:solidFill>
              </a:rPr>
              <a:t>– დამხმარე ტექნიკური ტრენინგი –</a:t>
            </a:r>
            <a:r>
              <a:rPr lang="de-DE" sz="1800" dirty="0">
                <a:solidFill>
                  <a:schemeClr val="tx2"/>
                </a:solidFill>
              </a:rPr>
              <a:t/>
            </a:r>
            <a:br>
              <a:rPr lang="de-DE" sz="1800" dirty="0">
                <a:solidFill>
                  <a:schemeClr val="tx2"/>
                </a:solidFill>
              </a:rPr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993426"/>
            <a:ext cx="6858000" cy="4133054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ka-GE" dirty="0" smtClean="0">
                <a:solidFill>
                  <a:schemeClr val="tx2"/>
                </a:solidFill>
              </a:rPr>
              <a:t>საკონტაქტო ინფორმაცია:</a:t>
            </a:r>
          </a:p>
          <a:p>
            <a:pPr algn="l"/>
            <a:r>
              <a:rPr lang="ka-GE" sz="2850" b="1" dirty="0">
                <a:solidFill>
                  <a:schemeClr val="tx2"/>
                </a:solidFill>
              </a:rPr>
              <a:t>გიორგი ბედენაშვილი:</a:t>
            </a:r>
            <a:r>
              <a:rPr lang="ka-GE" b="1" dirty="0" smtClean="0">
                <a:solidFill>
                  <a:schemeClr val="tx2"/>
                </a:solidFill>
              </a:rPr>
              <a:t> </a:t>
            </a:r>
          </a:p>
          <a:p>
            <a:pPr algn="l"/>
            <a:r>
              <a:rPr lang="ka-GE" dirty="0" smtClean="0">
                <a:solidFill>
                  <a:schemeClr val="tx2"/>
                </a:solidFill>
              </a:rPr>
              <a:t>ტელ.: 551 72 52 32</a:t>
            </a:r>
          </a:p>
          <a:p>
            <a:pPr algn="l"/>
            <a:r>
              <a:rPr lang="ka-GE" dirty="0" smtClean="0">
                <a:solidFill>
                  <a:schemeClr val="tx2"/>
                </a:solidFill>
              </a:rPr>
              <a:t>ელ.ფოსტა: </a:t>
            </a:r>
            <a:r>
              <a:rPr lang="en-US" dirty="0" smtClean="0">
                <a:solidFill>
                  <a:schemeClr val="tx2"/>
                </a:solidFill>
                <a:hlinkClick r:id="rId2"/>
              </a:rPr>
              <a:t>gb@gamma.ge</a:t>
            </a:r>
            <a:endParaRPr lang="en-US" dirty="0" smtClean="0">
              <a:solidFill>
                <a:schemeClr val="tx2"/>
              </a:solidFill>
            </a:endParaRPr>
          </a:p>
          <a:p>
            <a:pPr algn="l"/>
            <a:endParaRPr lang="ka-GE" dirty="0">
              <a:solidFill>
                <a:schemeClr val="tx2"/>
              </a:solidFill>
            </a:endParaRPr>
          </a:p>
          <a:p>
            <a:pPr algn="l"/>
            <a:r>
              <a:rPr lang="ka-GE" sz="3450" b="1" dirty="0">
                <a:solidFill>
                  <a:schemeClr val="tx2"/>
                </a:solidFill>
              </a:rPr>
              <a:t>ნოდარ </a:t>
            </a:r>
            <a:r>
              <a:rPr lang="ka-GE" sz="3450" b="1" dirty="0" smtClean="0">
                <a:solidFill>
                  <a:schemeClr val="tx2"/>
                </a:solidFill>
              </a:rPr>
              <a:t>თხელიძე</a:t>
            </a:r>
            <a:r>
              <a:rPr lang="ka-GE" dirty="0" smtClean="0">
                <a:solidFill>
                  <a:schemeClr val="tx2"/>
                </a:solidFill>
              </a:rPr>
              <a:t/>
            </a:r>
            <a:br>
              <a:rPr lang="ka-GE" dirty="0" smtClean="0">
                <a:solidFill>
                  <a:schemeClr val="tx2"/>
                </a:solidFill>
              </a:rPr>
            </a:br>
            <a:r>
              <a:rPr lang="ka-GE" dirty="0" smtClean="0">
                <a:solidFill>
                  <a:schemeClr val="tx2"/>
                </a:solidFill>
              </a:rPr>
              <a:t>ტელ.: 598 780 437</a:t>
            </a:r>
          </a:p>
          <a:p>
            <a:pPr algn="l"/>
            <a:r>
              <a:rPr lang="ka-GE" dirty="0" smtClean="0">
                <a:solidFill>
                  <a:schemeClr val="tx2"/>
                </a:solidFill>
              </a:rPr>
              <a:t>ელ.ფოსტა: </a:t>
            </a:r>
            <a:r>
              <a:rPr lang="en-US" dirty="0" smtClean="0">
                <a:solidFill>
                  <a:schemeClr val="tx2"/>
                </a:solidFill>
                <a:hlinkClick r:id="rId3"/>
              </a:rPr>
              <a:t>nodar.tkhelidze@gmail.com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3400" dirty="0" smtClean="0">
                <a:solidFill>
                  <a:schemeClr val="tx2"/>
                </a:solidFill>
              </a:rPr>
              <a:t/>
            </a:r>
            <a:br>
              <a:rPr lang="en-US" sz="3400" dirty="0" smtClean="0">
                <a:solidFill>
                  <a:schemeClr val="tx2"/>
                </a:solidFill>
              </a:rPr>
            </a:br>
            <a:r>
              <a:rPr lang="en-US" sz="5100" dirty="0">
                <a:solidFill>
                  <a:schemeClr val="tx2"/>
                </a:solidFill>
              </a:rPr>
              <a:t>PEM</a:t>
            </a:r>
            <a:r>
              <a:rPr lang="ka-GE" sz="5100" dirty="0">
                <a:solidFill>
                  <a:schemeClr val="tx2"/>
                </a:solidFill>
              </a:rPr>
              <a:t>-ის </a:t>
            </a:r>
            <a:r>
              <a:rPr lang="ka-GE" sz="5100" dirty="0" smtClean="0">
                <a:solidFill>
                  <a:schemeClr val="tx2"/>
                </a:solidFill>
              </a:rPr>
              <a:t>პროექტი:</a:t>
            </a:r>
            <a:endParaRPr lang="ka-GE" sz="3800" dirty="0" smtClean="0">
              <a:solidFill>
                <a:schemeClr val="tx2"/>
              </a:solidFill>
            </a:endParaRPr>
          </a:p>
          <a:p>
            <a:pPr algn="l"/>
            <a:r>
              <a:rPr lang="ka-GE" sz="3400" b="1" dirty="0" smtClean="0">
                <a:solidFill>
                  <a:schemeClr val="tx2"/>
                </a:solidFill>
              </a:rPr>
              <a:t>ნოდარ შერგელაშვილი</a:t>
            </a:r>
            <a:r>
              <a:rPr lang="ka-GE" sz="2700" b="1" dirty="0" smtClean="0">
                <a:solidFill>
                  <a:schemeClr val="tx2"/>
                </a:solidFill>
              </a:rPr>
              <a:t> </a:t>
            </a:r>
          </a:p>
          <a:p>
            <a:pPr algn="l"/>
            <a:r>
              <a:rPr lang="ka-GE" sz="2700" dirty="0" smtClean="0">
                <a:solidFill>
                  <a:schemeClr val="tx2"/>
                </a:solidFill>
              </a:rPr>
              <a:t>მობილური: </a:t>
            </a:r>
            <a:r>
              <a:rPr lang="ka-GE" dirty="0" smtClean="0">
                <a:solidFill>
                  <a:schemeClr val="tx2"/>
                </a:solidFill>
              </a:rPr>
              <a:t> 595 24 43 80</a:t>
            </a:r>
          </a:p>
          <a:p>
            <a:pPr algn="l"/>
            <a:r>
              <a:rPr lang="ka-GE" dirty="0" smtClean="0">
                <a:solidFill>
                  <a:schemeClr val="tx2"/>
                </a:solidFill>
              </a:rPr>
              <a:t>ოფისი: 0322 32 48 23 </a:t>
            </a:r>
            <a:br>
              <a:rPr lang="ka-GE" dirty="0" smtClean="0">
                <a:solidFill>
                  <a:schemeClr val="tx2"/>
                </a:solidFill>
              </a:rPr>
            </a:br>
            <a:r>
              <a:rPr lang="ka-GE" dirty="0" smtClean="0">
                <a:solidFill>
                  <a:schemeClr val="tx2"/>
                </a:solidFill>
              </a:rPr>
              <a:t>ელ. ფოსტა: </a:t>
            </a:r>
            <a:r>
              <a:rPr lang="en-US" smtClean="0">
                <a:solidFill>
                  <a:schemeClr val="tx2"/>
                </a:solidFill>
                <a:hlinkClick r:id="rId4"/>
              </a:rPr>
              <a:t>nodar.shergelashvili@pem-consult.de</a:t>
            </a:r>
            <a:endParaRPr lang="en-US" dirty="0" smtClean="0">
              <a:solidFill>
                <a:schemeClr val="tx2"/>
              </a:solidFill>
            </a:endParaRPr>
          </a:p>
          <a:p>
            <a:pPr algn="l"/>
            <a:endParaRPr lang="ka-GE" dirty="0">
              <a:solidFill>
                <a:schemeClr val="tx2"/>
              </a:solidFill>
            </a:endParaRPr>
          </a:p>
          <a:p>
            <a:pPr algn="l"/>
            <a:r>
              <a:rPr lang="ka-GE" dirty="0" smtClean="0">
                <a:solidFill>
                  <a:schemeClr val="tx2"/>
                </a:solidFill>
              </a:rPr>
              <a:t>დამატებითი ინფორმაციისთვის, გთხოვთ, ეწვიოთ საქართველოს მყარი ნარჩენების მართვის კომპანიის ვებ-გვერდს: </a:t>
            </a:r>
            <a:r>
              <a:rPr lang="en-US" dirty="0" smtClean="0">
                <a:solidFill>
                  <a:schemeClr val="tx2"/>
                </a:solidFill>
                <a:hlinkClick r:id="rId5"/>
              </a:rPr>
              <a:t>www.waste.gov.ge</a:t>
            </a:r>
            <a:endParaRPr lang="en-US" dirty="0" smtClean="0">
              <a:solidFill>
                <a:schemeClr val="tx2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9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843067"/>
            <a:ext cx="8972845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700" dirty="0">
                <a:solidFill>
                  <a:schemeClr val="bg1">
                    <a:lumMod val="50000"/>
                  </a:schemeClr>
                </a:solidFill>
              </a:rPr>
              <a:t>მუნიციპალური ნარჩენების მართვის დაგეგმვის ტრენინგი - </a:t>
            </a:r>
            <a:r>
              <a:rPr lang="ka-GE" sz="1700" dirty="0" smtClean="0">
                <a:solidFill>
                  <a:schemeClr val="bg1">
                    <a:lumMod val="50000"/>
                  </a:schemeClr>
                </a:solidFill>
              </a:rPr>
              <a:t>წყალტუბო,</a:t>
            </a:r>
            <a:r>
              <a:rPr lang="ka-GE" sz="17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a-GE" sz="1700" dirty="0" smtClean="0">
                <a:solidFill>
                  <a:schemeClr val="bg1">
                    <a:lumMod val="50000"/>
                  </a:schemeClr>
                </a:solidFill>
              </a:rPr>
              <a:t>ნოემბერი 2016</a:t>
            </a:r>
            <a:endParaRPr lang="de-DE" sz="1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11015" y="1358343"/>
            <a:ext cx="876183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600" b="1" u="sng" dirty="0">
                <a:solidFill>
                  <a:schemeClr val="tx2"/>
                </a:solidFill>
              </a:rPr>
              <a:t>საორგანიზაციო კუთხით მნიშვნელოვანი ინფორმაცია</a:t>
            </a:r>
            <a:endParaRPr lang="de-DE" sz="2600" b="1" u="sng" dirty="0">
              <a:solidFill>
                <a:schemeClr val="tx2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211015" y="2011446"/>
            <a:ext cx="87618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>
              <a:buFont typeface="Arial" pitchFamily="34" charset="0"/>
              <a:buChar char="•"/>
            </a:pPr>
            <a:r>
              <a:rPr lang="ka-GE" sz="2000" b="1" dirty="0"/>
              <a:t>დღეს, საღამოს 7 საათზე, სასტუმროს რესტორანში გაიმართება სადილი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1027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342</Words>
  <Application>Microsoft Office PowerPoint</Application>
  <PresentationFormat>On-screen Show (4:3)</PresentationFormat>
  <Paragraphs>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Sylfaen</vt:lpstr>
      <vt:lpstr>Symbol</vt:lpstr>
      <vt:lpstr>Times New Roman</vt:lpstr>
      <vt:lpstr>Office Theme</vt:lpstr>
      <vt:lpstr>მყარი ნარჩენების ინტეგრირებული მართვა - ქუთაისი –დამხმარე ტექნიკური ტრენინგი–  მეორე ტრენინგი “მუნიციპალური ნარჩენების მართვის დაგეგმვა“  </vt:lpstr>
      <vt:lpstr>PowerPoint Presentation</vt:lpstr>
      <vt:lpstr>PowerPoint Presentation</vt:lpstr>
      <vt:lpstr>მყარი ნარჩენების ინტეგრირებული მართვა - ქუთაისი – დამხმარე ტექნიკური ტრენინგი – </vt:lpstr>
      <vt:lpstr>PowerPoint Presentation</vt:lpstr>
    </vt:vector>
  </TitlesOfParts>
  <Company>PFA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Ulrich Roth</dc:creator>
  <cp:lastModifiedBy>Aleksandre Pertaia</cp:lastModifiedBy>
  <cp:revision>53</cp:revision>
  <dcterms:created xsi:type="dcterms:W3CDTF">2016-02-09T10:21:58Z</dcterms:created>
  <dcterms:modified xsi:type="dcterms:W3CDTF">2016-12-14T07:59:08Z</dcterms:modified>
</cp:coreProperties>
</file>