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34" r:id="rId2"/>
    <p:sldId id="335" r:id="rId3"/>
    <p:sldId id="336" r:id="rId4"/>
    <p:sldId id="337" r:id="rId5"/>
    <p:sldId id="338" r:id="rId6"/>
    <p:sldId id="339" r:id="rId7"/>
    <p:sldId id="340" r:id="rId8"/>
    <p:sldId id="342" r:id="rId9"/>
    <p:sldId id="343" r:id="rId10"/>
    <p:sldId id="344" r:id="rId11"/>
    <p:sldId id="330" r:id="rId12"/>
    <p:sldId id="345" r:id="rId13"/>
    <p:sldId id="331" r:id="rId14"/>
    <p:sldId id="346" r:id="rId15"/>
    <p:sldId id="332" r:id="rId16"/>
    <p:sldId id="333" r:id="rId17"/>
    <p:sldId id="347" r:id="rId18"/>
    <p:sldId id="348" r:id="rId19"/>
    <p:sldId id="349" r:id="rId20"/>
    <p:sldId id="350" r:id="rId21"/>
    <p:sldId id="351" r:id="rId22"/>
    <p:sldId id="352" r:id="rId23"/>
    <p:sldId id="353" r:id="rId24"/>
    <p:sldId id="354" r:id="rId25"/>
    <p:sldId id="355" r:id="rId26"/>
    <p:sldId id="356" r:id="rId27"/>
    <p:sldId id="293" r:id="rId28"/>
    <p:sldId id="301" r:id="rId29"/>
    <p:sldId id="295" r:id="rId30"/>
    <p:sldId id="296" r:id="rId31"/>
    <p:sldId id="297" r:id="rId32"/>
    <p:sldId id="298" r:id="rId33"/>
    <p:sldId id="299" r:id="rId34"/>
    <p:sldId id="327" r:id="rId35"/>
    <p:sldId id="320" r:id="rId36"/>
    <p:sldId id="325" r:id="rId37"/>
    <p:sldId id="324" r:id="rId38"/>
    <p:sldId id="321" r:id="rId39"/>
    <p:sldId id="326" r:id="rId40"/>
    <p:sldId id="322" r:id="rId41"/>
    <p:sldId id="323"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 Boesten" initials="RB" lastIdx="10" clrIdx="0">
    <p:extLst/>
  </p:cmAuthor>
  <p:cmAuthor id="2" name="Jan Reichenbach" initials="JR"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533" autoAdjust="0"/>
  </p:normalViewPr>
  <p:slideViewPr>
    <p:cSldViewPr>
      <p:cViewPr varScale="1">
        <p:scale>
          <a:sx n="70" d="100"/>
          <a:sy n="70" d="100"/>
        </p:scale>
        <p:origin x="1302" y="60"/>
      </p:cViewPr>
      <p:guideLst>
        <p:guide orient="horz" pos="2160"/>
        <p:guide pos="2880"/>
      </p:guideLst>
    </p:cSldViewPr>
  </p:slideViewPr>
  <p:outlineViewPr>
    <p:cViewPr>
      <p:scale>
        <a:sx n="33" d="100"/>
        <a:sy n="33" d="100"/>
      </p:scale>
      <p:origin x="0" y="-3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648072"/>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268760"/>
            <a:ext cx="8229600" cy="4536504"/>
          </a:xfrm>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Datumsplatzhalter 2"/>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en-US" noProof="0" smtClean="0"/>
              <a:pPr/>
              <a:t>12/22/2016</a:t>
            </a:fld>
            <a:endParaRPr lang="en-US" noProof="0"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en-US" noProof="0" dirty="0"/>
          </a:p>
        </p:txBody>
      </p:sp>
      <p:sp>
        <p:nvSpPr>
          <p:cNvPr id="5" name="Foliennummernplatzhalter 4"/>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en-US" noProof="0" smtClean="0"/>
              <a:pPr/>
              <a:t>‹#›</a:t>
            </a:fld>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en-US" noProof="0" smtClean="0"/>
              <a:pPr/>
              <a:t>12/22/2016</a:t>
            </a:fld>
            <a:endParaRPr lang="en-US" noProof="0"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US" noProof="0" dirty="0"/>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en-US" noProof="0" smtClean="0"/>
              <a:pPr/>
              <a:t>‹#›</a:t>
            </a:fld>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22.12.2016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28596" y="785794"/>
            <a:ext cx="8229600" cy="4525963"/>
          </a:xfrm>
          <a:prstGeom prst="rect">
            <a:avLst/>
          </a:prstGeom>
        </p:spPr>
        <p:txBody>
          <a:bodyPr vert="horz" lIns="91440" tIns="45720" rIns="91440" bIns="45720" rtlCol="0">
            <a:normAutofit/>
          </a:body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pic>
        <p:nvPicPr>
          <p:cNvPr id="1028" name="Picture 4"/>
          <p:cNvPicPr>
            <a:picLocks noChangeAspect="1" noChangeArrowheads="1"/>
          </p:cNvPicPr>
          <p:nvPr userDrawn="1"/>
        </p:nvPicPr>
        <p:blipFill>
          <a:blip r:embed="rId13"/>
          <a:srcRect/>
          <a:stretch>
            <a:fillRect/>
          </a:stretch>
        </p:blipFill>
        <p:spPr bwMode="auto">
          <a:xfrm>
            <a:off x="0" y="6389874"/>
            <a:ext cx="9144000" cy="468150"/>
          </a:xfrm>
          <a:prstGeom prst="rect">
            <a:avLst/>
          </a:prstGeom>
          <a:noFill/>
          <a:ln w="9525">
            <a:noFill/>
            <a:miter lim="800000"/>
            <a:headEnd/>
            <a:tailEnd/>
          </a:ln>
          <a:effectLst/>
        </p:spPr>
      </p:pic>
      <p:sp>
        <p:nvSpPr>
          <p:cNvPr id="10" name="Datumsplatzhalter 3"/>
          <p:cNvSpPr>
            <a:spLocks noGrp="1"/>
          </p:cNvSpPr>
          <p:nvPr>
            <p:ph type="dt" sz="half" idx="2"/>
          </p:nvPr>
        </p:nvSpPr>
        <p:spPr>
          <a:xfrm>
            <a:off x="6000760" y="64214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6C8E-7907-4CAF-A03A-B57D08265DFE}" type="datetimeFigureOut">
              <a:rPr lang="de-DE" smtClean="0"/>
              <a:pPr/>
              <a:t>22.12.2016</a:t>
            </a:fld>
            <a:endParaRPr lang="de-DE" dirty="0"/>
          </a:p>
        </p:txBody>
      </p:sp>
      <p:sp>
        <p:nvSpPr>
          <p:cNvPr id="11" name="Foliennummernplatzhalter 5"/>
          <p:cNvSpPr>
            <a:spLocks noGrp="1"/>
          </p:cNvSpPr>
          <p:nvPr>
            <p:ph type="sldNum" sz="quarter" idx="4"/>
          </p:nvPr>
        </p:nvSpPr>
        <p:spPr>
          <a:xfrm>
            <a:off x="8215338" y="6421461"/>
            <a:ext cx="7143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A3F10-7006-48E2-ADD3-BBC8A3D774ED}" type="slidenum">
              <a:rPr lang="de-DE" smtClean="0"/>
              <a:pPr/>
              <a:t>‹#›</a:t>
            </a:fld>
            <a:endParaRPr lang="de-DE"/>
          </a:p>
        </p:txBody>
      </p:sp>
      <p:pic>
        <p:nvPicPr>
          <p:cNvPr id="1029" name="Picture 5"/>
          <p:cNvPicPr>
            <a:picLocks noChangeAspect="1" noChangeArrowheads="1"/>
          </p:cNvPicPr>
          <p:nvPr userDrawn="1"/>
        </p:nvPicPr>
        <p:blipFill>
          <a:blip r:embed="rId14"/>
          <a:srcRect/>
          <a:stretch>
            <a:fillRect/>
          </a:stretch>
        </p:blipFill>
        <p:spPr bwMode="auto">
          <a:xfrm>
            <a:off x="0" y="-27384"/>
            <a:ext cx="9144000" cy="560146"/>
          </a:xfrm>
          <a:prstGeom prst="rect">
            <a:avLst/>
          </a:prstGeom>
          <a:noFill/>
          <a:ln w="9525">
            <a:noFill/>
            <a:miter lim="800000"/>
            <a:headEnd/>
            <a:tailEnd/>
          </a:ln>
          <a:effectLst/>
        </p:spPr>
      </p:pic>
      <p:sp>
        <p:nvSpPr>
          <p:cNvPr id="13" name="Titel 1"/>
          <p:cNvSpPr txBox="1">
            <a:spLocks/>
          </p:cNvSpPr>
          <p:nvPr userDrawn="1"/>
        </p:nvSpPr>
        <p:spPr>
          <a:xfrm>
            <a:off x="3859200" y="100800"/>
            <a:ext cx="3643338" cy="285752"/>
          </a:xfrm>
          <a:prstGeom prst="rect">
            <a:avLst/>
          </a:prstGeom>
          <a:solidFill>
            <a:schemeClr val="bg1"/>
          </a:solidFill>
        </p:spPr>
        <p:txBody>
          <a:bodyPr lIns="36000" tIns="36000" rIns="36000" bIns="36000"/>
          <a:lstStyle>
            <a:lvl1pPr algn="l">
              <a:defRPr sz="1400" b="1" baseline="0"/>
            </a:lvl1p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j-lt"/>
                <a:ea typeface="+mj-ea"/>
                <a:cs typeface="+mj-cs"/>
              </a:rPr>
              <a:t> - Accompanying Measures / Technical Trainings</a:t>
            </a:r>
          </a:p>
        </p:txBody>
      </p:sp>
      <p:pic>
        <p:nvPicPr>
          <p:cNvPr id="8" name="Picture 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8676456" y="109749"/>
            <a:ext cx="360040" cy="258128"/>
          </a:xfrm>
          <a:prstGeom prst="rect">
            <a:avLst/>
          </a:prstGeom>
          <a:solidFill>
            <a:schemeClr val="bg1"/>
          </a:solid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9" name="Picture 2"/>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8028384" y="142346"/>
            <a:ext cx="648072" cy="202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olidwaste.ru/publ/view/87.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179512" y="764704"/>
            <a:ext cx="8856984" cy="5236634"/>
          </a:xfrm>
        </p:spPr>
        <p:txBody>
          <a:bodyPr>
            <a:normAutofit lnSpcReduction="10000"/>
          </a:bodyPr>
          <a:lstStyle/>
          <a:p>
            <a:pPr algn="ctr">
              <a:buNone/>
            </a:pPr>
            <a:r>
              <a:rPr lang="ka-GE" sz="2400" b="1" dirty="0">
                <a:solidFill>
                  <a:schemeClr val="tx2"/>
                </a:solidFill>
              </a:rPr>
              <a:t>მყარი ნარჩენების ინტეგრირებული მართვა - ქუთაისი</a:t>
            </a:r>
          </a:p>
          <a:p>
            <a:pPr algn="ctr">
              <a:buNone/>
            </a:pPr>
            <a:r>
              <a:rPr lang="ka-GE" sz="2400" b="1" dirty="0">
                <a:solidFill>
                  <a:schemeClr val="tx2"/>
                </a:solidFill>
              </a:rPr>
              <a:t>– დამხმარე ტექნიკური ტრენინგი –</a:t>
            </a:r>
            <a:endParaRPr lang="de-DE" sz="2400" dirty="0">
              <a:solidFill>
                <a:schemeClr val="tx2"/>
              </a:solidFill>
            </a:endParaRPr>
          </a:p>
          <a:p>
            <a:pPr marL="0" indent="0" algn="ctr">
              <a:buNone/>
            </a:pPr>
            <a:endParaRPr lang="en-US" sz="2400" dirty="0" smtClean="0">
              <a:solidFill>
                <a:schemeClr val="tx2"/>
              </a:solidFill>
            </a:endParaRPr>
          </a:p>
          <a:p>
            <a:pPr marL="0" indent="0" algn="ctr">
              <a:buNone/>
            </a:pPr>
            <a:r>
              <a:rPr lang="en-US" dirty="0" smtClean="0">
                <a:solidFill>
                  <a:schemeClr val="tx2"/>
                </a:solidFill>
              </a:rPr>
              <a:t> </a:t>
            </a:r>
          </a:p>
          <a:p>
            <a:pPr marL="0" indent="0" algn="ctr">
              <a:buNone/>
            </a:pPr>
            <a:r>
              <a:rPr lang="ka-GE" sz="2800" b="1" dirty="0">
                <a:solidFill>
                  <a:schemeClr val="tx2"/>
                </a:solidFill>
              </a:rPr>
              <a:t>„როგორ მოვამზადოთ, როგორ შევადგინოთ და როგორ წარმოვადგინოთ ნარჩენებთან დაკავშირებული </a:t>
            </a:r>
            <a:r>
              <a:rPr lang="ka-GE" sz="2800" b="1" dirty="0" smtClean="0">
                <a:solidFill>
                  <a:schemeClr val="tx2"/>
                </a:solidFill>
              </a:rPr>
              <a:t>მონაცემები“</a:t>
            </a:r>
            <a:r>
              <a:rPr lang="en-US" sz="2400" b="1" dirty="0" smtClean="0">
                <a:solidFill>
                  <a:schemeClr val="tx2"/>
                </a:solidFill>
              </a:rPr>
              <a:t/>
            </a:r>
            <a:br>
              <a:rPr lang="en-US" sz="2400" b="1" dirty="0" smtClean="0">
                <a:solidFill>
                  <a:schemeClr val="tx2"/>
                </a:solidFill>
              </a:rPr>
            </a:br>
            <a:endParaRPr lang="en-US" sz="2400" b="1" dirty="0" smtClean="0">
              <a:solidFill>
                <a:schemeClr val="tx2"/>
              </a:solidFill>
            </a:endParaRPr>
          </a:p>
          <a:p>
            <a:pPr marL="0" indent="0" algn="ctr">
              <a:buNone/>
            </a:pPr>
            <a:endParaRPr lang="en-US" sz="2400" b="1" dirty="0" smtClean="0">
              <a:solidFill>
                <a:schemeClr val="tx2"/>
              </a:solidFill>
            </a:endParaRPr>
          </a:p>
          <a:p>
            <a:pPr marL="0" indent="0" algn="ctr">
              <a:buNone/>
            </a:pPr>
            <a:r>
              <a:rPr lang="ka-GE" sz="2400" b="1" dirty="0" smtClean="0"/>
              <a:t>14 – 15 დეკემბერი, 2016</a:t>
            </a:r>
            <a:endParaRPr lang="en-US" sz="2400" b="1" dirty="0" smtClean="0"/>
          </a:p>
          <a:p>
            <a:pPr marL="0" indent="0" algn="ctr">
              <a:buNone/>
            </a:pPr>
            <a:endParaRPr lang="en-US" sz="1800" dirty="0" smtClean="0">
              <a:solidFill>
                <a:schemeClr val="tx2"/>
              </a:solidFill>
            </a:endParaRPr>
          </a:p>
          <a:p>
            <a:pPr marL="0" indent="0">
              <a:buNone/>
            </a:pPr>
            <a:r>
              <a:rPr lang="ka-GE" sz="1800" dirty="0" smtClean="0">
                <a:solidFill>
                  <a:schemeClr val="tx2"/>
                </a:solidFill>
              </a:rPr>
              <a:t>მომზადებულია</a:t>
            </a:r>
            <a:r>
              <a:rPr lang="en-US" sz="1800" dirty="0" smtClean="0">
                <a:solidFill>
                  <a:schemeClr val="tx2"/>
                </a:solidFill>
              </a:rPr>
              <a:t>:</a:t>
            </a:r>
            <a:br>
              <a:rPr lang="en-US" sz="1800" dirty="0" smtClean="0">
                <a:solidFill>
                  <a:schemeClr val="tx2"/>
                </a:solidFill>
              </a:rPr>
            </a:br>
            <a:r>
              <a:rPr lang="ka-GE" sz="1800" dirty="0" smtClean="0">
                <a:solidFill>
                  <a:schemeClr val="tx2"/>
                </a:solidFill>
              </a:rPr>
              <a:t>იორგ ვაგნერის მიერ, მყარი ნარჩენების მართვის ექსპერტი, </a:t>
            </a:r>
            <a:r>
              <a:rPr lang="en-US" sz="1800" dirty="0" smtClean="0">
                <a:solidFill>
                  <a:schemeClr val="tx2"/>
                </a:solidFill>
              </a:rPr>
              <a:t>INTECUS GmbH</a:t>
            </a:r>
          </a:p>
          <a:p>
            <a:pPr algn="ctr">
              <a:buNone/>
            </a:pPr>
            <a:endParaRPr lang="en-US" sz="2400" dirty="0">
              <a:solidFill>
                <a:schemeClr val="tx2"/>
              </a:solidFill>
            </a:endParaRPr>
          </a:p>
        </p:txBody>
      </p:sp>
    </p:spTree>
    <p:extLst>
      <p:ext uri="{BB962C8B-B14F-4D97-AF65-F5344CB8AC3E}">
        <p14:creationId xmlns:p14="http://schemas.microsoft.com/office/powerpoint/2010/main" val="123482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წარმოქმნილი ნარჩენების რაოდენობის გამოთვლა</a:t>
            </a:r>
            <a:endParaRPr lang="en-US" sz="2200" b="1" dirty="0">
              <a:solidFill>
                <a:schemeClr val="tx2"/>
              </a:solidFill>
            </a:endParaRPr>
          </a:p>
          <a:p>
            <a:pPr marL="539750" indent="-539750">
              <a:buNone/>
            </a:pPr>
            <a:r>
              <a:rPr lang="en-US" sz="2200" u="sng" dirty="0" smtClean="0">
                <a:solidFill>
                  <a:schemeClr val="tx2"/>
                </a:solidFill>
              </a:rPr>
              <a:t>1.a)	</a:t>
            </a:r>
            <a:r>
              <a:rPr lang="ka-GE" sz="2200" u="sng" dirty="0">
                <a:solidFill>
                  <a:schemeClr val="tx2"/>
                </a:solidFill>
              </a:rPr>
              <a:t> მოსახლეობის რაოდენობის ან კომერციული საქმიანობის საფუძველზე გაკეთებული კალკულაცია, კონკრეტული პარამეტრების </a:t>
            </a:r>
            <a:r>
              <a:rPr lang="ka-GE" sz="2200" u="sng" dirty="0" smtClean="0">
                <a:solidFill>
                  <a:schemeClr val="tx2"/>
                </a:solidFill>
              </a:rPr>
              <a:t>გამოყენებით </a:t>
            </a:r>
            <a:endParaRPr lang="en-US" sz="2200" u="sng" dirty="0" smtClean="0">
              <a:solidFill>
                <a:schemeClr val="tx2"/>
              </a:solidFill>
            </a:endParaRPr>
          </a:p>
          <a:p>
            <a:pPr marL="357188" indent="-357188">
              <a:buNone/>
            </a:pPr>
            <a:r>
              <a:rPr lang="en-US" sz="2200" dirty="0" smtClean="0">
                <a:solidFill>
                  <a:schemeClr val="tx2"/>
                </a:solidFill>
              </a:rPr>
              <a:t>1.	</a:t>
            </a:r>
            <a:r>
              <a:rPr lang="ka-GE" sz="2200" dirty="0" smtClean="0">
                <a:solidFill>
                  <a:schemeClr val="tx2"/>
                </a:solidFill>
              </a:rPr>
              <a:t>კონკრეტული პარამეტრების განსაზღვრა</a:t>
            </a:r>
            <a:endParaRPr lang="en-US" sz="2200" dirty="0" smtClean="0">
              <a:solidFill>
                <a:schemeClr val="tx2"/>
              </a:solidFill>
            </a:endParaRPr>
          </a:p>
          <a:p>
            <a:pPr marL="712788" indent="-355600"/>
            <a:r>
              <a:rPr lang="ka-GE" sz="2200" dirty="0" smtClean="0">
                <a:solidFill>
                  <a:schemeClr val="tx2"/>
                </a:solidFill>
              </a:rPr>
              <a:t>მოსახლეობა</a:t>
            </a:r>
            <a:endParaRPr lang="en-US" sz="2200" dirty="0" smtClean="0">
              <a:solidFill>
                <a:schemeClr val="tx2"/>
              </a:solidFill>
            </a:endParaRPr>
          </a:p>
          <a:p>
            <a:pPr marL="712788" indent="-355600"/>
            <a:r>
              <a:rPr lang="ka-GE" sz="2200" dirty="0" smtClean="0">
                <a:solidFill>
                  <a:schemeClr val="tx2"/>
                </a:solidFill>
              </a:rPr>
              <a:t>საჯარო მომსახურება</a:t>
            </a:r>
            <a:r>
              <a:rPr lang="en-US" sz="2200" dirty="0" smtClean="0">
                <a:solidFill>
                  <a:schemeClr val="tx2"/>
                </a:solidFill>
              </a:rPr>
              <a:t> (</a:t>
            </a:r>
            <a:r>
              <a:rPr lang="ka-GE" sz="2200" dirty="0" smtClean="0">
                <a:solidFill>
                  <a:schemeClr val="tx2"/>
                </a:solidFill>
              </a:rPr>
              <a:t>საავადმყოფოები, სკოლები, საბავშვო ბაღები)</a:t>
            </a:r>
            <a:endParaRPr lang="en-US" sz="2200" dirty="0" smtClean="0">
              <a:solidFill>
                <a:schemeClr val="tx2"/>
              </a:solidFill>
            </a:endParaRPr>
          </a:p>
          <a:p>
            <a:pPr marL="712788" indent="-355600"/>
            <a:r>
              <a:rPr lang="ka-GE" sz="2200" dirty="0" smtClean="0">
                <a:solidFill>
                  <a:schemeClr val="tx2"/>
                </a:solidFill>
              </a:rPr>
              <a:t>კომერციული საქმიანობა (ოფისები, რესტორნები, კინოთეატრები, სავაჭრო ცენტრები, სუპერმარკეტები და ა.შ.)</a:t>
            </a:r>
            <a:endParaRPr lang="en-US" sz="2200" dirty="0" smtClean="0">
              <a:solidFill>
                <a:schemeClr val="tx2"/>
              </a:solidFill>
            </a:endParaRPr>
          </a:p>
          <a:p>
            <a:pPr marL="357188" indent="-355600">
              <a:buFont typeface="+mj-lt"/>
              <a:buAutoNum type="arabicPeriod" startAt="2"/>
            </a:pPr>
            <a:r>
              <a:rPr lang="ka-GE" sz="2200" dirty="0">
                <a:solidFill>
                  <a:schemeClr val="tx2"/>
                </a:solidFill>
              </a:rPr>
              <a:t>ნარჩენების რაოდენობის გამოთვლა რეალურ მონაცემებზე დაყრდნობით (მოსახლეობის რაოდენობა და კონკრეტული საქმიანობა მუნიციპალიტეტში)</a:t>
            </a:r>
            <a:endParaRPr lang="en-US" sz="2200" dirty="0">
              <a:solidFill>
                <a:schemeClr val="tx2"/>
              </a:solidFill>
            </a:endParaRPr>
          </a:p>
        </p:txBody>
      </p:sp>
    </p:spTree>
    <p:extLst>
      <p:ext uri="{BB962C8B-B14F-4D97-AF65-F5344CB8AC3E}">
        <p14:creationId xmlns:p14="http://schemas.microsoft.com/office/powerpoint/2010/main" val="302139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800" b="1" dirty="0">
                <a:solidFill>
                  <a:schemeClr val="tx2"/>
                </a:solidFill>
              </a:rPr>
              <a:t>წარმოქმნილი ნარჩენების რაოდენობის გამოთვლა</a:t>
            </a:r>
            <a:endParaRPr lang="en-US" sz="2800" b="1" dirty="0">
              <a:solidFill>
                <a:schemeClr val="tx2"/>
              </a:solidFill>
            </a:endParaRPr>
          </a:p>
        </p:txBody>
      </p:sp>
      <p:sp>
        <p:nvSpPr>
          <p:cNvPr id="3" name="Content Placeholder 2"/>
          <p:cNvSpPr>
            <a:spLocks noGrp="1"/>
          </p:cNvSpPr>
          <p:nvPr>
            <p:ph idx="1"/>
          </p:nvPr>
        </p:nvSpPr>
        <p:spPr/>
        <p:txBody>
          <a:bodyPr/>
          <a:lstStyle/>
          <a:p>
            <a:r>
              <a:rPr lang="ka-GE" sz="2400" dirty="0" smtClean="0">
                <a:solidFill>
                  <a:schemeClr val="tx2"/>
                </a:solidFill>
              </a:rPr>
              <a:t>კონკრეტული პარამეტრების განსაზღვრა</a:t>
            </a:r>
            <a:endParaRPr lang="en-US" sz="2400" dirty="0">
              <a:solidFill>
                <a:schemeClr val="tx2"/>
              </a:solidFill>
            </a:endParaRPr>
          </a:p>
          <a:p>
            <a:pPr marL="712788" indent="-355600"/>
            <a:r>
              <a:rPr lang="ka-GE" sz="2400" dirty="0" smtClean="0">
                <a:solidFill>
                  <a:schemeClr val="tx2"/>
                </a:solidFill>
              </a:rPr>
              <a:t>მოსახლეობა</a:t>
            </a:r>
            <a:endParaRPr lang="en-US" sz="2400" dirty="0" smtClean="0">
              <a:solidFill>
                <a:schemeClr val="tx2"/>
              </a:solidFill>
            </a:endParaRPr>
          </a:p>
          <a:p>
            <a:pPr marL="357188" indent="0">
              <a:buNone/>
            </a:pPr>
            <a:endParaRPr lang="en-US" sz="2400" dirty="0" smtClean="0">
              <a:solidFill>
                <a:schemeClr val="tx2"/>
              </a:solidFill>
            </a:endParaRPr>
          </a:p>
          <a:p>
            <a:pPr marL="712788" indent="-355600"/>
            <a:endParaRPr lang="en-US" sz="2400" dirty="0">
              <a:solidFill>
                <a:schemeClr val="tx2"/>
              </a:solidFill>
            </a:endParaRPr>
          </a:p>
          <a:p>
            <a:pPr marL="0" indent="0">
              <a:buNone/>
            </a:pPr>
            <a:endParaRPr lang="en-US" sz="2400" u="sng" dirty="0" smtClean="0">
              <a:solidFill>
                <a:schemeClr val="tx2"/>
              </a:solidFill>
            </a:endParaRPr>
          </a:p>
          <a:p>
            <a:pPr marL="0" indent="0">
              <a:buNone/>
            </a:pPr>
            <a:endParaRPr lang="en-US" sz="2400" u="sng" dirty="0">
              <a:solidFill>
                <a:schemeClr val="tx2"/>
              </a:solidFill>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89766931"/>
              </p:ext>
            </p:extLst>
          </p:nvPr>
        </p:nvGraphicFramePr>
        <p:xfrm>
          <a:off x="1259632" y="2276872"/>
          <a:ext cx="7128792" cy="1804584"/>
        </p:xfrm>
        <a:graphic>
          <a:graphicData uri="http://schemas.openxmlformats.org/drawingml/2006/table">
            <a:tbl>
              <a:tblPr/>
              <a:tblGrid>
                <a:gridCol w="1800200">
                  <a:extLst>
                    <a:ext uri="{9D8B030D-6E8A-4147-A177-3AD203B41FA5}">
                      <a16:colId xmlns:a16="http://schemas.microsoft.com/office/drawing/2014/main" val="20000"/>
                    </a:ext>
                  </a:extLst>
                </a:gridCol>
                <a:gridCol w="2828886">
                  <a:extLst>
                    <a:ext uri="{9D8B030D-6E8A-4147-A177-3AD203B41FA5}">
                      <a16:colId xmlns:a16="http://schemas.microsoft.com/office/drawing/2014/main" val="20001"/>
                    </a:ext>
                  </a:extLst>
                </a:gridCol>
                <a:gridCol w="2499706">
                  <a:extLst>
                    <a:ext uri="{9D8B030D-6E8A-4147-A177-3AD203B41FA5}">
                      <a16:colId xmlns:a16="http://schemas.microsoft.com/office/drawing/2014/main" val="20002"/>
                    </a:ext>
                  </a:extLst>
                </a:gridCol>
              </a:tblGrid>
              <a:tr h="285180">
                <a:tc>
                  <a:txBody>
                    <a:bodyPr/>
                    <a:lstStyle/>
                    <a:p>
                      <a:pPr algn="l" fontAlgn="t"/>
                      <a:r>
                        <a:rPr lang="ka-GE" sz="1600" b="1" i="0" u="none" strike="noStrike" dirty="0" smtClean="0">
                          <a:solidFill>
                            <a:srgbClr val="000000"/>
                          </a:solidFill>
                          <a:effectLst/>
                          <a:latin typeface="Calibri" panose="020F0502020204030204" pitchFamily="34" charset="0"/>
                        </a:rPr>
                        <a:t>ქუთაისის</a:t>
                      </a:r>
                      <a:r>
                        <a:rPr lang="ka-GE" sz="1600" b="1" i="0" u="none" strike="noStrike" baseline="0" dirty="0" smtClean="0">
                          <a:solidFill>
                            <a:srgbClr val="000000"/>
                          </a:solidFill>
                          <a:effectLst/>
                          <a:latin typeface="Calibri" panose="020F0502020204030204" pitchFamily="34" charset="0"/>
                        </a:rPr>
                        <a:t> კვლევა</a:t>
                      </a:r>
                      <a:endParaRPr lang="en-GB" sz="1600" b="1" i="0" u="none" strike="noStrike" dirty="0">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ka-GE" sz="1400" b="0" i="0" u="none" strike="noStrike" dirty="0" smtClean="0">
                          <a:solidFill>
                            <a:srgbClr val="000000"/>
                          </a:solidFill>
                          <a:effectLst/>
                          <a:latin typeface="Calibri" panose="020F0502020204030204" pitchFamily="34" charset="0"/>
                        </a:rPr>
                        <a:t>ნარჩენების რაოდენობა დღეში ერთ სულ მოსახლეზე</a:t>
                      </a:r>
                      <a:endParaRPr lang="en-GB"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ka-GE" sz="1400" b="0" i="0" u="none" strike="noStrike" dirty="0" smtClean="0">
                          <a:solidFill>
                            <a:srgbClr val="000000"/>
                          </a:solidFill>
                          <a:effectLst/>
                          <a:latin typeface="Calibri" panose="020F0502020204030204" pitchFamily="34" charset="0"/>
                        </a:rPr>
                        <a:t>ნარჩენების რაოდენობა წელიწადში ერთ სულ მოსახლეზე</a:t>
                      </a:r>
                      <a:endParaRPr lang="en-GB" sz="1400" b="0" i="0" u="none" strike="noStrike" dirty="0" smtClean="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180">
                <a:tc>
                  <a:txBody>
                    <a:bodyPr/>
                    <a:lstStyle/>
                    <a:p>
                      <a:pPr algn="l" fontAlgn="b"/>
                      <a:r>
                        <a:rPr lang="ka-GE" sz="1400" b="0" i="0" u="none" strike="noStrike" dirty="0" smtClean="0">
                          <a:solidFill>
                            <a:srgbClr val="000000"/>
                          </a:solidFill>
                          <a:effectLst/>
                          <a:latin typeface="Calibri" panose="020F0502020204030204" pitchFamily="34" charset="0"/>
                        </a:rPr>
                        <a:t>რეგიონული ცენტრი</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800" b="0" i="0" u="none" strike="noStrike" dirty="0">
                          <a:solidFill>
                            <a:srgbClr val="000000"/>
                          </a:solidFill>
                          <a:effectLst/>
                          <a:latin typeface="Calibri" panose="020F0502020204030204" pitchFamily="34" charset="0"/>
                        </a:rPr>
                        <a:t>310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85180">
                <a:tc>
                  <a:txBody>
                    <a:bodyPr/>
                    <a:lstStyle/>
                    <a:p>
                      <a:pPr algn="l" fontAlgn="b"/>
                      <a:r>
                        <a:rPr lang="ka-GE" sz="1400" b="0" i="0" u="none" strike="noStrike" dirty="0" smtClean="0">
                          <a:solidFill>
                            <a:srgbClr val="000000"/>
                          </a:solidFill>
                          <a:effectLst/>
                          <a:latin typeface="Calibri" panose="020F0502020204030204" pitchFamily="34" charset="0"/>
                        </a:rPr>
                        <a:t>ურბანული</a:t>
                      </a:r>
                      <a:r>
                        <a:rPr lang="en-GB" sz="1400" b="0" i="0" u="none" strike="noStrike" dirty="0" smtClean="0">
                          <a:solidFill>
                            <a:srgbClr val="000000"/>
                          </a:solidFill>
                          <a:effectLst/>
                          <a:latin typeface="Calibri" panose="020F0502020204030204" pitchFamily="34" charset="0"/>
                        </a:rPr>
                        <a:t> </a:t>
                      </a:r>
                      <a:r>
                        <a:rPr lang="en-GB" sz="1400" b="0" i="0" u="none" strike="noStrike" dirty="0">
                          <a:solidFill>
                            <a:srgbClr val="000000"/>
                          </a:solidFill>
                          <a:effectLst/>
                          <a:latin typeface="Calibri" panose="020F0502020204030204" pitchFamily="34" charset="0"/>
                        </a:rPr>
                        <a:t>&gt; 10,000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256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180">
                <a:tc>
                  <a:txBody>
                    <a:bodyPr/>
                    <a:lstStyle/>
                    <a:p>
                      <a:pPr algn="l" fontAlgn="b"/>
                      <a:r>
                        <a:rPr lang="ka-GE" sz="1400" b="0" i="0" u="none" strike="noStrike" dirty="0" smtClean="0">
                          <a:solidFill>
                            <a:srgbClr val="000000"/>
                          </a:solidFill>
                          <a:effectLst/>
                          <a:latin typeface="Calibri" panose="020F0502020204030204" pitchFamily="34" charset="0"/>
                        </a:rPr>
                        <a:t>ურბანული</a:t>
                      </a:r>
                      <a:r>
                        <a:rPr lang="en-GB" sz="1400" b="0" i="0" u="none" strike="noStrike" dirty="0" smtClean="0">
                          <a:solidFill>
                            <a:srgbClr val="000000"/>
                          </a:solidFill>
                          <a:effectLst/>
                          <a:latin typeface="Calibri" panose="020F0502020204030204" pitchFamily="34" charset="0"/>
                        </a:rPr>
                        <a:t> &gt; 10,000</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201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439">
                <a:tc>
                  <a:txBody>
                    <a:bodyPr/>
                    <a:lstStyle/>
                    <a:p>
                      <a:pPr algn="l" fontAlgn="b"/>
                      <a:r>
                        <a:rPr lang="ka-GE" sz="1600" b="0" i="0" u="none" strike="noStrike" dirty="0" smtClean="0">
                          <a:solidFill>
                            <a:srgbClr val="000000"/>
                          </a:solidFill>
                          <a:effectLst/>
                          <a:latin typeface="Calibri" panose="020F0502020204030204" pitchFamily="34" charset="0"/>
                        </a:rPr>
                        <a:t>სოფლის</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6248585"/>
              </p:ext>
            </p:extLst>
          </p:nvPr>
        </p:nvGraphicFramePr>
        <p:xfrm>
          <a:off x="457201" y="4077072"/>
          <a:ext cx="7931222" cy="1573530"/>
        </p:xfrm>
        <a:graphic>
          <a:graphicData uri="http://schemas.openxmlformats.org/drawingml/2006/table">
            <a:tbl>
              <a:tblPr/>
              <a:tblGrid>
                <a:gridCol w="1268353">
                  <a:extLst>
                    <a:ext uri="{9D8B030D-6E8A-4147-A177-3AD203B41FA5}">
                      <a16:colId xmlns:a16="http://schemas.microsoft.com/office/drawing/2014/main" val="20000"/>
                    </a:ext>
                  </a:extLst>
                </a:gridCol>
                <a:gridCol w="1139912">
                  <a:extLst>
                    <a:ext uri="{9D8B030D-6E8A-4147-A177-3AD203B41FA5}">
                      <a16:colId xmlns:a16="http://schemas.microsoft.com/office/drawing/2014/main" val="20001"/>
                    </a:ext>
                  </a:extLst>
                </a:gridCol>
                <a:gridCol w="1058462">
                  <a:extLst>
                    <a:ext uri="{9D8B030D-6E8A-4147-A177-3AD203B41FA5}">
                      <a16:colId xmlns:a16="http://schemas.microsoft.com/office/drawing/2014/main" val="20002"/>
                    </a:ext>
                  </a:extLst>
                </a:gridCol>
                <a:gridCol w="1012647">
                  <a:extLst>
                    <a:ext uri="{9D8B030D-6E8A-4147-A177-3AD203B41FA5}">
                      <a16:colId xmlns:a16="http://schemas.microsoft.com/office/drawing/2014/main" val="20003"/>
                    </a:ext>
                  </a:extLst>
                </a:gridCol>
                <a:gridCol w="963307">
                  <a:extLst>
                    <a:ext uri="{9D8B030D-6E8A-4147-A177-3AD203B41FA5}">
                      <a16:colId xmlns:a16="http://schemas.microsoft.com/office/drawing/2014/main" val="20004"/>
                    </a:ext>
                  </a:extLst>
                </a:gridCol>
                <a:gridCol w="1493125">
                  <a:extLst>
                    <a:ext uri="{9D8B030D-6E8A-4147-A177-3AD203B41FA5}">
                      <a16:colId xmlns:a16="http://schemas.microsoft.com/office/drawing/2014/main" val="20005"/>
                    </a:ext>
                  </a:extLst>
                </a:gridCol>
                <a:gridCol w="995416">
                  <a:extLst>
                    <a:ext uri="{9D8B030D-6E8A-4147-A177-3AD203B41FA5}">
                      <a16:colId xmlns:a16="http://schemas.microsoft.com/office/drawing/2014/main" val="20006"/>
                    </a:ext>
                  </a:extLst>
                </a:gridCol>
              </a:tblGrid>
              <a:tr h="762000">
                <a:tc>
                  <a:txBody>
                    <a:bodyPr/>
                    <a:lstStyle/>
                    <a:p>
                      <a:pPr algn="l" fontAlgn="t"/>
                      <a:r>
                        <a:rPr lang="ka-GE" sz="1600" b="1" i="0" u="none" strike="noStrike" dirty="0" smtClean="0">
                          <a:solidFill>
                            <a:srgbClr val="000000"/>
                          </a:solidFill>
                          <a:effectLst/>
                          <a:latin typeface="Calibri" panose="020F0502020204030204" pitchFamily="34" charset="0"/>
                        </a:rPr>
                        <a:t>რეალური</a:t>
                      </a:r>
                      <a:r>
                        <a:rPr lang="ka-GE" sz="1600" b="1" i="0" u="none" strike="noStrike" baseline="0" dirty="0" smtClean="0">
                          <a:solidFill>
                            <a:srgbClr val="000000"/>
                          </a:solidFill>
                          <a:effectLst/>
                          <a:latin typeface="Calibri" panose="020F0502020204030204" pitchFamily="34" charset="0"/>
                        </a:rPr>
                        <a:t> მონაცემები</a:t>
                      </a:r>
                      <a:r>
                        <a:rPr lang="en-GB" sz="1800" b="1" i="0" u="none" strike="noStrike" dirty="0" smtClean="0">
                          <a:solidFill>
                            <a:srgbClr val="000000"/>
                          </a:solidFill>
                          <a:effectLst/>
                          <a:latin typeface="Calibri" panose="020F0502020204030204" pitchFamily="34" charset="0"/>
                        </a:rPr>
                        <a:t> </a:t>
                      </a:r>
                      <a:r>
                        <a:rPr lang="en-GB" sz="1800" b="1" i="0" u="none" strike="noStrike" dirty="0">
                          <a:solidFill>
                            <a:srgbClr val="000000"/>
                          </a:solidFill>
                          <a:effectLst/>
                          <a:latin typeface="Calibri" panose="020F0502020204030204" pitchFamily="34" charset="0"/>
                        </a:rPr>
                        <a:t>2015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ka-GE" sz="1400" b="0" i="0" u="none" strike="noStrike" dirty="0" smtClean="0">
                          <a:solidFill>
                            <a:srgbClr val="000000"/>
                          </a:solidFill>
                          <a:effectLst/>
                          <a:latin typeface="Calibri" panose="020F0502020204030204" pitchFamily="34" charset="0"/>
                        </a:rPr>
                        <a:t>ნაგავსაყრელზე მიტანილი ნარჩენები (ტონა)</a:t>
                      </a:r>
                      <a:endParaRPr lang="en-GB"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ka-GE" sz="1400" b="0" i="0" u="none" strike="noStrike" dirty="0" smtClean="0">
                          <a:solidFill>
                            <a:srgbClr val="000000"/>
                          </a:solidFill>
                          <a:effectLst/>
                          <a:latin typeface="Calibri" panose="020F0502020204030204" pitchFamily="34" charset="0"/>
                        </a:rPr>
                        <a:t>მოსახლეობა</a:t>
                      </a:r>
                      <a:r>
                        <a:rPr lang="en-GB" sz="1800" b="0" i="0" u="none" strike="noStrike" dirty="0" smtClean="0">
                          <a:solidFill>
                            <a:srgbClr val="000000"/>
                          </a:solidFill>
                          <a:effectLst/>
                          <a:latin typeface="Calibri" panose="020F0502020204030204" pitchFamily="34" charset="0"/>
                        </a:rPr>
                        <a:t> </a:t>
                      </a:r>
                      <a:r>
                        <a:rPr lang="en-GB" sz="1800" b="0" i="0" u="none" strike="noStrike" dirty="0">
                          <a:solidFill>
                            <a:srgbClr val="000000"/>
                          </a:solidFill>
                          <a:effectLst/>
                          <a:latin typeface="Calibri" panose="020F0502020204030204" pitchFamily="34" charset="0"/>
                        </a:rPr>
                        <a:t>2015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ka-GE" sz="1400" b="0" i="0" u="none" strike="noStrike" dirty="0" smtClean="0">
                          <a:solidFill>
                            <a:srgbClr val="000000"/>
                          </a:solidFill>
                          <a:effectLst/>
                          <a:latin typeface="Calibri" panose="020F0502020204030204" pitchFamily="34" charset="0"/>
                        </a:rPr>
                        <a:t>შეგროვების ეფექტურობა</a:t>
                      </a:r>
                      <a:endParaRPr lang="en-GB"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ka-GE" sz="1600" b="0" i="0" u="none" strike="noStrike" dirty="0" smtClean="0">
                          <a:solidFill>
                            <a:srgbClr val="000000"/>
                          </a:solidFill>
                          <a:effectLst/>
                          <a:latin typeface="Calibri" panose="020F0502020204030204" pitchFamily="34" charset="0"/>
                        </a:rPr>
                        <a:t>ნარჩენები სულ</a:t>
                      </a:r>
                      <a:endParaRPr lang="en-GB" sz="16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ka-GE" sz="1400" b="0" i="0" u="none" strike="noStrike" dirty="0" smtClean="0">
                          <a:solidFill>
                            <a:srgbClr val="000000"/>
                          </a:solidFill>
                          <a:effectLst/>
                          <a:latin typeface="Calibri" panose="020F0502020204030204" pitchFamily="34" charset="0"/>
                        </a:rPr>
                        <a:t>ნარჩენების რაოდენობა დღეში ერთ სულ მოსახლეზე</a:t>
                      </a:r>
                      <a:endParaRPr lang="en-GB"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ka-GE" sz="1400" b="0" i="0" u="none" strike="noStrike" dirty="0" smtClean="0">
                          <a:solidFill>
                            <a:srgbClr val="000000"/>
                          </a:solidFill>
                          <a:effectLst/>
                          <a:latin typeface="Calibri" panose="020F0502020204030204" pitchFamily="34" charset="0"/>
                        </a:rPr>
                        <a:t>ნარჩენების რაოდენობა წელიწადში ერთ სულ მოსახლეზე</a:t>
                      </a:r>
                      <a:endParaRPr lang="en-GB" sz="1400" b="0" i="0" u="none" strike="noStrike" dirty="0" smtClean="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ka-GE" sz="1600" b="0" i="0" u="none" strike="noStrike" kern="1200" dirty="0" smtClean="0">
                          <a:solidFill>
                            <a:srgbClr val="000000"/>
                          </a:solidFill>
                          <a:effectLst/>
                          <a:latin typeface="Calibri" panose="020F0502020204030204" pitchFamily="34" charset="0"/>
                          <a:ea typeface="+mn-ea"/>
                          <a:cs typeface="+mn-cs"/>
                        </a:rPr>
                        <a:t>ქალაქი ქუთაისი</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kern="1200" dirty="0">
                          <a:solidFill>
                            <a:srgbClr val="000000"/>
                          </a:solidFill>
                          <a:effectLst/>
                          <a:latin typeface="Calibri" panose="020F0502020204030204" pitchFamily="34" charset="0"/>
                          <a:ea typeface="+mn-ea"/>
                          <a:cs typeface="+mn-cs"/>
                        </a:rPr>
                        <a:t>40,617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kern="1200" dirty="0">
                          <a:solidFill>
                            <a:srgbClr val="000000"/>
                          </a:solidFill>
                          <a:effectLst/>
                          <a:latin typeface="Calibri" panose="020F0502020204030204" pitchFamily="34" charset="0"/>
                          <a:ea typeface="+mn-ea"/>
                          <a:cs typeface="+mn-cs"/>
                        </a:rPr>
                        <a:t>147,635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kern="1200" dirty="0">
                          <a:solidFill>
                            <a:srgbClr val="000000"/>
                          </a:solidFill>
                          <a:effectLst/>
                          <a:latin typeface="Calibri" panose="020F0502020204030204" pitchFamily="34" charset="0"/>
                          <a:ea typeface="+mn-ea"/>
                          <a:cs typeface="+mn-cs"/>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kern="1200" dirty="0">
                          <a:solidFill>
                            <a:srgbClr val="000000"/>
                          </a:solidFill>
                          <a:effectLst/>
                          <a:latin typeface="Calibri" panose="020F0502020204030204" pitchFamily="34" charset="0"/>
                          <a:ea typeface="+mn-ea"/>
                          <a:cs typeface="+mn-cs"/>
                        </a:rPr>
                        <a:t>45,130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smtClean="0">
                          <a:solidFill>
                            <a:srgbClr val="000000"/>
                          </a:solidFill>
                          <a:effectLst/>
                          <a:latin typeface="Calibri" panose="020F0502020204030204" pitchFamily="34" charset="0"/>
                          <a:ea typeface="+mn-ea"/>
                          <a:cs typeface="+mn-cs"/>
                        </a:rPr>
                        <a:t>0.84</a:t>
                      </a:r>
                      <a:endParaRPr lang="en-GB"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smtClean="0">
                          <a:solidFill>
                            <a:srgbClr val="000000"/>
                          </a:solidFill>
                          <a:effectLst/>
                          <a:latin typeface="Calibri" panose="020F0502020204030204" pitchFamily="34" charset="0"/>
                          <a:ea typeface="+mn-ea"/>
                          <a:cs typeface="+mn-cs"/>
                        </a:rPr>
                        <a:t>306</a:t>
                      </a:r>
                      <a:endParaRPr lang="en-GB"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9721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400" b="1" dirty="0">
                <a:solidFill>
                  <a:schemeClr val="tx2"/>
                </a:solidFill>
              </a:rPr>
              <a:t>წარმოქმნილი ნარჩენების რაოდენობის გამოთვლა</a:t>
            </a:r>
            <a:endParaRPr lang="en-US" sz="2400" b="1" dirty="0">
              <a:solidFill>
                <a:schemeClr val="tx2"/>
              </a:solidFill>
            </a:endParaRPr>
          </a:p>
          <a:p>
            <a:pPr marL="539750" indent="-539750">
              <a:buNone/>
            </a:pPr>
            <a:r>
              <a:rPr lang="en-US" sz="2400" u="sng" dirty="0">
                <a:solidFill>
                  <a:schemeClr val="tx2"/>
                </a:solidFill>
              </a:rPr>
              <a:t>1.a)	</a:t>
            </a:r>
            <a:r>
              <a:rPr lang="ka-GE" sz="2000" u="sng" dirty="0">
                <a:solidFill>
                  <a:schemeClr val="tx2"/>
                </a:solidFill>
              </a:rPr>
              <a:t>მოსახლეობის რაოდენობის ან კომერციული საქმიანობის საფუძველზე გაკეთებული კალკულაცია, კონკრეტული პარამეტრების გამოყენებით</a:t>
            </a:r>
            <a:endParaRPr lang="en-US" sz="2000" u="sng" dirty="0">
              <a:solidFill>
                <a:schemeClr val="tx2"/>
              </a:solidFill>
            </a:endParaRPr>
          </a:p>
          <a:p>
            <a:pPr marL="0" indent="0">
              <a:buNone/>
            </a:pPr>
            <a:r>
              <a:rPr lang="ka-GE" sz="1600" i="1" dirty="0">
                <a:solidFill>
                  <a:schemeClr val="tx2"/>
                </a:solidFill>
              </a:rPr>
              <a:t>ბულგარეთის მაგალითი:</a:t>
            </a:r>
            <a:endParaRPr lang="en-US" sz="1600" i="1" dirty="0">
              <a:solidFill>
                <a:schemeClr val="tx2"/>
              </a:solidFill>
            </a:endParaRPr>
          </a:p>
          <a:p>
            <a:pPr marL="357188" indent="-357188">
              <a:buNone/>
            </a:pPr>
            <a:endParaRPr lang="en-US" sz="2200" dirty="0" smtClean="0">
              <a:solidFill>
                <a:schemeClr val="tx2"/>
              </a:solidFill>
            </a:endParaRPr>
          </a:p>
        </p:txBody>
      </p:sp>
      <p:graphicFrame>
        <p:nvGraphicFramePr>
          <p:cNvPr id="3" name="Tabelle 2"/>
          <p:cNvGraphicFramePr>
            <a:graphicFrameLocks noGrp="1"/>
          </p:cNvGraphicFramePr>
          <p:nvPr>
            <p:extLst/>
          </p:nvPr>
        </p:nvGraphicFramePr>
        <p:xfrm>
          <a:off x="107503" y="2204864"/>
          <a:ext cx="8928993" cy="1950720"/>
        </p:xfrm>
        <a:graphic>
          <a:graphicData uri="http://schemas.openxmlformats.org/drawingml/2006/table">
            <a:tbl>
              <a:tblPr>
                <a:tableStyleId>{B301B821-A1FF-4177-AEE7-76D212191A09}</a:tableStyleId>
              </a:tblPr>
              <a:tblGrid>
                <a:gridCol w="1502394">
                  <a:extLst>
                    <a:ext uri="{9D8B030D-6E8A-4147-A177-3AD203B41FA5}">
                      <a16:colId xmlns:a16="http://schemas.microsoft.com/office/drawing/2014/main" val="20000"/>
                    </a:ext>
                  </a:extLst>
                </a:gridCol>
                <a:gridCol w="1493115">
                  <a:extLst>
                    <a:ext uri="{9D8B030D-6E8A-4147-A177-3AD203B41FA5}">
                      <a16:colId xmlns:a16="http://schemas.microsoft.com/office/drawing/2014/main" val="20001"/>
                    </a:ext>
                  </a:extLst>
                </a:gridCol>
                <a:gridCol w="1474555">
                  <a:extLst>
                    <a:ext uri="{9D8B030D-6E8A-4147-A177-3AD203B41FA5}">
                      <a16:colId xmlns:a16="http://schemas.microsoft.com/office/drawing/2014/main" val="20002"/>
                    </a:ext>
                  </a:extLst>
                </a:gridCol>
                <a:gridCol w="1478267">
                  <a:extLst>
                    <a:ext uri="{9D8B030D-6E8A-4147-A177-3AD203B41FA5}">
                      <a16:colId xmlns:a16="http://schemas.microsoft.com/office/drawing/2014/main" val="20003"/>
                    </a:ext>
                  </a:extLst>
                </a:gridCol>
                <a:gridCol w="1490331">
                  <a:extLst>
                    <a:ext uri="{9D8B030D-6E8A-4147-A177-3AD203B41FA5}">
                      <a16:colId xmlns:a16="http://schemas.microsoft.com/office/drawing/2014/main" val="20004"/>
                    </a:ext>
                  </a:extLst>
                </a:gridCol>
                <a:gridCol w="1490331">
                  <a:extLst>
                    <a:ext uri="{9D8B030D-6E8A-4147-A177-3AD203B41FA5}">
                      <a16:colId xmlns:a16="http://schemas.microsoft.com/office/drawing/2014/main" val="20005"/>
                    </a:ext>
                  </a:extLst>
                </a:gridCol>
              </a:tblGrid>
              <a:tr h="0">
                <a:tc gridSpan="2">
                  <a:txBody>
                    <a:bodyPr/>
                    <a:lstStyle/>
                    <a:p>
                      <a:pPr algn="ctr">
                        <a:spcAft>
                          <a:spcPts val="0"/>
                        </a:spcAft>
                      </a:pPr>
                      <a:r>
                        <a:rPr lang="ka-GE" sz="1600" dirty="0" smtClean="0">
                          <a:effectLst/>
                        </a:rPr>
                        <a:t>ინდექსი</a:t>
                      </a:r>
                      <a:endParaRPr lang="de-DE" sz="1600" dirty="0">
                        <a:effectLst/>
                        <a:latin typeface="Times New Roman"/>
                        <a:ea typeface="Times New Roman"/>
                      </a:endParaRPr>
                    </a:p>
                  </a:txBody>
                  <a:tcPr marL="44450" marR="44450" marT="0" marB="0"/>
                </a:tc>
                <a:tc hMerge="1">
                  <a:txBody>
                    <a:bodyPr/>
                    <a:lstStyle/>
                    <a:p>
                      <a:endParaRPr lang="de-DE"/>
                    </a:p>
                  </a:txBody>
                  <a:tcPr/>
                </a:tc>
                <a:tc gridSpan="4">
                  <a:txBody>
                    <a:bodyPr/>
                    <a:lstStyle/>
                    <a:p>
                      <a:pPr algn="ctr">
                        <a:spcAft>
                          <a:spcPts val="0"/>
                        </a:spcAft>
                      </a:pPr>
                      <a:r>
                        <a:rPr lang="ka-GE" sz="1600" dirty="0" smtClean="0">
                          <a:effectLst/>
                        </a:rPr>
                        <a:t>მოსახლეობა</a:t>
                      </a:r>
                      <a:endParaRPr lang="de-DE" sz="1600" dirty="0">
                        <a:effectLst/>
                        <a:latin typeface="Times New Roman"/>
                        <a:ea typeface="Times New Roman"/>
                      </a:endParaRPr>
                    </a:p>
                  </a:txBody>
                  <a:tcPr marL="44450" marR="44450"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0">
                <a:tc gridSpan="2">
                  <a:txBody>
                    <a:bodyPr/>
                    <a:lstStyle/>
                    <a:p>
                      <a:pPr>
                        <a:spcAft>
                          <a:spcPts val="0"/>
                        </a:spcAft>
                      </a:pPr>
                      <a:r>
                        <a:rPr lang="bg-BG" sz="1600" dirty="0">
                          <a:effectLst/>
                        </a:rPr>
                        <a:t> </a:t>
                      </a:r>
                      <a:endParaRPr lang="de-DE" sz="1600" dirty="0">
                        <a:effectLst/>
                        <a:latin typeface="Times New Roman"/>
                        <a:ea typeface="Times New Roman"/>
                      </a:endParaRPr>
                    </a:p>
                  </a:txBody>
                  <a:tcPr marL="44450" marR="44450" marT="0" marB="0"/>
                </a:tc>
                <a:tc hMerge="1">
                  <a:txBody>
                    <a:bodyPr/>
                    <a:lstStyle/>
                    <a:p>
                      <a:endParaRPr lang="de-DE"/>
                    </a:p>
                  </a:txBody>
                  <a:tcPr/>
                </a:tc>
                <a:tc>
                  <a:txBody>
                    <a:bodyPr/>
                    <a:lstStyle/>
                    <a:p>
                      <a:pPr algn="ctr">
                        <a:spcAft>
                          <a:spcPts val="0"/>
                        </a:spcAft>
                      </a:pPr>
                      <a:r>
                        <a:rPr lang="bg-BG" sz="1600" dirty="0" smtClean="0">
                          <a:effectLst/>
                        </a:rPr>
                        <a:t>3</a:t>
                      </a:r>
                      <a:r>
                        <a:rPr lang="de-DE" sz="1600" dirty="0">
                          <a:effectLst/>
                        </a:rPr>
                        <a:t>,</a:t>
                      </a:r>
                      <a:r>
                        <a:rPr lang="bg-BG" sz="1600" dirty="0" smtClean="0">
                          <a:effectLst/>
                        </a:rPr>
                        <a:t>000</a:t>
                      </a:r>
                      <a:r>
                        <a:rPr lang="ka-GE" sz="1600" dirty="0" smtClean="0">
                          <a:effectLst/>
                        </a:rPr>
                        <a:t>-მდე</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3</a:t>
                      </a:r>
                      <a:r>
                        <a:rPr lang="de-DE" sz="1600" dirty="0">
                          <a:effectLst/>
                        </a:rPr>
                        <a:t>,</a:t>
                      </a:r>
                      <a:r>
                        <a:rPr lang="bg-BG" sz="1600" dirty="0">
                          <a:effectLst/>
                        </a:rPr>
                        <a:t>000 </a:t>
                      </a:r>
                      <a:r>
                        <a:rPr lang="en-US" sz="1600" dirty="0">
                          <a:effectLst/>
                        </a:rPr>
                        <a:t>– </a:t>
                      </a:r>
                      <a:r>
                        <a:rPr lang="bg-BG" sz="1600" dirty="0">
                          <a:effectLst/>
                        </a:rPr>
                        <a:t>25</a:t>
                      </a:r>
                      <a:r>
                        <a:rPr lang="de-DE" sz="1600" dirty="0">
                          <a:effectLst/>
                        </a:rPr>
                        <a:t>,</a:t>
                      </a:r>
                      <a:r>
                        <a:rPr lang="bg-BG" sz="1600" dirty="0">
                          <a:effectLst/>
                        </a:rPr>
                        <a:t>000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a:effectLst/>
                        </a:rPr>
                        <a:t>25</a:t>
                      </a:r>
                      <a:r>
                        <a:rPr lang="de-DE" sz="1600">
                          <a:effectLst/>
                        </a:rPr>
                        <a:t>,</a:t>
                      </a:r>
                      <a:r>
                        <a:rPr lang="bg-BG" sz="1600">
                          <a:effectLst/>
                        </a:rPr>
                        <a:t>000</a:t>
                      </a:r>
                      <a:r>
                        <a:rPr lang="en-US" sz="1600">
                          <a:effectLst/>
                        </a:rPr>
                        <a:t> - </a:t>
                      </a:r>
                      <a:r>
                        <a:rPr lang="bg-BG" sz="1600">
                          <a:effectLst/>
                        </a:rPr>
                        <a:t> 1</a:t>
                      </a:r>
                      <a:r>
                        <a:rPr lang="de-DE" sz="1600">
                          <a:effectLst/>
                        </a:rPr>
                        <a:t>,</a:t>
                      </a:r>
                      <a:r>
                        <a:rPr lang="bg-BG" sz="1600">
                          <a:effectLst/>
                        </a:rPr>
                        <a:t>000</a:t>
                      </a:r>
                      <a:r>
                        <a:rPr lang="de-DE" sz="1600">
                          <a:effectLst/>
                        </a:rPr>
                        <a:t>,</a:t>
                      </a:r>
                      <a:r>
                        <a:rPr lang="bg-BG" sz="1600">
                          <a:effectLst/>
                        </a:rPr>
                        <a:t>000</a:t>
                      </a:r>
                      <a:endParaRPr lang="de-DE" sz="1600">
                        <a:effectLst/>
                        <a:latin typeface="Times New Roman"/>
                        <a:ea typeface="Times New Roman"/>
                      </a:endParaRPr>
                    </a:p>
                  </a:txBody>
                  <a:tcPr marL="44450" marR="44450" marT="0" marB="0"/>
                </a:tc>
                <a:tc>
                  <a:txBody>
                    <a:bodyPr/>
                    <a:lstStyle/>
                    <a:p>
                      <a:pPr algn="ctr">
                        <a:spcAft>
                          <a:spcPts val="0"/>
                        </a:spcAft>
                      </a:pPr>
                      <a:r>
                        <a:rPr lang="bg-BG" sz="1600" dirty="0" smtClean="0">
                          <a:effectLst/>
                        </a:rPr>
                        <a:t>1</a:t>
                      </a:r>
                      <a:r>
                        <a:rPr lang="de-DE" sz="1600" dirty="0">
                          <a:effectLst/>
                        </a:rPr>
                        <a:t>,</a:t>
                      </a:r>
                      <a:r>
                        <a:rPr lang="bg-BG" sz="1600" dirty="0">
                          <a:effectLst/>
                        </a:rPr>
                        <a:t>000</a:t>
                      </a:r>
                      <a:r>
                        <a:rPr lang="de-DE" sz="1600" dirty="0">
                          <a:effectLst/>
                        </a:rPr>
                        <a:t>,</a:t>
                      </a:r>
                      <a:r>
                        <a:rPr lang="bg-BG" sz="1600" dirty="0" smtClean="0">
                          <a:effectLst/>
                        </a:rPr>
                        <a:t>000</a:t>
                      </a:r>
                      <a:r>
                        <a:rPr lang="ka-GE" sz="1600" dirty="0" smtClean="0">
                          <a:effectLst/>
                        </a:rPr>
                        <a:t>-ზე ზევით</a:t>
                      </a:r>
                      <a:endParaRPr lang="de-DE" sz="1600" dirty="0">
                        <a:effectLst/>
                        <a:latin typeface="Times New Roman"/>
                        <a:ea typeface="Times New Roman"/>
                      </a:endParaRPr>
                    </a:p>
                  </a:txBody>
                  <a:tcPr marL="44450" marR="44450" marT="0" marB="0"/>
                </a:tc>
                <a:extLst>
                  <a:ext uri="{0D108BD9-81ED-4DB2-BD59-A6C34878D82A}">
                    <a16:rowId xmlns:a16="http://schemas.microsoft.com/office/drawing/2014/main" val="10001"/>
                  </a:ext>
                </a:extLst>
              </a:tr>
              <a:tr h="0">
                <a:tc>
                  <a:txBody>
                    <a:bodyPr/>
                    <a:lstStyle/>
                    <a:p>
                      <a:pPr algn="ctr">
                        <a:spcAft>
                          <a:spcPts val="0"/>
                        </a:spcAft>
                      </a:pPr>
                      <a:r>
                        <a:rPr lang="ka-GE" sz="1600" dirty="0" smtClean="0">
                          <a:effectLst/>
                        </a:rPr>
                        <a:t>ნორმა</a:t>
                      </a:r>
                      <a:r>
                        <a:rPr lang="en-US" sz="1600" dirty="0" smtClean="0">
                          <a:effectLst/>
                        </a:rPr>
                        <a:t> </a:t>
                      </a:r>
                      <a:endParaRPr lang="de-DE" sz="1600" dirty="0">
                        <a:effectLst/>
                        <a:latin typeface="Times New Roman"/>
                        <a:ea typeface="Times New Roman"/>
                      </a:endParaRPr>
                    </a:p>
                  </a:txBody>
                  <a:tcPr marL="44450" marR="44450" marT="0" marB="0"/>
                </a:tc>
                <a:tc>
                  <a:txBody>
                    <a:bodyPr/>
                    <a:lstStyle/>
                    <a:p>
                      <a:pPr algn="ctr">
                        <a:spcAft>
                          <a:spcPts val="0"/>
                        </a:spcAft>
                      </a:pPr>
                      <a:r>
                        <a:rPr lang="ka-GE" sz="1600" dirty="0" smtClean="0">
                          <a:effectLst/>
                        </a:rPr>
                        <a:t>კგ</a:t>
                      </a:r>
                      <a:r>
                        <a:rPr lang="bg-BG" sz="1600" dirty="0" smtClean="0">
                          <a:effectLst/>
                        </a:rPr>
                        <a:t>/</a:t>
                      </a:r>
                      <a:r>
                        <a:rPr lang="ka-GE" sz="1600" dirty="0" smtClean="0">
                          <a:effectLst/>
                        </a:rPr>
                        <a:t>პ</a:t>
                      </a:r>
                      <a:r>
                        <a:rPr lang="bg-BG" sz="1600" dirty="0" smtClean="0">
                          <a:effectLst/>
                        </a:rPr>
                        <a:t>/</a:t>
                      </a:r>
                      <a:r>
                        <a:rPr lang="ka-GE" sz="1600" dirty="0" smtClean="0">
                          <a:effectLst/>
                        </a:rPr>
                        <a:t>დღე</a:t>
                      </a:r>
                      <a:r>
                        <a:rPr lang="bg-BG" sz="1600" dirty="0" smtClean="0">
                          <a:effectLst/>
                        </a:rPr>
                        <a:t>.</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0,40-0,50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0,90-1,00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a:effectLst/>
                        </a:rPr>
                        <a:t>1,05-1,15</a:t>
                      </a:r>
                      <a:endParaRPr lang="de-DE" sz="1600">
                        <a:effectLst/>
                        <a:latin typeface="Times New Roman"/>
                        <a:ea typeface="Times New Roman"/>
                      </a:endParaRPr>
                    </a:p>
                  </a:txBody>
                  <a:tcPr marL="44450" marR="44450" marT="0" marB="0"/>
                </a:tc>
                <a:tc>
                  <a:txBody>
                    <a:bodyPr/>
                    <a:lstStyle/>
                    <a:p>
                      <a:pPr algn="ctr">
                        <a:spcAft>
                          <a:spcPts val="0"/>
                        </a:spcAft>
                      </a:pPr>
                      <a:r>
                        <a:rPr lang="bg-BG" sz="1600">
                          <a:effectLst/>
                        </a:rPr>
                        <a:t>1,15-1,25</a:t>
                      </a:r>
                      <a:endParaRPr lang="de-DE" sz="1600">
                        <a:effectLst/>
                        <a:latin typeface="Times New Roman"/>
                        <a:ea typeface="Times New Roman"/>
                      </a:endParaRPr>
                    </a:p>
                  </a:txBody>
                  <a:tcPr marL="44450" marR="44450" marT="0" marB="0"/>
                </a:tc>
                <a:extLst>
                  <a:ext uri="{0D108BD9-81ED-4DB2-BD59-A6C34878D82A}">
                    <a16:rowId xmlns:a16="http://schemas.microsoft.com/office/drawing/2014/main" val="10002"/>
                  </a:ext>
                </a:extLst>
              </a:tr>
              <a:tr h="0">
                <a:tc>
                  <a:txBody>
                    <a:bodyPr/>
                    <a:lstStyle/>
                    <a:p>
                      <a:pPr>
                        <a:spcAft>
                          <a:spcPts val="0"/>
                        </a:spcAft>
                      </a:pPr>
                      <a:r>
                        <a:rPr lang="bg-BG" sz="1600">
                          <a:effectLst/>
                        </a:rPr>
                        <a:t> </a:t>
                      </a:r>
                      <a:endParaRPr lang="de-DE" sz="1600">
                        <a:effectLst/>
                        <a:latin typeface="Times New Roman"/>
                        <a:ea typeface="Times New Roman"/>
                      </a:endParaRPr>
                    </a:p>
                  </a:txBody>
                  <a:tcPr marL="44450" marR="44450" marT="0" marB="0"/>
                </a:tc>
                <a:tc>
                  <a:txBody>
                    <a:bodyPr/>
                    <a:lstStyle/>
                    <a:p>
                      <a:pPr algn="ctr">
                        <a:spcAft>
                          <a:spcPts val="0"/>
                        </a:spcAft>
                      </a:pPr>
                      <a:r>
                        <a:rPr lang="ka-GE" sz="1600" dirty="0" smtClean="0">
                          <a:effectLst/>
                        </a:rPr>
                        <a:t>კგ</a:t>
                      </a:r>
                      <a:r>
                        <a:rPr lang="bg-BG" sz="1600" dirty="0" smtClean="0">
                          <a:effectLst/>
                        </a:rPr>
                        <a:t>/</a:t>
                      </a:r>
                      <a:r>
                        <a:rPr lang="ka-GE" sz="1600" dirty="0" smtClean="0">
                          <a:effectLst/>
                        </a:rPr>
                        <a:t>პ</a:t>
                      </a:r>
                      <a:r>
                        <a:rPr lang="bg-BG" sz="1600" dirty="0" smtClean="0">
                          <a:effectLst/>
                        </a:rPr>
                        <a:t>/</a:t>
                      </a:r>
                      <a:r>
                        <a:rPr lang="ka-GE" sz="1600" dirty="0" smtClean="0">
                          <a:effectLst/>
                        </a:rPr>
                        <a:t>წ</a:t>
                      </a:r>
                      <a:r>
                        <a:rPr lang="bg-BG" sz="1600" dirty="0" smtClean="0">
                          <a:effectLst/>
                        </a:rPr>
                        <a:t>.</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150-180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330-365</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380-420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a:effectLst/>
                        </a:rPr>
                        <a:t>420-455</a:t>
                      </a:r>
                      <a:endParaRPr lang="de-DE" sz="1600">
                        <a:effectLst/>
                        <a:latin typeface="Times New Roman"/>
                        <a:ea typeface="Times New Roman"/>
                      </a:endParaRPr>
                    </a:p>
                  </a:txBody>
                  <a:tcPr marL="44450" marR="44450" marT="0" marB="0"/>
                </a:tc>
                <a:extLst>
                  <a:ext uri="{0D108BD9-81ED-4DB2-BD59-A6C34878D82A}">
                    <a16:rowId xmlns:a16="http://schemas.microsoft.com/office/drawing/2014/main" val="10003"/>
                  </a:ext>
                </a:extLst>
              </a:tr>
              <a:tr h="0">
                <a:tc>
                  <a:txBody>
                    <a:bodyPr/>
                    <a:lstStyle/>
                    <a:p>
                      <a:pPr>
                        <a:spcAft>
                          <a:spcPts val="0"/>
                        </a:spcAft>
                      </a:pPr>
                      <a:r>
                        <a:rPr lang="bg-BG" sz="1600">
                          <a:effectLst/>
                        </a:rPr>
                        <a:t> </a:t>
                      </a:r>
                      <a:endParaRPr lang="de-DE" sz="1600">
                        <a:effectLst/>
                        <a:latin typeface="Times New Roman"/>
                        <a:ea typeface="Times New Roman"/>
                      </a:endParaRPr>
                    </a:p>
                  </a:txBody>
                  <a:tcPr marL="44450" marR="44450" marT="0" marB="0"/>
                </a:tc>
                <a:tc>
                  <a:txBody>
                    <a:bodyPr/>
                    <a:lstStyle/>
                    <a:p>
                      <a:pPr algn="ctr">
                        <a:spcAft>
                          <a:spcPts val="0"/>
                        </a:spcAft>
                      </a:pPr>
                      <a:r>
                        <a:rPr lang="ka-GE" sz="1600" dirty="0" smtClean="0">
                          <a:effectLst/>
                        </a:rPr>
                        <a:t>ლ</a:t>
                      </a:r>
                      <a:r>
                        <a:rPr lang="bg-BG" sz="1600" dirty="0" smtClean="0">
                          <a:effectLst/>
                        </a:rPr>
                        <a:t>/</a:t>
                      </a:r>
                      <a:r>
                        <a:rPr lang="ka-GE" sz="1600" dirty="0" smtClean="0">
                          <a:effectLst/>
                        </a:rPr>
                        <a:t>პ</a:t>
                      </a:r>
                      <a:r>
                        <a:rPr lang="bg-BG" sz="1600" dirty="0" smtClean="0">
                          <a:effectLst/>
                        </a:rPr>
                        <a:t>/</a:t>
                      </a:r>
                      <a:r>
                        <a:rPr lang="ka-GE" sz="1600" dirty="0" smtClean="0">
                          <a:effectLst/>
                        </a:rPr>
                        <a:t>დღე</a:t>
                      </a:r>
                      <a:r>
                        <a:rPr lang="bg-BG" sz="1600" dirty="0" smtClean="0">
                          <a:effectLst/>
                        </a:rPr>
                        <a:t>.</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a:effectLst/>
                        </a:rPr>
                        <a:t>1,05-1,45</a:t>
                      </a:r>
                      <a:endParaRPr lang="de-DE" sz="1600">
                        <a:effectLst/>
                        <a:latin typeface="Times New Roman"/>
                        <a:ea typeface="Times New Roman"/>
                      </a:endParaRPr>
                    </a:p>
                  </a:txBody>
                  <a:tcPr marL="44450" marR="44450" marT="0" marB="0"/>
                </a:tc>
                <a:tc>
                  <a:txBody>
                    <a:bodyPr/>
                    <a:lstStyle/>
                    <a:p>
                      <a:pPr algn="ctr">
                        <a:spcAft>
                          <a:spcPts val="0"/>
                        </a:spcAft>
                      </a:pPr>
                      <a:r>
                        <a:rPr lang="bg-BG" sz="1600" dirty="0">
                          <a:effectLst/>
                        </a:rPr>
                        <a:t>2,30-2,85</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3,10-3,85</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3,95-5,00</a:t>
                      </a:r>
                      <a:endParaRPr lang="de-DE" sz="1600" dirty="0">
                        <a:effectLst/>
                        <a:latin typeface="Times New Roman"/>
                        <a:ea typeface="Times New Roman"/>
                      </a:endParaRPr>
                    </a:p>
                  </a:txBody>
                  <a:tcPr marL="44450" marR="44450" marT="0" marB="0"/>
                </a:tc>
                <a:extLst>
                  <a:ext uri="{0D108BD9-81ED-4DB2-BD59-A6C34878D82A}">
                    <a16:rowId xmlns:a16="http://schemas.microsoft.com/office/drawing/2014/main" val="10004"/>
                  </a:ext>
                </a:extLst>
              </a:tr>
              <a:tr h="0">
                <a:tc>
                  <a:txBody>
                    <a:bodyPr/>
                    <a:lstStyle/>
                    <a:p>
                      <a:pPr>
                        <a:spcAft>
                          <a:spcPts val="0"/>
                        </a:spcAft>
                      </a:pPr>
                      <a:r>
                        <a:rPr lang="bg-BG" sz="1600">
                          <a:effectLst/>
                        </a:rPr>
                        <a:t> </a:t>
                      </a:r>
                      <a:endParaRPr lang="de-DE" sz="1600">
                        <a:effectLst/>
                        <a:latin typeface="Times New Roman"/>
                        <a:ea typeface="Times New Roman"/>
                      </a:endParaRPr>
                    </a:p>
                  </a:txBody>
                  <a:tcPr marL="44450" marR="44450" marT="0" marB="0"/>
                </a:tc>
                <a:tc>
                  <a:txBody>
                    <a:bodyPr/>
                    <a:lstStyle/>
                    <a:p>
                      <a:pPr algn="ctr">
                        <a:spcAft>
                          <a:spcPts val="0"/>
                        </a:spcAft>
                      </a:pPr>
                      <a:r>
                        <a:rPr lang="ka-GE" sz="1600" baseline="0" dirty="0" smtClean="0">
                          <a:effectLst/>
                        </a:rPr>
                        <a:t>მ</a:t>
                      </a:r>
                      <a:r>
                        <a:rPr lang="bg-BG" sz="1600" baseline="30000" dirty="0" smtClean="0">
                          <a:effectLst/>
                        </a:rPr>
                        <a:t>3</a:t>
                      </a:r>
                      <a:r>
                        <a:rPr lang="bg-BG" sz="1600" dirty="0" smtClean="0">
                          <a:effectLst/>
                        </a:rPr>
                        <a:t>/</a:t>
                      </a:r>
                      <a:r>
                        <a:rPr lang="ka-GE" sz="1600" dirty="0" smtClean="0">
                          <a:effectLst/>
                        </a:rPr>
                        <a:t>პ</a:t>
                      </a:r>
                      <a:r>
                        <a:rPr lang="bg-BG" sz="1600" dirty="0" smtClean="0">
                          <a:effectLst/>
                        </a:rPr>
                        <a:t>/</a:t>
                      </a:r>
                      <a:r>
                        <a:rPr lang="ka-GE" sz="1600" dirty="0" smtClean="0">
                          <a:effectLst/>
                        </a:rPr>
                        <a:t>წ</a:t>
                      </a:r>
                      <a:r>
                        <a:rPr lang="bg-BG" sz="1600" dirty="0" smtClean="0">
                          <a:effectLst/>
                        </a:rPr>
                        <a:t>.</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a:effectLst/>
                        </a:rPr>
                        <a:t>0,40-0,55</a:t>
                      </a:r>
                      <a:endParaRPr lang="de-DE" sz="1600">
                        <a:effectLst/>
                        <a:latin typeface="Times New Roman"/>
                        <a:ea typeface="Times New Roman"/>
                      </a:endParaRPr>
                    </a:p>
                  </a:txBody>
                  <a:tcPr marL="44450" marR="44450" marT="0" marB="0"/>
                </a:tc>
                <a:tc>
                  <a:txBody>
                    <a:bodyPr/>
                    <a:lstStyle/>
                    <a:p>
                      <a:pPr algn="ctr">
                        <a:spcAft>
                          <a:spcPts val="0"/>
                        </a:spcAft>
                      </a:pPr>
                      <a:r>
                        <a:rPr lang="bg-BG" sz="1600" dirty="0">
                          <a:effectLst/>
                        </a:rPr>
                        <a:t>0,85-1,05</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1,15-1,40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1,45-1,80</a:t>
                      </a:r>
                      <a:endParaRPr lang="de-DE" sz="1600" dirty="0">
                        <a:effectLst/>
                        <a:latin typeface="Times New Roman"/>
                        <a:ea typeface="Times New Roman"/>
                      </a:endParaRPr>
                    </a:p>
                  </a:txBody>
                  <a:tcPr marL="44450" marR="44450" marT="0" marB="0"/>
                </a:tc>
                <a:extLst>
                  <a:ext uri="{0D108BD9-81ED-4DB2-BD59-A6C34878D82A}">
                    <a16:rowId xmlns:a16="http://schemas.microsoft.com/office/drawing/2014/main" val="10005"/>
                  </a:ext>
                </a:extLst>
              </a:tr>
              <a:tr h="0">
                <a:tc>
                  <a:txBody>
                    <a:bodyPr/>
                    <a:lstStyle/>
                    <a:p>
                      <a:pPr algn="ctr">
                        <a:spcAft>
                          <a:spcPts val="0"/>
                        </a:spcAft>
                      </a:pPr>
                      <a:r>
                        <a:rPr lang="ka-GE" sz="1600" dirty="0" smtClean="0">
                          <a:effectLst/>
                        </a:rPr>
                        <a:t>მოცულობა</a:t>
                      </a:r>
                      <a:endParaRPr lang="de-DE" sz="1600" dirty="0">
                        <a:effectLst/>
                        <a:latin typeface="Times New Roman"/>
                        <a:ea typeface="Times New Roman"/>
                      </a:endParaRPr>
                    </a:p>
                  </a:txBody>
                  <a:tcPr marL="44450" marR="44450" marT="0" marB="0"/>
                </a:tc>
                <a:tc>
                  <a:txBody>
                    <a:bodyPr/>
                    <a:lstStyle/>
                    <a:p>
                      <a:pPr algn="ctr">
                        <a:spcAft>
                          <a:spcPts val="0"/>
                        </a:spcAft>
                      </a:pPr>
                      <a:r>
                        <a:rPr lang="ka-GE" sz="1600" dirty="0" smtClean="0">
                          <a:effectLst/>
                        </a:rPr>
                        <a:t>კგ</a:t>
                      </a:r>
                      <a:r>
                        <a:rPr lang="bg-BG" sz="1600" dirty="0" smtClean="0">
                          <a:effectLst/>
                        </a:rPr>
                        <a:t>/</a:t>
                      </a:r>
                      <a:r>
                        <a:rPr lang="ka-GE" sz="1600" dirty="0" smtClean="0">
                          <a:effectLst/>
                        </a:rPr>
                        <a:t>მ</a:t>
                      </a:r>
                      <a:r>
                        <a:rPr lang="bg-BG" sz="1600" baseline="30000" dirty="0" smtClean="0">
                          <a:effectLst/>
                        </a:rPr>
                        <a:t>3</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a:effectLst/>
                        </a:rPr>
                        <a:t>340-380</a:t>
                      </a:r>
                      <a:endParaRPr lang="de-DE" sz="1600">
                        <a:effectLst/>
                        <a:latin typeface="Times New Roman"/>
                        <a:ea typeface="Times New Roman"/>
                      </a:endParaRPr>
                    </a:p>
                  </a:txBody>
                  <a:tcPr marL="44450" marR="44450" marT="0" marB="0"/>
                </a:tc>
                <a:tc>
                  <a:txBody>
                    <a:bodyPr/>
                    <a:lstStyle/>
                    <a:p>
                      <a:pPr algn="ctr">
                        <a:spcAft>
                          <a:spcPts val="0"/>
                        </a:spcAft>
                      </a:pPr>
                      <a:r>
                        <a:rPr lang="bg-BG" sz="1600" dirty="0">
                          <a:effectLst/>
                        </a:rPr>
                        <a:t>350-390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300-340</a:t>
                      </a:r>
                      <a:endParaRPr lang="de-DE" sz="1600" dirty="0">
                        <a:effectLst/>
                        <a:latin typeface="Times New Roman"/>
                        <a:ea typeface="Times New Roman"/>
                      </a:endParaRPr>
                    </a:p>
                  </a:txBody>
                  <a:tcPr marL="44450" marR="44450" marT="0" marB="0"/>
                </a:tc>
                <a:tc>
                  <a:txBody>
                    <a:bodyPr/>
                    <a:lstStyle/>
                    <a:p>
                      <a:pPr algn="ctr">
                        <a:spcAft>
                          <a:spcPts val="0"/>
                        </a:spcAft>
                      </a:pPr>
                      <a:r>
                        <a:rPr lang="bg-BG" sz="1600" dirty="0">
                          <a:effectLst/>
                        </a:rPr>
                        <a:t>250-290</a:t>
                      </a:r>
                      <a:endParaRPr lang="de-DE" sz="1600" dirty="0">
                        <a:effectLst/>
                        <a:latin typeface="Times New Roman"/>
                        <a:ea typeface="Times New Roman"/>
                      </a:endParaRPr>
                    </a:p>
                  </a:txBody>
                  <a:tcPr marL="44450" marR="44450" marT="0" marB="0"/>
                </a:tc>
                <a:extLst>
                  <a:ext uri="{0D108BD9-81ED-4DB2-BD59-A6C34878D82A}">
                    <a16:rowId xmlns:a16="http://schemas.microsoft.com/office/drawing/2014/main" val="10006"/>
                  </a:ext>
                </a:extLst>
              </a:tr>
            </a:tbl>
          </a:graphicData>
        </a:graphic>
      </p:graphicFrame>
      <p:sp>
        <p:nvSpPr>
          <p:cNvPr id="4" name="Untertitel 2"/>
          <p:cNvSpPr txBox="1">
            <a:spLocks/>
          </p:cNvSpPr>
          <p:nvPr/>
        </p:nvSpPr>
        <p:spPr>
          <a:xfrm>
            <a:off x="107504" y="4437112"/>
            <a:ext cx="8856984" cy="172819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nSpc>
                <a:spcPct val="124000"/>
              </a:lnSpc>
              <a:buNone/>
            </a:pPr>
            <a:r>
              <a:rPr lang="en-US" sz="2800" b="1" dirty="0" smtClean="0">
                <a:solidFill>
                  <a:schemeClr val="tx2"/>
                </a:solidFill>
                <a:sym typeface="Wingdings"/>
              </a:rPr>
              <a:t> </a:t>
            </a:r>
            <a:r>
              <a:rPr lang="ka-GE" sz="2200" u="sng" dirty="0" smtClean="0">
                <a:solidFill>
                  <a:schemeClr val="tx2"/>
                </a:solidFill>
              </a:rPr>
              <a:t>შენიშვნა</a:t>
            </a:r>
            <a:r>
              <a:rPr lang="en-US" sz="2200" u="sng" dirty="0" smtClean="0">
                <a:solidFill>
                  <a:schemeClr val="tx2"/>
                </a:solidFill>
              </a:rPr>
              <a:t>:</a:t>
            </a:r>
            <a:r>
              <a:rPr lang="en-US" sz="2200" dirty="0" smtClean="0">
                <a:solidFill>
                  <a:schemeClr val="tx2"/>
                </a:solidFill>
              </a:rPr>
              <a:t> </a:t>
            </a:r>
            <a:r>
              <a:rPr lang="ka-GE" sz="2200" dirty="0" smtClean="0">
                <a:solidFill>
                  <a:schemeClr val="tx2"/>
                </a:solidFill>
              </a:rPr>
              <a:t>დასახლების ტიპიდან გამომდინარე არსებობს/უნდა არსებობდეს ვარიაციები (= მოსახლეობის განსხვავებული რაოდენობა, მოსახლეობის სიმჭიდროვე).</a:t>
            </a:r>
            <a:r>
              <a:rPr lang="en-US" sz="2200" dirty="0" smtClean="0">
                <a:solidFill>
                  <a:schemeClr val="tx2"/>
                </a:solidFill>
              </a:rPr>
              <a:t> </a:t>
            </a:r>
            <a:br>
              <a:rPr lang="en-US" sz="2200" dirty="0" smtClean="0">
                <a:solidFill>
                  <a:schemeClr val="tx2"/>
                </a:solidFill>
              </a:rPr>
            </a:br>
            <a:r>
              <a:rPr lang="ka-GE" sz="2200" dirty="0">
                <a:solidFill>
                  <a:schemeClr val="tx2"/>
                </a:solidFill>
              </a:rPr>
              <a:t>ეს </a:t>
            </a:r>
            <a:r>
              <a:rPr lang="ka-GE" sz="2200" u="sng" dirty="0">
                <a:solidFill>
                  <a:schemeClr val="tx2"/>
                </a:solidFill>
              </a:rPr>
              <a:t>განსხვავებები </a:t>
            </a:r>
            <a:r>
              <a:rPr lang="ka-GE" sz="2200" u="sng" dirty="0" smtClean="0">
                <a:solidFill>
                  <a:schemeClr val="tx2"/>
                </a:solidFill>
              </a:rPr>
              <a:t>გვხვდება </a:t>
            </a:r>
            <a:r>
              <a:rPr lang="ka-GE" sz="2200" u="sng" dirty="0">
                <a:solidFill>
                  <a:schemeClr val="tx2"/>
                </a:solidFill>
              </a:rPr>
              <a:t>მუნიციპალიტეტის საზღვრებშიც </a:t>
            </a:r>
            <a:r>
              <a:rPr lang="ka-GE" sz="2200" dirty="0">
                <a:solidFill>
                  <a:schemeClr val="tx2"/>
                </a:solidFill>
              </a:rPr>
              <a:t>და მხედველობაში უნდა იქნას მიღებული</a:t>
            </a:r>
            <a:r>
              <a:rPr lang="ka-GE" sz="2200" dirty="0" smtClean="0">
                <a:solidFill>
                  <a:schemeClr val="tx2"/>
                </a:solidFill>
              </a:rPr>
              <a:t>! </a:t>
            </a:r>
            <a:endParaRPr lang="de-DE" sz="2200" b="1" dirty="0">
              <a:solidFill>
                <a:schemeClr val="tx2"/>
              </a:solidFill>
            </a:endParaRPr>
          </a:p>
        </p:txBody>
      </p:sp>
    </p:spTree>
    <p:extLst>
      <p:ext uri="{BB962C8B-B14F-4D97-AF65-F5344CB8AC3E}">
        <p14:creationId xmlns:p14="http://schemas.microsoft.com/office/powerpoint/2010/main" val="3901084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800" b="1" dirty="0">
                <a:solidFill>
                  <a:schemeClr val="tx2"/>
                </a:solidFill>
              </a:rPr>
              <a:t>წარმოქმნილი ნარჩენების რაოდენობის გამოთვლა</a:t>
            </a:r>
            <a:endParaRPr lang="en-GB" sz="2800" dirty="0"/>
          </a:p>
        </p:txBody>
      </p:sp>
      <p:sp>
        <p:nvSpPr>
          <p:cNvPr id="3" name="Content Placeholder 2"/>
          <p:cNvSpPr>
            <a:spLocks noGrp="1"/>
          </p:cNvSpPr>
          <p:nvPr>
            <p:ph idx="1"/>
          </p:nvPr>
        </p:nvSpPr>
        <p:spPr/>
        <p:txBody>
          <a:bodyPr>
            <a:normAutofit fontScale="92500" lnSpcReduction="10000"/>
          </a:bodyPr>
          <a:lstStyle/>
          <a:p>
            <a:r>
              <a:rPr lang="ka-GE" sz="2400" dirty="0" smtClean="0">
                <a:solidFill>
                  <a:schemeClr val="tx2"/>
                </a:solidFill>
              </a:rPr>
              <a:t>გრძელვადიანი პროგნოზი</a:t>
            </a:r>
            <a:r>
              <a:rPr lang="en-US" sz="2400" dirty="0" smtClean="0">
                <a:solidFill>
                  <a:schemeClr val="tx2"/>
                </a:solidFill>
              </a:rPr>
              <a:t>:</a:t>
            </a:r>
            <a:endParaRPr lang="en-US" sz="2400" dirty="0">
              <a:solidFill>
                <a:schemeClr val="tx2"/>
              </a:solidFill>
            </a:endParaRPr>
          </a:p>
          <a:p>
            <a:pPr marL="712788" indent="-355600"/>
            <a:r>
              <a:rPr lang="ka-GE" sz="2400" dirty="0" smtClean="0">
                <a:solidFill>
                  <a:schemeClr val="tx2"/>
                </a:solidFill>
              </a:rPr>
              <a:t>მოსახლეობა</a:t>
            </a:r>
            <a:endParaRPr lang="en-US" sz="2400" dirty="0" smtClean="0">
              <a:solidFill>
                <a:schemeClr val="tx2"/>
              </a:solidFill>
            </a:endParaRPr>
          </a:p>
          <a:p>
            <a:pPr marL="712788" indent="-355600"/>
            <a:r>
              <a:rPr lang="ka-GE" sz="2400" dirty="0" smtClean="0">
                <a:solidFill>
                  <a:schemeClr val="tx2"/>
                </a:solidFill>
              </a:rPr>
              <a:t>მოსახლეობის საერთო რაოდენობა (სტატისტიკის სამსახური</a:t>
            </a:r>
            <a:endParaRPr lang="en-US" sz="2400" dirty="0" smtClean="0">
              <a:solidFill>
                <a:schemeClr val="tx2"/>
              </a:solidFill>
            </a:endParaRPr>
          </a:p>
          <a:p>
            <a:pPr marL="712788" indent="-355600"/>
            <a:r>
              <a:rPr lang="ka-GE" sz="2400" dirty="0" smtClean="0">
                <a:solidFill>
                  <a:schemeClr val="tx2"/>
                </a:solidFill>
              </a:rPr>
              <a:t>პროგნოზი</a:t>
            </a:r>
            <a:r>
              <a:rPr lang="en-US" sz="2400" dirty="0" smtClean="0">
                <a:solidFill>
                  <a:schemeClr val="tx2"/>
                </a:solidFill>
              </a:rPr>
              <a:t>:</a:t>
            </a:r>
          </a:p>
          <a:p>
            <a:pPr marL="712788" indent="-355600"/>
            <a:endParaRPr lang="en-US" sz="2400" dirty="0">
              <a:solidFill>
                <a:schemeClr val="tx2"/>
              </a:solidFill>
            </a:endParaRPr>
          </a:p>
          <a:p>
            <a:pPr marL="712788" indent="-355600"/>
            <a:endParaRPr lang="en-US" sz="2400" dirty="0" smtClean="0">
              <a:solidFill>
                <a:schemeClr val="tx2"/>
              </a:solidFill>
            </a:endParaRPr>
          </a:p>
          <a:p>
            <a:pPr marL="712788" indent="-355600"/>
            <a:r>
              <a:rPr lang="ka-GE" sz="2400" dirty="0" smtClean="0">
                <a:solidFill>
                  <a:schemeClr val="tx2"/>
                </a:solidFill>
              </a:rPr>
              <a:t>ეკონომიკური ზრდა: 1%-იანი ზრდა = 0.3%-ით მეტი ნარჩენები</a:t>
            </a:r>
            <a:endParaRPr lang="en-US" sz="2400" dirty="0" smtClean="0">
              <a:solidFill>
                <a:schemeClr val="tx2"/>
              </a:solidFill>
            </a:endParaRPr>
          </a:p>
          <a:p>
            <a:pPr marL="712788" indent="-355600"/>
            <a:r>
              <a:rPr lang="ka-GE" sz="2400" dirty="0" smtClean="0">
                <a:solidFill>
                  <a:schemeClr val="tx2"/>
                </a:solidFill>
              </a:rPr>
              <a:t>ტურიზმის ნარჩენები: 1 ერთი დღეღამით დაჩერება = ადგილობრივი მოსახლისგან წარმოქმნილი ნარჩენები/დღეში</a:t>
            </a:r>
            <a:endParaRPr lang="en-US" sz="2400" dirty="0" smtClean="0">
              <a:solidFill>
                <a:schemeClr val="tx2"/>
              </a:solidFill>
            </a:endParaRPr>
          </a:p>
          <a:p>
            <a:pPr marL="712788" indent="-355600"/>
            <a:endParaRPr lang="en-US" sz="2400" dirty="0" smtClean="0">
              <a:solidFill>
                <a:schemeClr val="tx2"/>
              </a:solidFill>
            </a:endParaRPr>
          </a:p>
          <a:p>
            <a:pPr marL="357188" indent="0">
              <a:buNone/>
            </a:pPr>
            <a:endParaRPr lang="en-US" sz="2400" dirty="0" smtClean="0">
              <a:solidFill>
                <a:schemeClr val="tx2"/>
              </a:solidFill>
            </a:endParaRPr>
          </a:p>
          <a:p>
            <a:pPr marL="712788" indent="-355600"/>
            <a:endParaRPr lang="en-US" sz="2400" dirty="0">
              <a:solidFill>
                <a:schemeClr val="tx2"/>
              </a:solidFill>
            </a:endParaRPr>
          </a:p>
          <a:p>
            <a:pPr marL="0" indent="0">
              <a:buNone/>
            </a:pPr>
            <a:endParaRPr lang="en-US" sz="2400" u="sng" dirty="0" smtClean="0">
              <a:solidFill>
                <a:schemeClr val="tx2"/>
              </a:solidFill>
            </a:endParaRPr>
          </a:p>
          <a:p>
            <a:pPr marL="0" indent="0">
              <a:buNone/>
            </a:pPr>
            <a:endParaRPr lang="en-US" sz="2400" u="sng" dirty="0">
              <a:solidFill>
                <a:schemeClr val="tx2"/>
              </a:solidFill>
            </a:endParaRP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135087658"/>
              </p:ext>
            </p:extLst>
          </p:nvPr>
        </p:nvGraphicFramePr>
        <p:xfrm>
          <a:off x="3995936" y="2771594"/>
          <a:ext cx="3960440" cy="929311"/>
        </p:xfrm>
        <a:graphic>
          <a:graphicData uri="http://schemas.openxmlformats.org/drawingml/2006/table">
            <a:tbl>
              <a:tblPr/>
              <a:tblGrid>
                <a:gridCol w="273630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361621">
                <a:tc>
                  <a:txBody>
                    <a:bodyPr/>
                    <a:lstStyle/>
                    <a:p>
                      <a:pPr algn="l" fontAlgn="b"/>
                      <a:r>
                        <a:rPr lang="ka-GE" sz="1600" b="1" i="0" u="none" strike="noStrike" dirty="0" smtClean="0">
                          <a:solidFill>
                            <a:srgbClr val="000000"/>
                          </a:solidFill>
                          <a:effectLst/>
                          <a:latin typeface="Calibri" panose="020F0502020204030204" pitchFamily="34" charset="0"/>
                        </a:rPr>
                        <a:t>მოსახლ. ზრდის მაჩვენებელი</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 </a:t>
                      </a:r>
                      <a:r>
                        <a:rPr lang="ka-GE" sz="1600" b="0" i="0" u="none" strike="noStrike" dirty="0" smtClean="0">
                          <a:solidFill>
                            <a:srgbClr val="000000"/>
                          </a:solidFill>
                          <a:effectLst/>
                          <a:latin typeface="Calibri" panose="020F0502020204030204" pitchFamily="34" charset="0"/>
                        </a:rPr>
                        <a:t>წელიწადში</a:t>
                      </a:r>
                      <a:endParaRPr lang="en-GB"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3896">
                <a:tc>
                  <a:txBody>
                    <a:bodyPr/>
                    <a:lstStyle/>
                    <a:p>
                      <a:pPr algn="l" fontAlgn="b"/>
                      <a:r>
                        <a:rPr lang="ka-GE" sz="1800" b="0" i="0" u="none" strike="noStrike" dirty="0" smtClean="0">
                          <a:solidFill>
                            <a:srgbClr val="000000"/>
                          </a:solidFill>
                          <a:effectLst/>
                          <a:latin typeface="Calibri" panose="020F0502020204030204" pitchFamily="34" charset="0"/>
                        </a:rPr>
                        <a:t>სასოფლო</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3896">
                <a:tc>
                  <a:txBody>
                    <a:bodyPr/>
                    <a:lstStyle/>
                    <a:p>
                      <a:pPr algn="l" fontAlgn="b"/>
                      <a:r>
                        <a:rPr lang="ka-GE" sz="1800" b="0" i="0" u="none" strike="noStrike" dirty="0" smtClean="0">
                          <a:solidFill>
                            <a:srgbClr val="000000"/>
                          </a:solidFill>
                          <a:effectLst/>
                          <a:latin typeface="Calibri" panose="020F0502020204030204" pitchFamily="34" charset="0"/>
                        </a:rPr>
                        <a:t>ურბანული</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8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184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წარმოქმნილი ნარჩენების რაოდენობის გამოთვლა</a:t>
            </a:r>
            <a:endParaRPr lang="en-US" sz="2200" b="1" dirty="0">
              <a:solidFill>
                <a:schemeClr val="tx2"/>
              </a:solidFill>
            </a:endParaRPr>
          </a:p>
          <a:p>
            <a:pPr marL="539750" indent="-539750">
              <a:buNone/>
            </a:pPr>
            <a:r>
              <a:rPr lang="en-US" sz="2200" u="sng" dirty="0" smtClean="0">
                <a:solidFill>
                  <a:schemeClr val="tx2"/>
                </a:solidFill>
              </a:rPr>
              <a:t>1.a)	</a:t>
            </a:r>
            <a:r>
              <a:rPr lang="ka-GE" sz="2000" u="sng" dirty="0" smtClean="0">
                <a:solidFill>
                  <a:schemeClr val="tx2"/>
                </a:solidFill>
              </a:rPr>
              <a:t>მოსახლეობის </a:t>
            </a:r>
            <a:r>
              <a:rPr lang="ka-GE" sz="2000" u="sng" dirty="0">
                <a:solidFill>
                  <a:schemeClr val="tx2"/>
                </a:solidFill>
              </a:rPr>
              <a:t>რაოდენობის ან კომერციული საქმიანობის საფუძველზე გაკეთებული კალკულაცია, კონკრეტული პარამეტრების გამოყენებით</a:t>
            </a:r>
            <a:endParaRPr lang="en-US" sz="2000" u="sng" dirty="0" smtClean="0">
              <a:solidFill>
                <a:schemeClr val="tx2"/>
              </a:solidFill>
            </a:endParaRPr>
          </a:p>
          <a:p>
            <a:pPr marL="0" indent="0">
              <a:buNone/>
            </a:pPr>
            <a:r>
              <a:rPr lang="ka-GE" sz="1600" i="1" dirty="0" smtClean="0">
                <a:solidFill>
                  <a:schemeClr val="tx2"/>
                </a:solidFill>
              </a:rPr>
              <a:t>ბულგარეთის მაგალითი:</a:t>
            </a:r>
            <a:endParaRPr lang="en-US" sz="1600" i="1" dirty="0" smtClean="0">
              <a:solidFill>
                <a:schemeClr val="tx2"/>
              </a:solidFill>
            </a:endParaRPr>
          </a:p>
          <a:p>
            <a:pPr marL="357188" indent="-357188">
              <a:buNone/>
            </a:pPr>
            <a:endParaRPr lang="en-US" sz="2200" dirty="0" smtClean="0">
              <a:solidFill>
                <a:schemeClr val="tx2"/>
              </a:solidFill>
            </a:endParaRPr>
          </a:p>
        </p:txBody>
      </p:sp>
      <p:graphicFrame>
        <p:nvGraphicFramePr>
          <p:cNvPr id="2" name="Tabelle 1"/>
          <p:cNvGraphicFramePr>
            <a:graphicFrameLocks noGrp="1"/>
          </p:cNvGraphicFramePr>
          <p:nvPr>
            <p:extLst/>
          </p:nvPr>
        </p:nvGraphicFramePr>
        <p:xfrm>
          <a:off x="107505" y="2037928"/>
          <a:ext cx="8928993" cy="4343400"/>
        </p:xfrm>
        <a:graphic>
          <a:graphicData uri="http://schemas.openxmlformats.org/drawingml/2006/table">
            <a:tbl>
              <a:tblPr>
                <a:tableStyleId>{B301B821-A1FF-4177-AEE7-76D212191A09}</a:tableStyleId>
              </a:tblPr>
              <a:tblGrid>
                <a:gridCol w="515241">
                  <a:extLst>
                    <a:ext uri="{9D8B030D-6E8A-4147-A177-3AD203B41FA5}">
                      <a16:colId xmlns:a16="http://schemas.microsoft.com/office/drawing/2014/main" val="20000"/>
                    </a:ext>
                  </a:extLst>
                </a:gridCol>
                <a:gridCol w="4180748">
                  <a:extLst>
                    <a:ext uri="{9D8B030D-6E8A-4147-A177-3AD203B41FA5}">
                      <a16:colId xmlns:a16="http://schemas.microsoft.com/office/drawing/2014/main" val="20001"/>
                    </a:ext>
                  </a:extLst>
                </a:gridCol>
                <a:gridCol w="799906">
                  <a:extLst>
                    <a:ext uri="{9D8B030D-6E8A-4147-A177-3AD203B41FA5}">
                      <a16:colId xmlns:a16="http://schemas.microsoft.com/office/drawing/2014/main" val="20002"/>
                    </a:ext>
                  </a:extLst>
                </a:gridCol>
                <a:gridCol w="858734">
                  <a:extLst>
                    <a:ext uri="{9D8B030D-6E8A-4147-A177-3AD203B41FA5}">
                      <a16:colId xmlns:a16="http://schemas.microsoft.com/office/drawing/2014/main" val="20003"/>
                    </a:ext>
                  </a:extLst>
                </a:gridCol>
                <a:gridCol w="858734">
                  <a:extLst>
                    <a:ext uri="{9D8B030D-6E8A-4147-A177-3AD203B41FA5}">
                      <a16:colId xmlns:a16="http://schemas.microsoft.com/office/drawing/2014/main" val="20004"/>
                    </a:ext>
                  </a:extLst>
                </a:gridCol>
                <a:gridCol w="779748">
                  <a:extLst>
                    <a:ext uri="{9D8B030D-6E8A-4147-A177-3AD203B41FA5}">
                      <a16:colId xmlns:a16="http://schemas.microsoft.com/office/drawing/2014/main" val="20005"/>
                    </a:ext>
                  </a:extLst>
                </a:gridCol>
                <a:gridCol w="935882">
                  <a:extLst>
                    <a:ext uri="{9D8B030D-6E8A-4147-A177-3AD203B41FA5}">
                      <a16:colId xmlns:a16="http://schemas.microsoft.com/office/drawing/2014/main" val="20006"/>
                    </a:ext>
                  </a:extLst>
                </a:gridCol>
              </a:tblGrid>
              <a:tr h="0">
                <a:tc>
                  <a:txBody>
                    <a:bodyPr/>
                    <a:lstStyle/>
                    <a:p>
                      <a:pPr algn="ctr">
                        <a:spcAft>
                          <a:spcPts val="0"/>
                        </a:spcAft>
                      </a:pPr>
                      <a:r>
                        <a:rPr lang="bg-BG" sz="1500" dirty="0">
                          <a:effectLst/>
                        </a:rPr>
                        <a:t>№</a:t>
                      </a:r>
                      <a:endParaRPr lang="de-DE" sz="1500" dirty="0">
                        <a:effectLst/>
                        <a:latin typeface="Times New Roman"/>
                        <a:ea typeface="Times New Roman"/>
                      </a:endParaRPr>
                    </a:p>
                  </a:txBody>
                  <a:tcPr marL="44450" marR="44450" marT="0" marB="0"/>
                </a:tc>
                <a:tc>
                  <a:txBody>
                    <a:bodyPr/>
                    <a:lstStyle/>
                    <a:p>
                      <a:pPr algn="ctr">
                        <a:spcAft>
                          <a:spcPts val="0"/>
                        </a:spcAft>
                      </a:pPr>
                      <a:r>
                        <a:rPr lang="ka-GE" sz="1500" dirty="0" smtClean="0">
                          <a:effectLst/>
                        </a:rPr>
                        <a:t>ობიექტი</a:t>
                      </a:r>
                      <a:r>
                        <a:rPr lang="en-US" sz="1500" dirty="0" smtClean="0">
                          <a:effectLst/>
                        </a:rPr>
                        <a:t> </a:t>
                      </a:r>
                      <a:endParaRPr lang="de-DE" sz="1500" dirty="0">
                        <a:effectLst/>
                        <a:latin typeface="Times New Roman"/>
                        <a:ea typeface="Times New Roman"/>
                      </a:endParaRPr>
                    </a:p>
                  </a:txBody>
                  <a:tcPr marL="44450" marR="44450" marT="0" marB="0"/>
                </a:tc>
                <a:tc gridSpan="4">
                  <a:txBody>
                    <a:bodyPr/>
                    <a:lstStyle/>
                    <a:p>
                      <a:pPr algn="ctr">
                        <a:spcAft>
                          <a:spcPts val="0"/>
                        </a:spcAft>
                      </a:pPr>
                      <a:r>
                        <a:rPr lang="ka-GE" sz="1500" dirty="0" smtClean="0">
                          <a:effectLst/>
                        </a:rPr>
                        <a:t>დაგროვების ნორმა</a:t>
                      </a:r>
                      <a:endParaRPr lang="de-DE" sz="1500" dirty="0">
                        <a:effectLst/>
                        <a:latin typeface="Times New Roman"/>
                        <a:ea typeface="Times New Roman"/>
                      </a:endParaRPr>
                    </a:p>
                  </a:txBody>
                  <a:tcPr marL="44450" marR="44450" marT="0" marB="0"/>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spcAft>
                          <a:spcPts val="0"/>
                        </a:spcAft>
                      </a:pPr>
                      <a:r>
                        <a:rPr lang="ka-GE" sz="1500" dirty="0" smtClean="0">
                          <a:effectLst/>
                        </a:rPr>
                        <a:t>კგ</a:t>
                      </a:r>
                      <a:r>
                        <a:rPr lang="en-US" sz="1500" dirty="0" smtClean="0">
                          <a:effectLst/>
                        </a:rPr>
                        <a:t>/</a:t>
                      </a:r>
                      <a:r>
                        <a:rPr lang="ka-GE" sz="1500" dirty="0" smtClean="0">
                          <a:effectLst/>
                        </a:rPr>
                        <a:t>მ</a:t>
                      </a:r>
                      <a:r>
                        <a:rPr lang="bg-BG" sz="1500" baseline="30000" dirty="0" smtClean="0">
                          <a:effectLst/>
                          <a:latin typeface="Sylfaen" panose="010A0502050306030303" pitchFamily="18" charset="0"/>
                        </a:rPr>
                        <a:t>3</a:t>
                      </a:r>
                      <a:endParaRPr lang="de-DE" sz="1500" dirty="0">
                        <a:effectLst/>
                        <a:latin typeface="Sylfaen" panose="010A0502050306030303" pitchFamily="18" charset="0"/>
                        <a:ea typeface="Times New Roman"/>
                      </a:endParaRPr>
                    </a:p>
                  </a:txBody>
                  <a:tcPr marL="44450" marR="44450" marT="0" marB="0"/>
                </a:tc>
                <a:extLst>
                  <a:ext uri="{0D108BD9-81ED-4DB2-BD59-A6C34878D82A}">
                    <a16:rowId xmlns:a16="http://schemas.microsoft.com/office/drawing/2014/main" val="10000"/>
                  </a:ext>
                </a:extLst>
              </a:tr>
              <a:tr h="0">
                <a:tc>
                  <a:txBody>
                    <a:bodyPr/>
                    <a:lstStyle/>
                    <a:p>
                      <a:pPr>
                        <a:spcAft>
                          <a:spcPts val="0"/>
                        </a:spcAft>
                      </a:pPr>
                      <a:r>
                        <a:rPr lang="bg-BG" sz="1500" dirty="0">
                          <a:effectLst/>
                        </a:rPr>
                        <a:t> </a:t>
                      </a:r>
                      <a:endParaRPr lang="de-DE" sz="1500" dirty="0">
                        <a:effectLst/>
                        <a:latin typeface="Times New Roman"/>
                        <a:ea typeface="Times New Roman"/>
                      </a:endParaRPr>
                    </a:p>
                  </a:txBody>
                  <a:tcPr marL="44450" marR="44450" marT="0" marB="0"/>
                </a:tc>
                <a:tc>
                  <a:txBody>
                    <a:bodyPr/>
                    <a:lstStyle/>
                    <a:p>
                      <a:pPr>
                        <a:spcAft>
                          <a:spcPts val="0"/>
                        </a:spcAft>
                      </a:pPr>
                      <a:r>
                        <a:rPr lang="bg-BG" sz="1500" dirty="0">
                          <a:effectLst/>
                        </a:rPr>
                        <a:t> </a:t>
                      </a:r>
                      <a:endParaRPr lang="de-DE" sz="1500" dirty="0">
                        <a:effectLst/>
                        <a:latin typeface="Times New Roman"/>
                        <a:ea typeface="Times New Roman"/>
                      </a:endParaRPr>
                    </a:p>
                  </a:txBody>
                  <a:tcPr marL="44450" marR="44450" marT="0" marB="0"/>
                </a:tc>
                <a:tc gridSpan="2">
                  <a:txBody>
                    <a:bodyPr/>
                    <a:lstStyle/>
                    <a:p>
                      <a:pPr algn="ctr">
                        <a:spcAft>
                          <a:spcPts val="0"/>
                        </a:spcAft>
                      </a:pPr>
                      <a:r>
                        <a:rPr lang="ka-GE" sz="1500" dirty="0" smtClean="0">
                          <a:effectLst/>
                        </a:rPr>
                        <a:t>წლიურად</a:t>
                      </a:r>
                      <a:endParaRPr lang="de-DE" sz="1500" dirty="0">
                        <a:effectLst/>
                        <a:latin typeface="Times New Roman"/>
                        <a:ea typeface="Times New Roman"/>
                      </a:endParaRPr>
                    </a:p>
                  </a:txBody>
                  <a:tcPr marL="44450" marR="44450" marT="0" marB="0"/>
                </a:tc>
                <a:tc hMerge="1">
                  <a:txBody>
                    <a:bodyPr/>
                    <a:lstStyle/>
                    <a:p>
                      <a:endParaRPr lang="de-DE"/>
                    </a:p>
                  </a:txBody>
                  <a:tcPr/>
                </a:tc>
                <a:tc gridSpan="2">
                  <a:txBody>
                    <a:bodyPr/>
                    <a:lstStyle/>
                    <a:p>
                      <a:pPr algn="ctr">
                        <a:spcAft>
                          <a:spcPts val="0"/>
                        </a:spcAft>
                      </a:pPr>
                      <a:r>
                        <a:rPr lang="ka-GE" sz="1500" dirty="0" smtClean="0">
                          <a:effectLst/>
                        </a:rPr>
                        <a:t>დღიურად</a:t>
                      </a:r>
                      <a:endParaRPr lang="de-DE" sz="1500" dirty="0">
                        <a:effectLst/>
                        <a:latin typeface="Times New Roman"/>
                        <a:ea typeface="Times New Roman"/>
                      </a:endParaRPr>
                    </a:p>
                  </a:txBody>
                  <a:tcPr marL="44450" marR="44450" marT="0" marB="0"/>
                </a:tc>
                <a:tc hMerge="1">
                  <a:txBody>
                    <a:bodyPr/>
                    <a:lstStyle/>
                    <a:p>
                      <a:endParaRPr lang="de-DE"/>
                    </a:p>
                  </a:txBody>
                  <a:tcPr/>
                </a:tc>
                <a:tc>
                  <a:txBody>
                    <a:bodyPr/>
                    <a:lstStyle/>
                    <a:p>
                      <a:pPr>
                        <a:spcAft>
                          <a:spcPts val="0"/>
                        </a:spcAft>
                      </a:pPr>
                      <a:r>
                        <a:rPr lang="bg-BG" sz="1500">
                          <a:effectLst/>
                        </a:rPr>
                        <a:t> </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1"/>
                  </a:ext>
                </a:extLst>
              </a:tr>
              <a:tr h="0">
                <a:tc>
                  <a:txBody>
                    <a:bodyPr/>
                    <a:lstStyle/>
                    <a:p>
                      <a:pPr>
                        <a:spcAft>
                          <a:spcPts val="0"/>
                        </a:spcAft>
                      </a:pPr>
                      <a:r>
                        <a:rPr lang="bg-BG" sz="1500">
                          <a:effectLst/>
                        </a:rPr>
                        <a:t> </a:t>
                      </a:r>
                      <a:endParaRPr lang="de-DE" sz="1500">
                        <a:effectLst/>
                        <a:latin typeface="Times New Roman"/>
                        <a:ea typeface="Times New Roman"/>
                      </a:endParaRPr>
                    </a:p>
                  </a:txBody>
                  <a:tcPr marL="44450" marR="44450" marT="0" marB="0"/>
                </a:tc>
                <a:tc>
                  <a:txBody>
                    <a:bodyPr/>
                    <a:lstStyle/>
                    <a:p>
                      <a:pPr>
                        <a:spcAft>
                          <a:spcPts val="0"/>
                        </a:spcAft>
                      </a:pPr>
                      <a:r>
                        <a:rPr lang="bg-BG" sz="1500" dirty="0">
                          <a:effectLst/>
                        </a:rPr>
                        <a:t> </a:t>
                      </a:r>
                      <a:endParaRPr lang="de-DE" sz="1500" dirty="0">
                        <a:effectLst/>
                        <a:latin typeface="Times New Roman"/>
                        <a:ea typeface="Times New Roman"/>
                      </a:endParaRPr>
                    </a:p>
                  </a:txBody>
                  <a:tcPr marL="44450" marR="44450" marT="0" marB="0"/>
                </a:tc>
                <a:tc>
                  <a:txBody>
                    <a:bodyPr/>
                    <a:lstStyle/>
                    <a:p>
                      <a:pPr algn="ctr">
                        <a:spcAft>
                          <a:spcPts val="0"/>
                        </a:spcAft>
                      </a:pPr>
                      <a:r>
                        <a:rPr lang="ka-GE" sz="1500" dirty="0" smtClean="0">
                          <a:effectLst/>
                        </a:rPr>
                        <a:t>კგ</a:t>
                      </a:r>
                      <a:endParaRPr lang="de-DE" sz="1500" dirty="0">
                        <a:effectLst/>
                        <a:latin typeface="Times New Roman"/>
                        <a:ea typeface="Times New Roman"/>
                      </a:endParaRPr>
                    </a:p>
                  </a:txBody>
                  <a:tcPr marL="44450" marR="44450" marT="0" marB="0"/>
                </a:tc>
                <a:tc>
                  <a:txBody>
                    <a:bodyPr/>
                    <a:lstStyle/>
                    <a:p>
                      <a:pPr algn="ctr">
                        <a:spcAft>
                          <a:spcPts val="0"/>
                        </a:spcAft>
                      </a:pPr>
                      <a:r>
                        <a:rPr lang="ka-GE" sz="1500" dirty="0" smtClean="0">
                          <a:effectLst/>
                        </a:rPr>
                        <a:t>ლ</a:t>
                      </a:r>
                      <a:endParaRPr lang="de-DE" sz="1500" dirty="0">
                        <a:effectLst/>
                        <a:latin typeface="Times New Roman"/>
                        <a:ea typeface="Times New Roman"/>
                      </a:endParaRPr>
                    </a:p>
                  </a:txBody>
                  <a:tcPr marL="44450" marR="44450" marT="0" marB="0"/>
                </a:tc>
                <a:tc>
                  <a:txBody>
                    <a:bodyPr/>
                    <a:lstStyle/>
                    <a:p>
                      <a:pPr algn="ctr">
                        <a:spcAft>
                          <a:spcPts val="0"/>
                        </a:spcAft>
                      </a:pPr>
                      <a:r>
                        <a:rPr lang="ka-GE" sz="1500" dirty="0" smtClean="0">
                          <a:effectLst/>
                        </a:rPr>
                        <a:t>კგ</a:t>
                      </a:r>
                      <a:endParaRPr lang="de-DE" sz="1500" dirty="0">
                        <a:effectLst/>
                        <a:latin typeface="Times New Roman"/>
                        <a:ea typeface="Times New Roman"/>
                      </a:endParaRPr>
                    </a:p>
                  </a:txBody>
                  <a:tcPr marL="44450" marR="44450" marT="0" marB="0"/>
                </a:tc>
                <a:tc>
                  <a:txBody>
                    <a:bodyPr/>
                    <a:lstStyle/>
                    <a:p>
                      <a:pPr algn="ctr">
                        <a:spcAft>
                          <a:spcPts val="0"/>
                        </a:spcAft>
                      </a:pPr>
                      <a:r>
                        <a:rPr lang="ka-GE" sz="1500" dirty="0" smtClean="0">
                          <a:effectLst/>
                        </a:rPr>
                        <a:t>ლ</a:t>
                      </a:r>
                      <a:endParaRPr lang="de-DE" sz="1500" dirty="0">
                        <a:effectLst/>
                        <a:latin typeface="Times New Roman"/>
                        <a:ea typeface="Times New Roman"/>
                      </a:endParaRPr>
                    </a:p>
                  </a:txBody>
                  <a:tcPr marL="44450" marR="44450" marT="0" marB="0"/>
                </a:tc>
                <a:tc>
                  <a:txBody>
                    <a:bodyPr/>
                    <a:lstStyle/>
                    <a:p>
                      <a:pPr>
                        <a:spcAft>
                          <a:spcPts val="0"/>
                        </a:spcAft>
                      </a:pPr>
                      <a:r>
                        <a:rPr lang="bg-BG" sz="1500">
                          <a:effectLst/>
                        </a:rPr>
                        <a:t> </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2"/>
                  </a:ext>
                </a:extLst>
              </a:tr>
              <a:tr h="0">
                <a:tc>
                  <a:txBody>
                    <a:bodyPr/>
                    <a:lstStyle/>
                    <a:p>
                      <a:pPr>
                        <a:spcAft>
                          <a:spcPts val="0"/>
                        </a:spcAft>
                      </a:pPr>
                      <a:r>
                        <a:rPr lang="bg-BG" sz="1500">
                          <a:effectLst/>
                        </a:rPr>
                        <a:t>1.</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საავადმყოფო</a:t>
                      </a:r>
                      <a:r>
                        <a:rPr lang="ka-GE" sz="1500" baseline="0" dirty="0" smtClean="0">
                          <a:effectLst/>
                        </a:rPr>
                        <a:t> - 1 საწოლი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230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700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0,63</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1,9</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330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3"/>
                  </a:ext>
                </a:extLst>
              </a:tr>
              <a:tr h="0">
                <a:tc>
                  <a:txBody>
                    <a:bodyPr/>
                    <a:lstStyle/>
                    <a:p>
                      <a:pPr>
                        <a:spcAft>
                          <a:spcPts val="0"/>
                        </a:spcAft>
                      </a:pPr>
                      <a:r>
                        <a:rPr lang="bg-BG" sz="1500">
                          <a:effectLst/>
                        </a:rPr>
                        <a:t>2.</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პოლიკლინიკა - 1</a:t>
                      </a:r>
                      <a:r>
                        <a:rPr lang="ka-GE" sz="1500" baseline="0" dirty="0" smtClean="0">
                          <a:effectLst/>
                        </a:rPr>
                        <a:t> </a:t>
                      </a:r>
                      <a:r>
                        <a:rPr lang="ka-GE" sz="1500" dirty="0" smtClean="0">
                          <a:effectLst/>
                        </a:rPr>
                        <a:t>პირი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0,1</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0,4</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250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4"/>
                  </a:ext>
                </a:extLst>
              </a:tr>
              <a:tr h="0">
                <a:tc>
                  <a:txBody>
                    <a:bodyPr/>
                    <a:lstStyle/>
                    <a:p>
                      <a:pPr>
                        <a:spcAft>
                          <a:spcPts val="0"/>
                        </a:spcAft>
                      </a:pPr>
                      <a:r>
                        <a:rPr lang="bg-BG" sz="1500">
                          <a:effectLst/>
                        </a:rPr>
                        <a:t>3.</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სასტუმრო</a:t>
                      </a:r>
                      <a:r>
                        <a:rPr lang="en-US" sz="1500" dirty="0" smtClean="0">
                          <a:effectLst/>
                        </a:rPr>
                        <a:t> </a:t>
                      </a:r>
                      <a:r>
                        <a:rPr lang="en-US" sz="1500" dirty="0">
                          <a:effectLst/>
                        </a:rPr>
                        <a:t>- </a:t>
                      </a:r>
                      <a:r>
                        <a:rPr lang="ka-GE" sz="1500" dirty="0" smtClean="0">
                          <a:effectLst/>
                        </a:rPr>
                        <a:t> 1 პირი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80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400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0,22</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1,1</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200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5"/>
                  </a:ext>
                </a:extLst>
              </a:tr>
              <a:tr h="0">
                <a:tc>
                  <a:txBody>
                    <a:bodyPr/>
                    <a:lstStyle/>
                    <a:p>
                      <a:pPr>
                        <a:spcAft>
                          <a:spcPts val="0"/>
                        </a:spcAft>
                      </a:pPr>
                      <a:r>
                        <a:rPr lang="bg-BG" sz="1500">
                          <a:effectLst/>
                        </a:rPr>
                        <a:t>4.</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საერთო საცხოვრებელი - 1 პირი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100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330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0,28</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0,93</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300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6"/>
                  </a:ext>
                </a:extLst>
              </a:tr>
              <a:tr h="0">
                <a:tc>
                  <a:txBody>
                    <a:bodyPr/>
                    <a:lstStyle/>
                    <a:p>
                      <a:pPr>
                        <a:spcAft>
                          <a:spcPts val="0"/>
                        </a:spcAft>
                      </a:pPr>
                      <a:r>
                        <a:rPr lang="bg-BG" sz="1500">
                          <a:effectLst/>
                        </a:rPr>
                        <a:t>5.</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საბავშვო ბაღი </a:t>
                      </a:r>
                      <a:r>
                        <a:rPr lang="bg-BG" sz="1500" dirty="0" smtClean="0">
                          <a:effectLst/>
                        </a:rPr>
                        <a:t>– </a:t>
                      </a:r>
                      <a:r>
                        <a:rPr lang="bg-BG" sz="1500" dirty="0">
                          <a:effectLst/>
                        </a:rPr>
                        <a:t>1 </a:t>
                      </a:r>
                      <a:r>
                        <a:rPr lang="ka-GE" sz="1500" dirty="0" smtClean="0">
                          <a:effectLst/>
                        </a:rPr>
                        <a:t>საწოლი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70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235</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0,19</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0,78</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300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07"/>
                  </a:ext>
                </a:extLst>
              </a:tr>
              <a:tr h="0">
                <a:tc>
                  <a:txBody>
                    <a:bodyPr/>
                    <a:lstStyle/>
                    <a:p>
                      <a:pPr>
                        <a:spcAft>
                          <a:spcPts val="0"/>
                        </a:spcAft>
                      </a:pPr>
                      <a:r>
                        <a:rPr lang="bg-BG" sz="1500">
                          <a:effectLst/>
                        </a:rPr>
                        <a:t>6.</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სკოლა</a:t>
                      </a:r>
                      <a:r>
                        <a:rPr lang="bg-BG" sz="1500" dirty="0" smtClean="0">
                          <a:effectLst/>
                        </a:rPr>
                        <a:t> </a:t>
                      </a:r>
                      <a:r>
                        <a:rPr lang="bg-BG" sz="1500" dirty="0">
                          <a:effectLst/>
                        </a:rPr>
                        <a:t>– 1 </a:t>
                      </a:r>
                      <a:r>
                        <a:rPr lang="ka-GE" sz="1500" dirty="0" smtClean="0">
                          <a:effectLst/>
                        </a:rPr>
                        <a:t>მოსწავლე</a:t>
                      </a:r>
                      <a:r>
                        <a:rPr lang="en-US" sz="1500" dirty="0" smtClean="0">
                          <a:effectLst/>
                        </a:rPr>
                        <a:t> </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20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90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0,06</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0,3</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320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8"/>
                  </a:ext>
                </a:extLst>
              </a:tr>
              <a:tr h="0">
                <a:tc>
                  <a:txBody>
                    <a:bodyPr/>
                    <a:lstStyle/>
                    <a:p>
                      <a:pPr>
                        <a:spcAft>
                          <a:spcPts val="0"/>
                        </a:spcAft>
                      </a:pPr>
                      <a:r>
                        <a:rPr lang="bg-BG" sz="1500">
                          <a:effectLst/>
                        </a:rPr>
                        <a:t>7.</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ინსიტუტი - 1 მოსწავლე</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26</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120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0,09</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0,4</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220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09"/>
                  </a:ext>
                </a:extLst>
              </a:tr>
              <a:tr h="0">
                <a:tc>
                  <a:txBody>
                    <a:bodyPr/>
                    <a:lstStyle/>
                    <a:p>
                      <a:pPr>
                        <a:spcAft>
                          <a:spcPts val="0"/>
                        </a:spcAft>
                      </a:pPr>
                      <a:r>
                        <a:rPr lang="bg-BG" sz="1500">
                          <a:effectLst/>
                        </a:rPr>
                        <a:t>8.</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კინოთეატრი - 1 ადგილი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20</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90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0,06</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0,3</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220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10"/>
                  </a:ext>
                </a:extLst>
              </a:tr>
              <a:tr h="0">
                <a:tc>
                  <a:txBody>
                    <a:bodyPr/>
                    <a:lstStyle/>
                    <a:p>
                      <a:pPr>
                        <a:spcAft>
                          <a:spcPts val="0"/>
                        </a:spcAft>
                      </a:pPr>
                      <a:r>
                        <a:rPr lang="bg-BG" sz="1500">
                          <a:effectLst/>
                        </a:rPr>
                        <a:t>9.</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ოფისები</a:t>
                      </a:r>
                      <a:r>
                        <a:rPr lang="ka-GE" sz="1500" baseline="0" dirty="0" smtClean="0">
                          <a:effectLst/>
                        </a:rPr>
                        <a:t> - 1 პირი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50</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250</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0,14</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0,7</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200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11"/>
                  </a:ext>
                </a:extLst>
              </a:tr>
              <a:tr h="0">
                <a:tc>
                  <a:txBody>
                    <a:bodyPr/>
                    <a:lstStyle/>
                    <a:p>
                      <a:pPr>
                        <a:spcAft>
                          <a:spcPts val="0"/>
                        </a:spcAft>
                      </a:pPr>
                      <a:r>
                        <a:rPr lang="bg-BG" sz="1500">
                          <a:effectLst/>
                        </a:rPr>
                        <a:t>10.</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რესტორანი - 1 </a:t>
                      </a:r>
                      <a:r>
                        <a:rPr lang="en-US" sz="1500" dirty="0" smtClean="0">
                          <a:effectLst/>
                        </a:rPr>
                        <a:t>კ</a:t>
                      </a:r>
                      <a:r>
                        <a:rPr lang="ka-GE" sz="1500" dirty="0" smtClean="0">
                          <a:effectLst/>
                        </a:rPr>
                        <a:t>ერძი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0,06</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0,2</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300</a:t>
                      </a:r>
                      <a:endParaRPr lang="de-DE" sz="1500">
                        <a:effectLst/>
                        <a:latin typeface="Times New Roman"/>
                        <a:ea typeface="Times New Roman"/>
                      </a:endParaRPr>
                    </a:p>
                  </a:txBody>
                  <a:tcPr marL="44450" marR="44450" marT="0" marB="0"/>
                </a:tc>
                <a:extLst>
                  <a:ext uri="{0D108BD9-81ED-4DB2-BD59-A6C34878D82A}">
                    <a16:rowId xmlns:a16="http://schemas.microsoft.com/office/drawing/2014/main" val="10012"/>
                  </a:ext>
                </a:extLst>
              </a:tr>
              <a:tr h="0">
                <a:tc>
                  <a:txBody>
                    <a:bodyPr/>
                    <a:lstStyle/>
                    <a:p>
                      <a:pPr>
                        <a:spcAft>
                          <a:spcPts val="0"/>
                        </a:spcAft>
                      </a:pPr>
                      <a:r>
                        <a:rPr lang="bg-BG" sz="1500">
                          <a:effectLst/>
                        </a:rPr>
                        <a:t>11.</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სასადილო - 1 კერძი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0,03</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0,1</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300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13"/>
                  </a:ext>
                </a:extLst>
              </a:tr>
              <a:tr h="0">
                <a:tc>
                  <a:txBody>
                    <a:bodyPr/>
                    <a:lstStyle/>
                    <a:p>
                      <a:pPr>
                        <a:spcAft>
                          <a:spcPts val="0"/>
                        </a:spcAft>
                      </a:pPr>
                      <a:r>
                        <a:rPr lang="bg-BG" sz="1500">
                          <a:effectLst/>
                        </a:rPr>
                        <a:t>12.</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სავაჭრო ცენტრი (საკვები)</a:t>
                      </a:r>
                      <a:r>
                        <a:rPr lang="ka-GE" sz="1500" baseline="0" dirty="0" smtClean="0">
                          <a:effectLst/>
                        </a:rPr>
                        <a:t> </a:t>
                      </a:r>
                      <a:r>
                        <a:rPr lang="bg-BG" sz="1500" dirty="0" smtClean="0">
                          <a:effectLst/>
                        </a:rPr>
                        <a:t> </a:t>
                      </a:r>
                      <a:r>
                        <a:rPr lang="bg-BG" sz="1500" dirty="0">
                          <a:effectLst/>
                        </a:rPr>
                        <a:t>– 1 </a:t>
                      </a:r>
                      <a:r>
                        <a:rPr lang="en-US" sz="1500" dirty="0">
                          <a:effectLst/>
                        </a:rPr>
                        <a:t>m</a:t>
                      </a:r>
                      <a:r>
                        <a:rPr lang="bg-BG" sz="1500" baseline="30000" dirty="0">
                          <a:effectLst/>
                        </a:rPr>
                        <a:t>2</a:t>
                      </a:r>
                      <a:r>
                        <a:rPr lang="bg-BG" sz="1500" dirty="0">
                          <a:effectLst/>
                        </a:rPr>
                        <a:t> </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120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460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0,33</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1,27</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260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14"/>
                  </a:ext>
                </a:extLst>
              </a:tr>
              <a:tr h="0">
                <a:tc>
                  <a:txBody>
                    <a:bodyPr/>
                    <a:lstStyle/>
                    <a:p>
                      <a:pPr>
                        <a:spcAft>
                          <a:spcPts val="0"/>
                        </a:spcAft>
                      </a:pPr>
                      <a:r>
                        <a:rPr lang="bg-BG" sz="1500">
                          <a:effectLst/>
                        </a:rPr>
                        <a:t>13.</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სავაჭრო</a:t>
                      </a:r>
                      <a:r>
                        <a:rPr lang="ka-GE" sz="1500" baseline="0" dirty="0" smtClean="0">
                          <a:effectLst/>
                        </a:rPr>
                        <a:t> ცენტრი (ინდუსტრ. საქონელი)</a:t>
                      </a:r>
                      <a:r>
                        <a:rPr lang="en-US" sz="1500" dirty="0" smtClean="0">
                          <a:effectLst/>
                        </a:rPr>
                        <a:t> </a:t>
                      </a:r>
                      <a:r>
                        <a:rPr lang="bg-BG" sz="1500" dirty="0">
                          <a:effectLst/>
                        </a:rPr>
                        <a:t>– 1 </a:t>
                      </a:r>
                      <a:r>
                        <a:rPr lang="en-US" sz="1500" dirty="0">
                          <a:effectLst/>
                        </a:rPr>
                        <a:t>m</a:t>
                      </a:r>
                      <a:r>
                        <a:rPr lang="bg-BG" sz="1500" baseline="30000" dirty="0">
                          <a:effectLst/>
                        </a:rPr>
                        <a:t>2</a:t>
                      </a:r>
                      <a:r>
                        <a:rPr lang="bg-BG" sz="1500" dirty="0">
                          <a:effectLst/>
                        </a:rPr>
                        <a:t> </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30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150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0,08</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0,4</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200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15"/>
                  </a:ext>
                </a:extLst>
              </a:tr>
              <a:tr h="0">
                <a:tc>
                  <a:txBody>
                    <a:bodyPr/>
                    <a:lstStyle/>
                    <a:p>
                      <a:pPr>
                        <a:spcAft>
                          <a:spcPts val="0"/>
                        </a:spcAft>
                      </a:pPr>
                      <a:r>
                        <a:rPr lang="bg-BG" sz="1500">
                          <a:effectLst/>
                        </a:rPr>
                        <a:t>14.</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სამკერვალო -</a:t>
                      </a:r>
                      <a:r>
                        <a:rPr lang="ka-GE" sz="1500" baseline="0" dirty="0" smtClean="0">
                          <a:effectLst/>
                        </a:rPr>
                        <a:t> 1 პირი</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100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250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0,27</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0,68</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dirty="0">
                          <a:effectLst/>
                        </a:rPr>
                        <a:t>400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16"/>
                  </a:ext>
                </a:extLst>
              </a:tr>
              <a:tr h="0">
                <a:tc>
                  <a:txBody>
                    <a:bodyPr/>
                    <a:lstStyle/>
                    <a:p>
                      <a:pPr>
                        <a:spcAft>
                          <a:spcPts val="0"/>
                        </a:spcAft>
                      </a:pPr>
                      <a:r>
                        <a:rPr lang="bg-BG" sz="1500">
                          <a:effectLst/>
                        </a:rPr>
                        <a:t>15.</a:t>
                      </a:r>
                      <a:endParaRPr lang="de-DE" sz="1500">
                        <a:effectLst/>
                        <a:latin typeface="Times New Roman"/>
                        <a:ea typeface="Times New Roman"/>
                      </a:endParaRPr>
                    </a:p>
                  </a:txBody>
                  <a:tcPr marL="44450" marR="44450" marT="0" marB="0"/>
                </a:tc>
                <a:tc>
                  <a:txBody>
                    <a:bodyPr/>
                    <a:lstStyle/>
                    <a:p>
                      <a:pPr>
                        <a:spcAft>
                          <a:spcPts val="0"/>
                        </a:spcAft>
                      </a:pPr>
                      <a:r>
                        <a:rPr lang="ka-GE" sz="1500" dirty="0" smtClean="0">
                          <a:effectLst/>
                        </a:rPr>
                        <a:t>საწყობი -</a:t>
                      </a:r>
                      <a:r>
                        <a:rPr lang="bg-BG" sz="1500" dirty="0" smtClean="0">
                          <a:effectLst/>
                        </a:rPr>
                        <a:t> </a:t>
                      </a:r>
                      <a:r>
                        <a:rPr lang="bg-BG" sz="1500" dirty="0">
                          <a:effectLst/>
                        </a:rPr>
                        <a:t>1 </a:t>
                      </a:r>
                      <a:r>
                        <a:rPr lang="de-DE" sz="1500" dirty="0">
                          <a:effectLst/>
                        </a:rPr>
                        <a:t>m</a:t>
                      </a:r>
                      <a:r>
                        <a:rPr lang="bg-BG" sz="1500" baseline="30000" dirty="0">
                          <a:effectLst/>
                        </a:rPr>
                        <a:t>2</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35</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70</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0,09</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0,19</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500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17"/>
                  </a:ext>
                </a:extLst>
              </a:tr>
              <a:tr h="0">
                <a:tc>
                  <a:txBody>
                    <a:bodyPr/>
                    <a:lstStyle/>
                    <a:p>
                      <a:pPr>
                        <a:spcAft>
                          <a:spcPts val="0"/>
                        </a:spcAft>
                      </a:pPr>
                      <a:r>
                        <a:rPr lang="bg-BG" sz="1500" dirty="0">
                          <a:effectLst/>
                        </a:rPr>
                        <a:t>16.</a:t>
                      </a:r>
                      <a:endParaRPr lang="de-DE" sz="1500" dirty="0">
                        <a:effectLst/>
                        <a:latin typeface="Times New Roman"/>
                        <a:ea typeface="Times New Roman"/>
                      </a:endParaRPr>
                    </a:p>
                  </a:txBody>
                  <a:tcPr marL="44450" marR="44450" marT="0" marB="0"/>
                </a:tc>
                <a:tc>
                  <a:txBody>
                    <a:bodyPr/>
                    <a:lstStyle/>
                    <a:p>
                      <a:pPr>
                        <a:spcAft>
                          <a:spcPts val="0"/>
                        </a:spcAft>
                      </a:pPr>
                      <a:r>
                        <a:rPr lang="en-US" sz="1500" dirty="0" smtClean="0">
                          <a:effectLst/>
                        </a:rPr>
                        <a:t>მ</a:t>
                      </a:r>
                      <a:r>
                        <a:rPr lang="ka-GE" sz="1500" dirty="0" smtClean="0">
                          <a:effectLst/>
                        </a:rPr>
                        <a:t>აღაზია - </a:t>
                      </a:r>
                      <a:r>
                        <a:rPr lang="bg-BG" sz="1500" dirty="0" smtClean="0">
                          <a:effectLst/>
                        </a:rPr>
                        <a:t>1 </a:t>
                      </a:r>
                      <a:r>
                        <a:rPr lang="de-DE" sz="1500" dirty="0">
                          <a:effectLst/>
                        </a:rPr>
                        <a:t>m</a:t>
                      </a:r>
                      <a:r>
                        <a:rPr lang="bg-BG" sz="1500" baseline="30000" dirty="0">
                          <a:effectLst/>
                        </a:rPr>
                        <a:t>2</a:t>
                      </a:r>
                      <a:r>
                        <a:rPr lang="bg-BG" sz="1500" dirty="0">
                          <a:effectLst/>
                        </a:rPr>
                        <a:t> </a:t>
                      </a:r>
                      <a:endParaRPr lang="de-DE" sz="1500" dirty="0">
                        <a:effectLst/>
                        <a:latin typeface="Times New Roman"/>
                        <a:ea typeface="Times New Roman"/>
                      </a:endParaRPr>
                    </a:p>
                  </a:txBody>
                  <a:tcPr marL="44450" marR="44450" marT="0" marB="0"/>
                </a:tc>
                <a:tc>
                  <a:txBody>
                    <a:bodyPr/>
                    <a:lstStyle/>
                    <a:p>
                      <a:pPr algn="ctr">
                        <a:spcAft>
                          <a:spcPts val="0"/>
                        </a:spcAft>
                      </a:pPr>
                      <a:r>
                        <a:rPr lang="bg-BG" sz="1500">
                          <a:effectLst/>
                        </a:rPr>
                        <a:t>18</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36</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0,06</a:t>
                      </a:r>
                      <a:endParaRPr lang="de-DE" sz="1500">
                        <a:effectLst/>
                        <a:latin typeface="Times New Roman"/>
                        <a:ea typeface="Times New Roman"/>
                      </a:endParaRPr>
                    </a:p>
                  </a:txBody>
                  <a:tcPr marL="44450" marR="44450" marT="0" marB="0"/>
                </a:tc>
                <a:tc>
                  <a:txBody>
                    <a:bodyPr/>
                    <a:lstStyle/>
                    <a:p>
                      <a:pPr algn="ctr">
                        <a:spcAft>
                          <a:spcPts val="0"/>
                        </a:spcAft>
                      </a:pPr>
                      <a:r>
                        <a:rPr lang="bg-BG" sz="1500">
                          <a:effectLst/>
                        </a:rPr>
                        <a:t>0,12</a:t>
                      </a:r>
                      <a:endParaRPr lang="de-DE" sz="1500">
                        <a:effectLst/>
                        <a:latin typeface="Times New Roman"/>
                        <a:ea typeface="Times New Roman"/>
                      </a:endParaRPr>
                    </a:p>
                  </a:txBody>
                  <a:tcPr marL="44450" marR="44450" marT="0" marB="0"/>
                </a:tc>
                <a:tc>
                  <a:txBody>
                    <a:bodyPr/>
                    <a:lstStyle/>
                    <a:p>
                      <a:pPr algn="ctr">
                        <a:spcAft>
                          <a:spcPts val="0"/>
                        </a:spcAft>
                      </a:pPr>
                      <a:r>
                        <a:rPr lang="bg-BG" sz="1500" dirty="0">
                          <a:effectLst/>
                        </a:rPr>
                        <a:t>500</a:t>
                      </a:r>
                      <a:endParaRPr lang="de-DE" sz="1500" dirty="0">
                        <a:effectLst/>
                        <a:latin typeface="Times New Roman"/>
                        <a:ea typeface="Times New Roman"/>
                      </a:endParaRPr>
                    </a:p>
                  </a:txBody>
                  <a:tcPr marL="44450" marR="44450"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69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800" b="1" dirty="0" smtClean="0">
                <a:solidFill>
                  <a:schemeClr val="tx2"/>
                </a:solidFill>
              </a:rPr>
              <a:t>წარმოქმნილი ნარჩენების რაოდენობის გამოთვლა</a:t>
            </a:r>
            <a:endParaRPr lang="en-GB" sz="2800" dirty="0"/>
          </a:p>
        </p:txBody>
      </p:sp>
      <p:sp>
        <p:nvSpPr>
          <p:cNvPr id="3" name="Content Placeholder 2"/>
          <p:cNvSpPr>
            <a:spLocks noGrp="1"/>
          </p:cNvSpPr>
          <p:nvPr>
            <p:ph idx="1"/>
          </p:nvPr>
        </p:nvSpPr>
        <p:spPr/>
        <p:txBody>
          <a:bodyPr/>
          <a:lstStyle/>
          <a:p>
            <a:r>
              <a:rPr lang="ka-GE" sz="2400" dirty="0" smtClean="0">
                <a:solidFill>
                  <a:schemeClr val="tx2"/>
                </a:solidFill>
              </a:rPr>
              <a:t>გრძელვადიანი პროგნოზი:</a:t>
            </a:r>
            <a:endParaRPr lang="en-US" sz="2400" dirty="0" smtClean="0">
              <a:solidFill>
                <a:schemeClr val="tx2"/>
              </a:solidFill>
            </a:endParaRPr>
          </a:p>
          <a:p>
            <a:pPr lvl="1"/>
            <a:r>
              <a:rPr lang="ka-GE" sz="2000" dirty="0">
                <a:solidFill>
                  <a:schemeClr val="tx2"/>
                </a:solidFill>
              </a:rPr>
              <a:t>ადგილობრივი </a:t>
            </a:r>
            <a:r>
              <a:rPr lang="ka-GE" sz="2000" dirty="0" smtClean="0">
                <a:solidFill>
                  <a:schemeClr val="tx2"/>
                </a:solidFill>
              </a:rPr>
              <a:t>მაცხოვრებლების მიერ წარმოქმნილი ნარჩენები</a:t>
            </a:r>
            <a:endParaRPr lang="en-US" sz="2000" dirty="0" smtClean="0">
              <a:solidFill>
                <a:schemeClr val="tx2"/>
              </a:solidFill>
            </a:endParaRPr>
          </a:p>
          <a:p>
            <a:pPr lvl="1"/>
            <a:r>
              <a:rPr lang="ka-GE" sz="2000" dirty="0" smtClean="0">
                <a:solidFill>
                  <a:schemeClr val="tx2"/>
                </a:solidFill>
              </a:rPr>
              <a:t>ტურისტების მიერ წარმოქმნილი ნარჩენები</a:t>
            </a:r>
            <a:endParaRPr lang="en-US" sz="2000" dirty="0" smtClean="0">
              <a:solidFill>
                <a:schemeClr val="tx2"/>
              </a:solidFill>
            </a:endParaRPr>
          </a:p>
          <a:p>
            <a:pPr lvl="1"/>
            <a:r>
              <a:rPr lang="ka-GE" sz="2000" dirty="0" smtClean="0">
                <a:solidFill>
                  <a:schemeClr val="tx2"/>
                </a:solidFill>
              </a:rPr>
              <a:t>საჯარო სექტორში წარმოქმნილი ნარჩენები (საავადმყოფოები, სკოლები, საბავშვო ბაღები)</a:t>
            </a:r>
            <a:endParaRPr lang="en-US" sz="2000" dirty="0" smtClean="0">
              <a:solidFill>
                <a:schemeClr val="tx2"/>
              </a:solidFill>
            </a:endParaRPr>
          </a:p>
          <a:p>
            <a:pPr lvl="1"/>
            <a:r>
              <a:rPr lang="ka-GE" sz="2000" dirty="0" smtClean="0">
                <a:solidFill>
                  <a:schemeClr val="tx2"/>
                </a:solidFill>
              </a:rPr>
              <a:t>მაღაზიებიდან და ქუჩების დასუფთავების შედეგად წარმოქმნილი ნარჩენები</a:t>
            </a:r>
            <a:endParaRPr lang="en-US" sz="2000" dirty="0" smtClean="0">
              <a:solidFill>
                <a:schemeClr val="tx2"/>
              </a:solidFill>
            </a:endParaRPr>
          </a:p>
          <a:p>
            <a:pPr lvl="1"/>
            <a:r>
              <a:rPr lang="ka-GE" sz="2000" dirty="0" smtClean="0">
                <a:solidFill>
                  <a:schemeClr val="tx2"/>
                </a:solidFill>
              </a:rPr>
              <a:t>კომერციული საქმიანობის შედეგად წარმოქმნილი ნარჩენები (ოფისები, რესტორნები, კინოთეატრები, სავაჭრო ცენტრები, სუპერმარკეტები და ა.შ.)</a:t>
            </a:r>
            <a:endParaRPr lang="en-US" sz="2000" dirty="0">
              <a:solidFill>
                <a:schemeClr val="tx2"/>
              </a:solidFill>
            </a:endParaRPr>
          </a:p>
          <a:p>
            <a:pPr marL="712788" indent="-355600"/>
            <a:endParaRPr lang="en-US" sz="2400" dirty="0">
              <a:solidFill>
                <a:schemeClr val="tx2"/>
              </a:solidFill>
            </a:endParaRPr>
          </a:p>
          <a:p>
            <a:pPr marL="0" indent="0">
              <a:buNone/>
            </a:pPr>
            <a:endParaRPr lang="en-US" sz="2400" u="sng" dirty="0" smtClean="0">
              <a:solidFill>
                <a:schemeClr val="tx2"/>
              </a:solidFill>
            </a:endParaRPr>
          </a:p>
          <a:p>
            <a:pPr marL="0" indent="0">
              <a:buNone/>
            </a:pPr>
            <a:endParaRPr lang="en-US" sz="2400" u="sng" dirty="0">
              <a:solidFill>
                <a:schemeClr val="tx2"/>
              </a:solidFill>
            </a:endParaRPr>
          </a:p>
          <a:p>
            <a:endParaRPr lang="en-GB" dirty="0"/>
          </a:p>
        </p:txBody>
      </p:sp>
    </p:spTree>
    <p:extLst>
      <p:ext uri="{BB962C8B-B14F-4D97-AF65-F5344CB8AC3E}">
        <p14:creationId xmlns:p14="http://schemas.microsoft.com/office/powerpoint/2010/main" val="368407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800" b="1" dirty="0">
                <a:solidFill>
                  <a:schemeClr val="tx2"/>
                </a:solidFill>
              </a:rPr>
              <a:t>წარმოქმნილი ნარჩენების რაოდენობის გამოთვლა</a:t>
            </a:r>
            <a:endParaRPr lang="en-GB" sz="2800" dirty="0"/>
          </a:p>
        </p:txBody>
      </p:sp>
      <p:sp>
        <p:nvSpPr>
          <p:cNvPr id="3" name="Content Placeholder 2"/>
          <p:cNvSpPr>
            <a:spLocks noGrp="1"/>
          </p:cNvSpPr>
          <p:nvPr>
            <p:ph idx="1"/>
          </p:nvPr>
        </p:nvSpPr>
        <p:spPr/>
        <p:txBody>
          <a:bodyPr>
            <a:normAutofit/>
          </a:bodyPr>
          <a:lstStyle/>
          <a:p>
            <a:r>
              <a:rPr lang="ka-GE" sz="2400" dirty="0" smtClean="0">
                <a:solidFill>
                  <a:schemeClr val="tx2"/>
                </a:solidFill>
              </a:rPr>
              <a:t>გრძელვადიანი პროგნოზი და ნარჩენების განთავსების ხარჯები:</a:t>
            </a:r>
            <a:endParaRPr lang="en-US" sz="2400" dirty="0" smtClean="0">
              <a:solidFill>
                <a:schemeClr val="tx2"/>
              </a:solidFill>
            </a:endParaRPr>
          </a:p>
          <a:p>
            <a:r>
              <a:rPr lang="ka-GE" sz="2400" dirty="0" smtClean="0">
                <a:solidFill>
                  <a:schemeClr val="tx2"/>
                </a:solidFill>
              </a:rPr>
              <a:t>ნარჩენების წყარო:</a:t>
            </a:r>
            <a:endParaRPr lang="en-US" sz="2400" dirty="0" smtClean="0">
              <a:solidFill>
                <a:schemeClr val="tx2"/>
              </a:solidFill>
            </a:endParaRPr>
          </a:p>
          <a:p>
            <a:pPr lvl="1"/>
            <a:r>
              <a:rPr lang="ka-GE" sz="1700" dirty="0" smtClean="0">
                <a:solidFill>
                  <a:schemeClr val="tx2"/>
                </a:solidFill>
              </a:rPr>
              <a:t>მოსახლეობა</a:t>
            </a:r>
            <a:r>
              <a:rPr lang="en-US" sz="1700" dirty="0" smtClean="0">
                <a:solidFill>
                  <a:schemeClr val="tx2"/>
                </a:solidFill>
              </a:rPr>
              <a:t>	=&gt; </a:t>
            </a:r>
            <a:r>
              <a:rPr lang="ka-GE" sz="1700" dirty="0" smtClean="0">
                <a:solidFill>
                  <a:schemeClr val="tx2"/>
                </a:solidFill>
              </a:rPr>
              <a:t>გადახდა ხდება დასუფთავების გადასახადით</a:t>
            </a:r>
            <a:endParaRPr lang="en-US" sz="1700" dirty="0" smtClean="0">
              <a:solidFill>
                <a:schemeClr val="tx2"/>
              </a:solidFill>
            </a:endParaRPr>
          </a:p>
          <a:p>
            <a:pPr lvl="1"/>
            <a:r>
              <a:rPr lang="ka-GE" sz="1700" dirty="0" smtClean="0">
                <a:solidFill>
                  <a:schemeClr val="tx2"/>
                </a:solidFill>
              </a:rPr>
              <a:t>ტურისტები</a:t>
            </a:r>
            <a:r>
              <a:rPr lang="en-US" sz="1700" dirty="0" smtClean="0">
                <a:solidFill>
                  <a:schemeClr val="tx2"/>
                </a:solidFill>
              </a:rPr>
              <a:t>	=&gt; </a:t>
            </a:r>
            <a:r>
              <a:rPr lang="ka-GE" sz="1700" dirty="0" smtClean="0">
                <a:solidFill>
                  <a:schemeClr val="tx2"/>
                </a:solidFill>
              </a:rPr>
              <a:t>გადახდა ხდება სასტუმროებთან გაფორმებული ხელშეკრულების და დასუფთავების გადასახადის საფუძველზე</a:t>
            </a:r>
          </a:p>
          <a:p>
            <a:pPr lvl="1"/>
            <a:endParaRPr lang="ka-GE" sz="1700" dirty="0" smtClean="0">
              <a:solidFill>
                <a:schemeClr val="tx2"/>
              </a:solidFill>
            </a:endParaRPr>
          </a:p>
          <a:p>
            <a:pPr lvl="1"/>
            <a:r>
              <a:rPr lang="ka-GE" sz="1700" dirty="0" smtClean="0">
                <a:solidFill>
                  <a:schemeClr val="tx2"/>
                </a:solidFill>
              </a:rPr>
              <a:t>საჯარო სერვისები</a:t>
            </a:r>
            <a:r>
              <a:rPr lang="en-US" sz="1700" dirty="0" smtClean="0">
                <a:solidFill>
                  <a:schemeClr val="tx2"/>
                </a:solidFill>
              </a:rPr>
              <a:t>	=&gt; </a:t>
            </a:r>
            <a:r>
              <a:rPr lang="ka-GE" sz="1700" dirty="0" smtClean="0">
                <a:solidFill>
                  <a:schemeClr val="tx2"/>
                </a:solidFill>
              </a:rPr>
              <a:t>გადახდა ხდება კონტრაქტების ან დასუფთავების გადასახადის საფუძველზე</a:t>
            </a:r>
            <a:endParaRPr lang="en-US" sz="1700" dirty="0" smtClean="0">
              <a:solidFill>
                <a:schemeClr val="tx2"/>
              </a:solidFill>
            </a:endParaRPr>
          </a:p>
          <a:p>
            <a:pPr lvl="1"/>
            <a:r>
              <a:rPr lang="ka-GE" sz="1700" dirty="0" smtClean="0">
                <a:solidFill>
                  <a:schemeClr val="tx2"/>
                </a:solidFill>
              </a:rPr>
              <a:t>ქუჩების დასუფთავება და მაღაზიები </a:t>
            </a:r>
            <a:r>
              <a:rPr lang="en-US" sz="1700" dirty="0" smtClean="0">
                <a:solidFill>
                  <a:schemeClr val="tx2"/>
                </a:solidFill>
              </a:rPr>
              <a:t>	=&gt; </a:t>
            </a:r>
            <a:r>
              <a:rPr lang="ka-GE" sz="1700" dirty="0" smtClean="0">
                <a:solidFill>
                  <a:schemeClr val="tx2"/>
                </a:solidFill>
              </a:rPr>
              <a:t>გადახდა ხდება დასუფთავების გადასახადის საფუძველზე</a:t>
            </a:r>
            <a:endParaRPr lang="en-US" sz="1700" dirty="0" smtClean="0">
              <a:solidFill>
                <a:schemeClr val="tx2"/>
              </a:solidFill>
            </a:endParaRPr>
          </a:p>
          <a:p>
            <a:pPr lvl="1"/>
            <a:r>
              <a:rPr lang="ka-GE" sz="1700" dirty="0" smtClean="0">
                <a:solidFill>
                  <a:schemeClr val="tx2"/>
                </a:solidFill>
              </a:rPr>
              <a:t>კომერციული საქმიანობა </a:t>
            </a:r>
            <a:r>
              <a:rPr lang="en-US" sz="1700" dirty="0" smtClean="0">
                <a:solidFill>
                  <a:schemeClr val="tx2"/>
                </a:solidFill>
              </a:rPr>
              <a:t>	=&gt; </a:t>
            </a:r>
            <a:r>
              <a:rPr lang="ka-GE" sz="1700" dirty="0" smtClean="0">
                <a:solidFill>
                  <a:schemeClr val="tx2"/>
                </a:solidFill>
              </a:rPr>
              <a:t>გადახდა ხდება კონტრაქტის ან დასუფთავების გადასახადის საფუძველზე</a:t>
            </a:r>
            <a:endParaRPr lang="en-US" sz="1700" dirty="0">
              <a:solidFill>
                <a:schemeClr val="tx2"/>
              </a:solidFill>
            </a:endParaRPr>
          </a:p>
          <a:p>
            <a:pPr marL="712788" indent="-355600"/>
            <a:endParaRPr lang="en-US" sz="2400" dirty="0">
              <a:solidFill>
                <a:schemeClr val="tx2"/>
              </a:solidFill>
            </a:endParaRPr>
          </a:p>
          <a:p>
            <a:pPr marL="0" indent="0">
              <a:buNone/>
            </a:pPr>
            <a:endParaRPr lang="en-US" sz="2400" u="sng" dirty="0" smtClean="0">
              <a:solidFill>
                <a:schemeClr val="tx2"/>
              </a:solidFill>
            </a:endParaRPr>
          </a:p>
          <a:p>
            <a:pPr marL="0" indent="0">
              <a:buNone/>
            </a:pPr>
            <a:endParaRPr lang="en-US" sz="2400" u="sng" dirty="0">
              <a:solidFill>
                <a:schemeClr val="tx2"/>
              </a:solidFill>
            </a:endParaRPr>
          </a:p>
          <a:p>
            <a:endParaRPr lang="en-GB" dirty="0"/>
          </a:p>
        </p:txBody>
      </p:sp>
    </p:spTree>
    <p:extLst>
      <p:ext uri="{BB962C8B-B14F-4D97-AF65-F5344CB8AC3E}">
        <p14:creationId xmlns:p14="http://schemas.microsoft.com/office/powerpoint/2010/main" val="2635143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21672" y="5949986"/>
            <a:ext cx="8929718"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1600" i="1" dirty="0">
                <a:solidFill>
                  <a:schemeClr val="tx2"/>
                </a:solidFill>
              </a:rPr>
              <a:t>ბულგარეთის მაგალითი:</a:t>
            </a:r>
            <a:endParaRPr lang="en-US" sz="1600" i="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3768" y="2729820"/>
            <a:ext cx="6552728" cy="35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tertitel 2"/>
          <p:cNvSpPr txBox="1">
            <a:spLocks/>
          </p:cNvSpPr>
          <p:nvPr/>
        </p:nvSpPr>
        <p:spPr>
          <a:xfrm>
            <a:off x="0" y="476672"/>
            <a:ext cx="9144000" cy="231997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800" b="1" dirty="0">
                <a:solidFill>
                  <a:schemeClr val="tx2"/>
                </a:solidFill>
              </a:rPr>
              <a:t>წარმოქმნილი ნარჩენების რაოდენობის გამოთვლა</a:t>
            </a:r>
            <a:endParaRPr lang="en-US" sz="2800" b="1" dirty="0">
              <a:solidFill>
                <a:schemeClr val="tx2"/>
              </a:solidFill>
            </a:endParaRPr>
          </a:p>
          <a:p>
            <a:pPr marL="539750" indent="-539750">
              <a:buNone/>
            </a:pPr>
            <a:r>
              <a:rPr lang="en-US" sz="2200" u="sng" dirty="0">
                <a:solidFill>
                  <a:schemeClr val="tx2"/>
                </a:solidFill>
              </a:rPr>
              <a:t>1.a)	</a:t>
            </a:r>
            <a:r>
              <a:rPr lang="ka-GE" sz="1900" u="sng" dirty="0">
                <a:solidFill>
                  <a:schemeClr val="tx2"/>
                </a:solidFill>
              </a:rPr>
              <a:t>მოსახლეობის რაოდენობის ან კომერციული საქმიანობის საფუძველზე გაკეთებული კალკულაცია, კონკრეტული პარამეტრების </a:t>
            </a:r>
            <a:r>
              <a:rPr lang="ka-GE" sz="1900" u="sng" dirty="0" smtClean="0">
                <a:solidFill>
                  <a:schemeClr val="tx2"/>
                </a:solidFill>
              </a:rPr>
              <a:t>გამოყენებით </a:t>
            </a:r>
            <a:endParaRPr lang="en-US" sz="1900" u="sng" dirty="0">
              <a:solidFill>
                <a:schemeClr val="tx2"/>
              </a:solidFill>
            </a:endParaRPr>
          </a:p>
          <a:p>
            <a:pPr marL="447675" indent="-447675">
              <a:buNone/>
            </a:pPr>
            <a:r>
              <a:rPr lang="en-US" sz="1900" b="1" dirty="0" smtClean="0">
                <a:solidFill>
                  <a:schemeClr val="tx2"/>
                </a:solidFill>
                <a:sym typeface="Wingdings"/>
              </a:rPr>
              <a:t> </a:t>
            </a:r>
            <a:r>
              <a:rPr lang="ka-GE" sz="1900" u="sng" dirty="0" smtClean="0">
                <a:solidFill>
                  <a:schemeClr val="tx2"/>
                </a:solidFill>
              </a:rPr>
              <a:t>შენიშვნა:</a:t>
            </a:r>
            <a:r>
              <a:rPr lang="en-US" sz="1900" dirty="0" smtClean="0">
                <a:solidFill>
                  <a:schemeClr val="tx2"/>
                </a:solidFill>
              </a:rPr>
              <a:t> </a:t>
            </a:r>
            <a:r>
              <a:rPr lang="ka-GE" sz="1900" dirty="0" smtClean="0">
                <a:solidFill>
                  <a:schemeClr val="tx2"/>
                </a:solidFill>
              </a:rPr>
              <a:t>განსხვავებები გავლენას ახდენს მხოლოდ ნარჩენების რაოდენობაზე, არამედ შემადგენლობაზეც!</a:t>
            </a:r>
            <a:r>
              <a:rPr lang="en-US" sz="1900" dirty="0" smtClean="0">
                <a:solidFill>
                  <a:schemeClr val="tx2"/>
                </a:solidFill>
              </a:rPr>
              <a:t> </a:t>
            </a:r>
            <a:endParaRPr lang="en-US" sz="1900" dirty="0">
              <a:solidFill>
                <a:schemeClr val="tx2"/>
              </a:solidFill>
            </a:endParaRPr>
          </a:p>
          <a:p>
            <a:pPr marL="447675" indent="-447675">
              <a:spcBef>
                <a:spcPts val="200"/>
              </a:spcBef>
              <a:buNone/>
            </a:pPr>
            <a:r>
              <a:rPr lang="ka-GE" sz="1900" b="1" dirty="0" smtClean="0">
                <a:solidFill>
                  <a:schemeClr val="tx2"/>
                </a:solidFill>
              </a:rPr>
              <a:t>რატომ?</a:t>
            </a:r>
            <a:r>
              <a:rPr lang="en-US" sz="1900" b="1" dirty="0" smtClean="0">
                <a:solidFill>
                  <a:schemeClr val="tx2"/>
                </a:solidFill>
              </a:rPr>
              <a:t> </a:t>
            </a:r>
            <a:r>
              <a:rPr lang="ka-GE" sz="1900" dirty="0" smtClean="0">
                <a:solidFill>
                  <a:schemeClr val="tx2"/>
                </a:solidFill>
              </a:rPr>
              <a:t>განსხვავებულია პროდუქტებზე ხელმისაწვდომობა</a:t>
            </a:r>
            <a:r>
              <a:rPr lang="ka-GE" sz="1900" dirty="0">
                <a:solidFill>
                  <a:schemeClr val="tx2"/>
                </a:solidFill>
              </a:rPr>
              <a:t>, მოხმარების ჩვევები, სხვა პირობები (მაგ.: მიწის ფართობი, </a:t>
            </a:r>
            <a:r>
              <a:rPr lang="ka-GE" sz="1900" dirty="0" smtClean="0">
                <a:solidFill>
                  <a:schemeClr val="tx2"/>
                </a:solidFill>
              </a:rPr>
              <a:t>შინაური ცხოველები, </a:t>
            </a:r>
            <a:r>
              <a:rPr lang="ka-GE" sz="1900" dirty="0">
                <a:solidFill>
                  <a:schemeClr val="tx2"/>
                </a:solidFill>
              </a:rPr>
              <a:t>გათბობის სისტემები...)</a:t>
            </a:r>
            <a:endParaRPr lang="en-US" sz="1900" b="1" dirty="0">
              <a:solidFill>
                <a:schemeClr val="tx2"/>
              </a:solidFill>
            </a:endParaRPr>
          </a:p>
        </p:txBody>
      </p:sp>
    </p:spTree>
    <p:extLst>
      <p:ext uri="{BB962C8B-B14F-4D97-AF65-F5344CB8AC3E}">
        <p14:creationId xmlns:p14="http://schemas.microsoft.com/office/powerpoint/2010/main" val="166818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400" b="1" dirty="0">
                <a:solidFill>
                  <a:schemeClr val="tx2"/>
                </a:solidFill>
              </a:rPr>
              <a:t>წარმოქმნილი ნარჩენების რაოდენობის გამოთვლა</a:t>
            </a:r>
            <a:endParaRPr lang="en-US" sz="2400" b="1" dirty="0">
              <a:solidFill>
                <a:schemeClr val="tx2"/>
              </a:solidFill>
            </a:endParaRPr>
          </a:p>
          <a:p>
            <a:pPr marL="539750" indent="-539750">
              <a:buNone/>
            </a:pPr>
            <a:r>
              <a:rPr lang="en-US" sz="2400" u="sng" dirty="0">
                <a:solidFill>
                  <a:schemeClr val="tx2"/>
                </a:solidFill>
              </a:rPr>
              <a:t>1.a)	</a:t>
            </a:r>
            <a:r>
              <a:rPr lang="ka-GE" sz="2000" u="sng" dirty="0">
                <a:solidFill>
                  <a:schemeClr val="tx2"/>
                </a:solidFill>
              </a:rPr>
              <a:t>მოსახლეობის რაოდენობის ან კომერციული საქმიანობის საფუძველზე გაკეთებული კალკულაცია, კონკრეტული პარამეტრების გამოყენებით</a:t>
            </a:r>
            <a:endParaRPr lang="en-US" sz="2000" u="sng" dirty="0">
              <a:solidFill>
                <a:schemeClr val="tx2"/>
              </a:solidFill>
            </a:endParaRPr>
          </a:p>
          <a:p>
            <a:pPr marL="0" indent="0">
              <a:buNone/>
            </a:pPr>
            <a:endParaRPr lang="ka-GE" sz="1400" i="1" dirty="0" smtClean="0">
              <a:solidFill>
                <a:schemeClr val="tx2"/>
              </a:solidFill>
            </a:endParaRPr>
          </a:p>
          <a:p>
            <a:pPr marL="0" indent="0">
              <a:buNone/>
            </a:pPr>
            <a:r>
              <a:rPr lang="ka-GE" sz="1400" i="1" dirty="0" smtClean="0">
                <a:solidFill>
                  <a:schemeClr val="tx2"/>
                </a:solidFill>
              </a:rPr>
              <a:t>რუსეთის მაგალითი</a:t>
            </a:r>
            <a:r>
              <a:rPr lang="en-US" sz="1400" i="1" dirty="0" smtClean="0">
                <a:solidFill>
                  <a:schemeClr val="tx2"/>
                </a:solidFill>
              </a:rPr>
              <a:t>: </a:t>
            </a:r>
            <a:r>
              <a:rPr lang="ka-GE" sz="1400" i="1" dirty="0" smtClean="0">
                <a:solidFill>
                  <a:schemeClr val="tx2"/>
                </a:solidFill>
              </a:rPr>
              <a:t>მყარი საყოფაცხოვრებო ნარჩენების დაგროვების ნორმები </a:t>
            </a:r>
            <a:r>
              <a:rPr lang="ru-RU" sz="1400" i="1" dirty="0" smtClean="0">
                <a:solidFill>
                  <a:schemeClr val="tx2"/>
                </a:solidFill>
                <a:hlinkClick r:id="rId2"/>
              </a:rPr>
              <a:t>http</a:t>
            </a:r>
            <a:r>
              <a:rPr lang="ru-RU" sz="1400" i="1" dirty="0">
                <a:solidFill>
                  <a:schemeClr val="tx2"/>
                </a:solidFill>
                <a:hlinkClick r:id="rId2"/>
              </a:rPr>
              <a:t>://</a:t>
            </a:r>
            <a:r>
              <a:rPr lang="ru-RU" sz="1400" i="1" dirty="0" smtClean="0">
                <a:solidFill>
                  <a:schemeClr val="tx2"/>
                </a:solidFill>
                <a:hlinkClick r:id="rId2"/>
              </a:rPr>
              <a:t>www.solidwaste.ru/publ/view/87.html</a:t>
            </a:r>
            <a:endParaRPr lang="en-US" sz="1400" i="1" dirty="0" smtClean="0">
              <a:solidFill>
                <a:schemeClr val="tx2"/>
              </a:solidFill>
            </a:endParaRPr>
          </a:p>
        </p:txBody>
      </p:sp>
      <p:pic>
        <p:nvPicPr>
          <p:cNvPr id="5122" name="Grafik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4" y="2564904"/>
            <a:ext cx="8959502" cy="352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296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0" indent="-539750">
              <a:buNone/>
            </a:pPr>
            <a:r>
              <a:rPr lang="en-US" sz="2000" u="sng" dirty="0">
                <a:solidFill>
                  <a:schemeClr val="tx2"/>
                </a:solidFill>
              </a:rPr>
              <a:t>1.a)	</a:t>
            </a:r>
            <a:r>
              <a:rPr lang="ka-GE" sz="1800" u="sng" dirty="0">
                <a:solidFill>
                  <a:schemeClr val="tx2"/>
                </a:solidFill>
              </a:rPr>
              <a:t>მოსახლეობის რაოდენობის ან კომერციული საქმიანობის საფუძველზე გაკეთებული კალკულაცია, კონკრეტული პარამეტრების გამოყენებით</a:t>
            </a:r>
            <a:endParaRPr lang="en-US" sz="1800" u="sng" dirty="0">
              <a:solidFill>
                <a:schemeClr val="tx2"/>
              </a:solidFill>
            </a:endParaRPr>
          </a:p>
        </p:txBody>
      </p:sp>
      <p:pic>
        <p:nvPicPr>
          <p:cNvPr id="6146" name="Grafik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417538" cy="47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35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smtClean="0">
                <a:solidFill>
                  <a:schemeClr val="tx2"/>
                </a:solidFill>
              </a:rPr>
              <a:t>დღის წესრიგი</a:t>
            </a:r>
            <a:endParaRPr lang="de-DE" sz="2200" dirty="0">
              <a:solidFill>
                <a:schemeClr val="tx2"/>
              </a:solidFill>
            </a:endParaRPr>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ka-GE" sz="2000" dirty="0" smtClean="0">
                <a:solidFill>
                  <a:schemeClr val="tx2"/>
                </a:solidFill>
              </a:rPr>
              <a:t>მონაცემები ნარჩენების შესახებ - რატომ/რისთვის? </a:t>
            </a:r>
            <a:endParaRPr lang="en-US" sz="2000" dirty="0" smtClean="0">
              <a:solidFill>
                <a:schemeClr val="tx2"/>
              </a:solidFill>
            </a:endParaRPr>
          </a:p>
          <a:p>
            <a:pPr marL="457200" indent="-457200">
              <a:buAutoNum type="arabicPeriod"/>
            </a:pPr>
            <a:r>
              <a:rPr lang="ka-GE" sz="2000" dirty="0" smtClean="0">
                <a:solidFill>
                  <a:schemeClr val="tx2"/>
                </a:solidFill>
              </a:rPr>
              <a:t>ძირითადი მოსაზრებები</a:t>
            </a:r>
            <a:endParaRPr lang="en-US" sz="2000" dirty="0" smtClean="0">
              <a:solidFill>
                <a:schemeClr val="tx2"/>
              </a:solidFill>
            </a:endParaRPr>
          </a:p>
          <a:p>
            <a:pPr marL="457200" indent="-457200">
              <a:buAutoNum type="arabicPeriod"/>
            </a:pPr>
            <a:r>
              <a:rPr lang="ka-GE" sz="2000" dirty="0" smtClean="0">
                <a:solidFill>
                  <a:schemeClr val="tx2"/>
                </a:solidFill>
              </a:rPr>
              <a:t>წარმოქმნილი ნარჩენების რაოდენობის გამოთვლა?</a:t>
            </a:r>
            <a:endParaRPr lang="en-US" sz="2000" dirty="0" smtClean="0">
              <a:solidFill>
                <a:schemeClr val="tx2"/>
              </a:solidFill>
            </a:endParaRPr>
          </a:p>
          <a:p>
            <a:pPr marL="457200" indent="-457200">
              <a:buAutoNum type="arabicPeriod"/>
            </a:pPr>
            <a:r>
              <a:rPr lang="ka-GE" sz="2000" dirty="0" smtClean="0">
                <a:solidFill>
                  <a:schemeClr val="tx2"/>
                </a:solidFill>
              </a:rPr>
              <a:t>როგორ წარვადგინოთ ნარჩენების მონაცემები?</a:t>
            </a:r>
            <a:endParaRPr lang="en-US" sz="2000" dirty="0" smtClean="0">
              <a:solidFill>
                <a:schemeClr val="tx2"/>
              </a:solidFill>
            </a:endParaRPr>
          </a:p>
          <a:p>
            <a:pPr marL="457200" indent="-457200">
              <a:buAutoNum type="arabicPeriod"/>
            </a:pPr>
            <a:r>
              <a:rPr lang="ka-GE" sz="2000" dirty="0" smtClean="0">
                <a:solidFill>
                  <a:schemeClr val="tx2"/>
                </a:solidFill>
              </a:rPr>
              <a:t>ნარჩენების შემადგენლობის ანალიზი</a:t>
            </a:r>
            <a:endParaRPr lang="en-US" sz="2000" dirty="0" smtClean="0">
              <a:solidFill>
                <a:schemeClr val="tx2"/>
              </a:solidFill>
            </a:endParaRPr>
          </a:p>
          <a:p>
            <a:pPr marL="0" indent="0">
              <a:buNone/>
            </a:pPr>
            <a:endParaRPr lang="en-US" sz="2000" dirty="0" smtClean="0">
              <a:solidFill>
                <a:schemeClr val="tx2"/>
              </a:solidFill>
            </a:endParaRPr>
          </a:p>
        </p:txBody>
      </p:sp>
    </p:spTree>
    <p:extLst>
      <p:ext uri="{BB962C8B-B14F-4D97-AF65-F5344CB8AC3E}">
        <p14:creationId xmlns:p14="http://schemas.microsoft.com/office/powerpoint/2010/main" val="3717720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000" b="1" dirty="0">
                <a:solidFill>
                  <a:schemeClr val="tx2"/>
                </a:solidFill>
              </a:rPr>
              <a:t>წარმოქმნილი ნარჩენების რაოდენობის </a:t>
            </a:r>
            <a:r>
              <a:rPr lang="ka-GE" sz="2000" b="1" dirty="0" smtClean="0">
                <a:solidFill>
                  <a:schemeClr val="tx2"/>
                </a:solidFill>
              </a:rPr>
              <a:t>გამოთვლა</a:t>
            </a:r>
            <a:endParaRPr lang="en-US" sz="2000" b="1" dirty="0" smtClean="0">
              <a:solidFill>
                <a:schemeClr val="tx2"/>
              </a:solidFill>
            </a:endParaRPr>
          </a:p>
          <a:p>
            <a:pPr marL="539750" indent="-539750">
              <a:buNone/>
            </a:pPr>
            <a:r>
              <a:rPr lang="en-US" sz="2200" u="sng" dirty="0" smtClean="0">
                <a:solidFill>
                  <a:schemeClr val="tx2"/>
                </a:solidFill>
              </a:rPr>
              <a:t>1.b)	</a:t>
            </a:r>
            <a:r>
              <a:rPr lang="ka-GE" sz="2200" u="sng" dirty="0">
                <a:solidFill>
                  <a:schemeClr val="tx2"/>
                </a:solidFill>
              </a:rPr>
              <a:t>ნაგავსაყრელზე ნარჩენების მიმტანი სატვირთო მანქანების დათვლა კონკრეტული პერიოდის განმავლობაში</a:t>
            </a:r>
            <a:endParaRPr lang="en-US" sz="2200" u="sng" dirty="0" smtClean="0">
              <a:solidFill>
                <a:schemeClr val="tx2"/>
              </a:solidFill>
            </a:endParaRPr>
          </a:p>
          <a:p>
            <a:pPr marL="357188" indent="-357188">
              <a:buFont typeface="+mj-lt"/>
              <a:buAutoNum type="arabicPeriod"/>
            </a:pPr>
            <a:endParaRPr lang="ka-GE" sz="2000" dirty="0" smtClean="0">
              <a:solidFill>
                <a:schemeClr val="tx2"/>
              </a:solidFill>
            </a:endParaRPr>
          </a:p>
          <a:p>
            <a:pPr marL="357188" indent="-357188">
              <a:buFont typeface="+mj-lt"/>
              <a:buAutoNum type="arabicPeriod"/>
            </a:pPr>
            <a:r>
              <a:rPr lang="ka-GE" sz="2000" dirty="0" smtClean="0">
                <a:solidFill>
                  <a:schemeClr val="tx2"/>
                </a:solidFill>
              </a:rPr>
              <a:t>ნარჩენების სპეციფიური წონის განსაზღვრა</a:t>
            </a:r>
            <a:endParaRPr lang="en-US" sz="2000" dirty="0" smtClean="0">
              <a:solidFill>
                <a:schemeClr val="tx2"/>
              </a:solidFill>
            </a:endParaRPr>
          </a:p>
          <a:p>
            <a:r>
              <a:rPr lang="ka-GE" sz="2000" dirty="0">
                <a:solidFill>
                  <a:schemeClr val="tx2"/>
                </a:solidFill>
              </a:rPr>
              <a:t>ნაგავსაყრელზე გაგზავნილი შემგროვებელი მანქანის წონის დასადგენად საჭიროა დაუპრესავი ნარჩენების სპეციფიური წონის განსაზღვრა</a:t>
            </a:r>
            <a:endParaRPr lang="en-US" sz="2000" dirty="0" smtClean="0">
              <a:solidFill>
                <a:schemeClr val="tx2"/>
              </a:solidFill>
            </a:endParaRPr>
          </a:p>
          <a:p>
            <a:endParaRPr lang="ka-GE" sz="2000" dirty="0" smtClean="0">
              <a:solidFill>
                <a:schemeClr val="tx2"/>
              </a:solidFill>
            </a:endParaRPr>
          </a:p>
          <a:p>
            <a:r>
              <a:rPr lang="ka-GE" sz="2000" dirty="0" smtClean="0">
                <a:solidFill>
                  <a:schemeClr val="tx2"/>
                </a:solidFill>
              </a:rPr>
              <a:t>ვარიანტები</a:t>
            </a:r>
            <a:r>
              <a:rPr lang="en-US" sz="2000" dirty="0" smtClean="0">
                <a:solidFill>
                  <a:schemeClr val="tx2"/>
                </a:solidFill>
              </a:rPr>
              <a:t>:</a:t>
            </a:r>
          </a:p>
          <a:p>
            <a:pPr marL="712788" indent="-355600">
              <a:buFont typeface="+mj-lt"/>
              <a:buAutoNum type="alphaLcParenR"/>
            </a:pPr>
            <a:r>
              <a:rPr lang="ka-GE" sz="2000" dirty="0">
                <a:solidFill>
                  <a:schemeClr val="tx2"/>
                </a:solidFill>
              </a:rPr>
              <a:t>კონკრეტულ ლიტერატურაში არსებული რიცხვების გამოყენება (არ არის </a:t>
            </a:r>
            <a:r>
              <a:rPr lang="ka-GE" sz="2000" dirty="0" smtClean="0">
                <a:solidFill>
                  <a:schemeClr val="tx2"/>
                </a:solidFill>
              </a:rPr>
              <a:t>ზუსტი</a:t>
            </a:r>
            <a:r>
              <a:rPr lang="ka-GE" sz="2000" dirty="0">
                <a:solidFill>
                  <a:schemeClr val="tx2"/>
                </a:solidFill>
              </a:rPr>
              <a:t>, არ ასახავს კონკრეტული რეგიონის პირობებს)</a:t>
            </a:r>
            <a:endParaRPr lang="en-US" sz="2000" dirty="0" smtClean="0">
              <a:solidFill>
                <a:schemeClr val="tx2"/>
              </a:solidFill>
            </a:endParaRPr>
          </a:p>
          <a:p>
            <a:pPr marL="712788" indent="-355600">
              <a:buFont typeface="+mj-lt"/>
              <a:buAutoNum type="alphaLcParenR"/>
            </a:pPr>
            <a:r>
              <a:rPr lang="ka-GE" sz="2000" dirty="0">
                <a:solidFill>
                  <a:schemeClr val="tx2"/>
                </a:solidFill>
              </a:rPr>
              <a:t>ასაწონი ხიდების მეშვეობით, </a:t>
            </a:r>
            <a:r>
              <a:rPr lang="ka-GE" sz="2000" dirty="0" smtClean="0">
                <a:solidFill>
                  <a:schemeClr val="tx2"/>
                </a:solidFill>
              </a:rPr>
              <a:t>ნაგავსაყრელებზე </a:t>
            </a:r>
            <a:r>
              <a:rPr lang="ka-GE" sz="2000" dirty="0">
                <a:solidFill>
                  <a:schemeClr val="tx2"/>
                </a:solidFill>
              </a:rPr>
              <a:t>რეალურად აწონილი მანქანების მონაცემების გამოყენება (უკეთესია ვიდრე პირველი ვარიანტი, თუმცა უგულებლყოფს რეგიონულ ეფექტებს)</a:t>
            </a:r>
            <a:endParaRPr lang="en-US" sz="2000" dirty="0" smtClean="0">
              <a:solidFill>
                <a:schemeClr val="tx2"/>
              </a:solidFill>
            </a:endParaRPr>
          </a:p>
        </p:txBody>
      </p:sp>
      <p:sp>
        <p:nvSpPr>
          <p:cNvPr id="7" name="Untertitel 2"/>
          <p:cNvSpPr txBox="1">
            <a:spLocks/>
          </p:cNvSpPr>
          <p:nvPr/>
        </p:nvSpPr>
        <p:spPr>
          <a:xfrm>
            <a:off x="107141" y="3645024"/>
            <a:ext cx="892971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7188">
              <a:spcBef>
                <a:spcPts val="300"/>
              </a:spcBef>
              <a:buNone/>
            </a:pPr>
            <a:r>
              <a:rPr lang="de-DE" sz="2000" dirty="0" smtClean="0">
                <a:solidFill>
                  <a:schemeClr val="tx2"/>
                </a:solidFill>
              </a:rPr>
              <a:t/>
            </a:r>
            <a:br>
              <a:rPr lang="de-DE" sz="2000" dirty="0" smtClean="0">
                <a:solidFill>
                  <a:schemeClr val="tx2"/>
                </a:solidFill>
              </a:rPr>
            </a:br>
            <a:endParaRPr lang="de-DE" sz="1600" dirty="0">
              <a:solidFill>
                <a:schemeClr val="tx2"/>
              </a:solidFill>
            </a:endParaRPr>
          </a:p>
        </p:txBody>
      </p:sp>
    </p:spTree>
    <p:extLst>
      <p:ext uri="{BB962C8B-B14F-4D97-AF65-F5344CB8AC3E}">
        <p14:creationId xmlns:p14="http://schemas.microsoft.com/office/powerpoint/2010/main" val="3414621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400" b="1" dirty="0">
                <a:solidFill>
                  <a:schemeClr val="tx2"/>
                </a:solidFill>
              </a:rPr>
              <a:t>წარმოქმნილი ნარჩენების რაოდენობის </a:t>
            </a:r>
            <a:r>
              <a:rPr lang="ka-GE" sz="2400" b="1" dirty="0" smtClean="0">
                <a:solidFill>
                  <a:schemeClr val="tx2"/>
                </a:solidFill>
              </a:rPr>
              <a:t>გამოთვლა </a:t>
            </a:r>
            <a:endParaRPr lang="en-US" sz="2200" b="1" dirty="0" smtClean="0">
              <a:solidFill>
                <a:schemeClr val="tx2"/>
              </a:solidFill>
            </a:endParaRPr>
          </a:p>
          <a:p>
            <a:pPr marL="539750" indent="-539750">
              <a:buNone/>
            </a:pPr>
            <a:r>
              <a:rPr lang="en-US" sz="2200" u="sng" dirty="0" smtClean="0">
                <a:solidFill>
                  <a:schemeClr val="tx2"/>
                </a:solidFill>
              </a:rPr>
              <a:t>1.b)	</a:t>
            </a:r>
            <a:r>
              <a:rPr lang="ka-GE" sz="2200" u="sng" dirty="0" smtClean="0">
                <a:solidFill>
                  <a:schemeClr val="tx2"/>
                </a:solidFill>
              </a:rPr>
              <a:t>სატვირთო მანქანების დათვლა კონკრეტული პერიოდის განმავლობაში</a:t>
            </a:r>
            <a:endParaRPr lang="en-US" sz="2200" u="sng" dirty="0" smtClean="0">
              <a:solidFill>
                <a:schemeClr val="tx2"/>
              </a:solidFill>
            </a:endParaRPr>
          </a:p>
          <a:p>
            <a:pPr marL="357188" indent="-357188">
              <a:buFont typeface="+mj-lt"/>
              <a:buAutoNum type="arabicPeriod"/>
            </a:pPr>
            <a:r>
              <a:rPr lang="ka-GE" sz="2400" dirty="0">
                <a:solidFill>
                  <a:schemeClr val="tx2"/>
                </a:solidFill>
              </a:rPr>
              <a:t>ნარჩენების </a:t>
            </a:r>
            <a:r>
              <a:rPr lang="ka-GE" sz="2400" dirty="0" smtClean="0">
                <a:solidFill>
                  <a:schemeClr val="tx2"/>
                </a:solidFill>
              </a:rPr>
              <a:t>ხვედრითი </a:t>
            </a:r>
            <a:r>
              <a:rPr lang="ka-GE" sz="2400" dirty="0">
                <a:solidFill>
                  <a:schemeClr val="tx2"/>
                </a:solidFill>
              </a:rPr>
              <a:t>წონის </a:t>
            </a:r>
            <a:r>
              <a:rPr lang="ka-GE" sz="2400" dirty="0" smtClean="0">
                <a:solidFill>
                  <a:schemeClr val="tx2"/>
                </a:solidFill>
              </a:rPr>
              <a:t>განსაზღვრა</a:t>
            </a:r>
            <a:endParaRPr lang="en-US" sz="2200" dirty="0" smtClean="0">
              <a:solidFill>
                <a:schemeClr val="tx2"/>
              </a:solidFill>
            </a:endParaRPr>
          </a:p>
          <a:p>
            <a:pPr marL="814388" indent="-457200">
              <a:buFont typeface="+mj-lt"/>
              <a:buAutoNum type="alphaLcParenR" startAt="3"/>
            </a:pPr>
            <a:r>
              <a:rPr lang="ka-GE" sz="2200" dirty="0" smtClean="0">
                <a:solidFill>
                  <a:schemeClr val="tx2"/>
                </a:solidFill>
              </a:rPr>
              <a:t>გაზომვის მარტივი მეთოდი:</a:t>
            </a:r>
            <a:endParaRPr lang="en-US" sz="2200" dirty="0" smtClean="0">
              <a:solidFill>
                <a:schemeClr val="tx2"/>
              </a:solidFill>
            </a:endParaRPr>
          </a:p>
          <a:p>
            <a:pPr marL="1079500" indent="-355600">
              <a:buFont typeface="Symbol" panose="05050102010706020507" pitchFamily="18" charset="2"/>
              <a:buChar char="-"/>
            </a:pPr>
            <a:r>
              <a:rPr lang="ka-GE" sz="2200" dirty="0">
                <a:solidFill>
                  <a:schemeClr val="tx2"/>
                </a:solidFill>
              </a:rPr>
              <a:t>0.2 </a:t>
            </a:r>
            <a:r>
              <a:rPr lang="ka-GE" sz="2200" dirty="0" smtClean="0">
                <a:solidFill>
                  <a:schemeClr val="tx2"/>
                </a:solidFill>
              </a:rPr>
              <a:t>მ</a:t>
            </a:r>
            <a:r>
              <a:rPr lang="en-US" sz="2200" baseline="30000" dirty="0">
                <a:solidFill>
                  <a:schemeClr val="tx2"/>
                </a:solidFill>
              </a:rPr>
              <a:t>3</a:t>
            </a:r>
            <a:r>
              <a:rPr lang="ka-GE" sz="2200" dirty="0" smtClean="0">
                <a:solidFill>
                  <a:schemeClr val="tx2"/>
                </a:solidFill>
              </a:rPr>
              <a:t> </a:t>
            </a:r>
            <a:r>
              <a:rPr lang="ka-GE" sz="2200" dirty="0">
                <a:solidFill>
                  <a:schemeClr val="tx2"/>
                </a:solidFill>
              </a:rPr>
              <a:t>ტევადობის კონტეინერი </a:t>
            </a:r>
            <a:r>
              <a:rPr lang="ka-GE" sz="2200" dirty="0" smtClean="0">
                <a:solidFill>
                  <a:schemeClr val="tx2"/>
                </a:solidFill>
              </a:rPr>
              <a:t>შევავსოთ </a:t>
            </a:r>
            <a:r>
              <a:rPr lang="ka-GE" sz="2200" dirty="0">
                <a:solidFill>
                  <a:schemeClr val="tx2"/>
                </a:solidFill>
              </a:rPr>
              <a:t>ნაგავსაყრელზე სატვირთო მანქანის მიერ </a:t>
            </a:r>
            <a:r>
              <a:rPr lang="ka-GE" sz="2200" dirty="0" smtClean="0">
                <a:solidFill>
                  <a:schemeClr val="tx2"/>
                </a:solidFill>
              </a:rPr>
              <a:t>მოტანილი ნარჩენებით</a:t>
            </a:r>
            <a:endParaRPr lang="en-US" sz="2200" dirty="0" smtClean="0">
              <a:solidFill>
                <a:schemeClr val="tx2"/>
              </a:solidFill>
            </a:endParaRPr>
          </a:p>
          <a:p>
            <a:pPr marL="1079500" indent="-355600">
              <a:buFont typeface="Symbol" panose="05050102010706020507" pitchFamily="18" charset="2"/>
              <a:buChar char="-"/>
            </a:pPr>
            <a:r>
              <a:rPr lang="ka-GE" sz="2200" dirty="0" smtClean="0">
                <a:solidFill>
                  <a:schemeClr val="tx2"/>
                </a:solidFill>
              </a:rPr>
              <a:t>კონტეინერი სამჯერ მსუბუქად დავკრათ მიწას, დაახლოებით, 10 </a:t>
            </a:r>
            <a:r>
              <a:rPr lang="ka-GE" sz="2200" dirty="0">
                <a:solidFill>
                  <a:schemeClr val="tx2"/>
                </a:solidFill>
              </a:rPr>
              <a:t>სმ </a:t>
            </a:r>
            <a:r>
              <a:rPr lang="ka-GE" sz="2200" dirty="0" smtClean="0">
                <a:solidFill>
                  <a:schemeClr val="tx2"/>
                </a:solidFill>
              </a:rPr>
              <a:t>სიმაღლიდან</a:t>
            </a:r>
            <a:endParaRPr lang="en-US" sz="2200" dirty="0" smtClean="0">
              <a:solidFill>
                <a:schemeClr val="tx2"/>
              </a:solidFill>
            </a:endParaRPr>
          </a:p>
          <a:p>
            <a:pPr marL="1079500" indent="-355600">
              <a:buFont typeface="Symbol" panose="05050102010706020507" pitchFamily="18" charset="2"/>
              <a:buChar char="-"/>
            </a:pPr>
            <a:r>
              <a:rPr lang="ka-GE" sz="2200" dirty="0" smtClean="0">
                <a:solidFill>
                  <a:schemeClr val="tx2"/>
                </a:solidFill>
              </a:rPr>
              <a:t>დავამატოთ </a:t>
            </a:r>
            <a:r>
              <a:rPr lang="ka-GE" sz="2200" dirty="0">
                <a:solidFill>
                  <a:schemeClr val="tx2"/>
                </a:solidFill>
              </a:rPr>
              <a:t>ნარჩენები სანამ კონტეინერი ბოლომდე არ </a:t>
            </a:r>
            <a:r>
              <a:rPr lang="ka-GE" sz="2200" dirty="0" smtClean="0">
                <a:solidFill>
                  <a:schemeClr val="tx2"/>
                </a:solidFill>
              </a:rPr>
              <a:t>გაივსება </a:t>
            </a:r>
            <a:r>
              <a:rPr lang="ka-GE" sz="2200" dirty="0">
                <a:solidFill>
                  <a:schemeClr val="tx2"/>
                </a:solidFill>
              </a:rPr>
              <a:t>(დატკეპნის გარეშე, რათა თავიდან ავიცილოთ ხვედრითი წონის შეცვლა)</a:t>
            </a:r>
            <a:endParaRPr lang="en-US" sz="2200" dirty="0" smtClean="0">
              <a:solidFill>
                <a:schemeClr val="tx2"/>
              </a:solidFill>
            </a:endParaRPr>
          </a:p>
          <a:p>
            <a:pPr marL="1079500" indent="-355600">
              <a:buFont typeface="Symbol" panose="05050102010706020507" pitchFamily="18" charset="2"/>
              <a:buChar char="-"/>
            </a:pPr>
            <a:r>
              <a:rPr lang="ka-GE" sz="2200" dirty="0" smtClean="0">
                <a:solidFill>
                  <a:schemeClr val="tx2"/>
                </a:solidFill>
              </a:rPr>
              <a:t>ავწონოთ კონტეინერი (ცარიელი და სავსე)</a:t>
            </a:r>
            <a:endParaRPr lang="en-US" sz="2200" dirty="0" smtClean="0">
              <a:solidFill>
                <a:schemeClr val="tx2"/>
              </a:solidFill>
            </a:endParaRPr>
          </a:p>
          <a:p>
            <a:pPr marL="1079500" indent="-355600">
              <a:buFont typeface="Symbol" panose="05050102010706020507" pitchFamily="18" charset="2"/>
              <a:buChar char="-"/>
            </a:pPr>
            <a:r>
              <a:rPr lang="ka-GE" sz="2200" dirty="0">
                <a:solidFill>
                  <a:schemeClr val="tx2"/>
                </a:solidFill>
              </a:rPr>
              <a:t>ნარჩენების სუფთა წონა (მთლიანი წონა - </a:t>
            </a:r>
            <a:r>
              <a:rPr lang="ka-GE" sz="2200" dirty="0" smtClean="0">
                <a:solidFill>
                  <a:schemeClr val="tx2"/>
                </a:solidFill>
              </a:rPr>
              <a:t>კონტეინერი) გავყოთ </a:t>
            </a:r>
            <a:r>
              <a:rPr lang="ka-GE" sz="2200" dirty="0">
                <a:solidFill>
                  <a:schemeClr val="tx2"/>
                </a:solidFill>
              </a:rPr>
              <a:t>კონტეინერის </a:t>
            </a:r>
            <a:r>
              <a:rPr lang="ka-GE" sz="2200" dirty="0" smtClean="0">
                <a:solidFill>
                  <a:schemeClr val="tx2"/>
                </a:solidFill>
              </a:rPr>
              <a:t>მოცულობაზე</a:t>
            </a:r>
            <a:endParaRPr lang="en-US" sz="2200" dirty="0" smtClean="0">
              <a:solidFill>
                <a:schemeClr val="tx2"/>
              </a:solidFill>
            </a:endParaRPr>
          </a:p>
          <a:p>
            <a:pPr marL="1079500" indent="-355600">
              <a:buFont typeface="Symbol" panose="05050102010706020507" pitchFamily="18" charset="2"/>
              <a:buChar char="-"/>
            </a:pPr>
            <a:r>
              <a:rPr lang="ka-GE" sz="2200" dirty="0">
                <a:solidFill>
                  <a:schemeClr val="tx2"/>
                </a:solidFill>
              </a:rPr>
              <a:t>გამოუსადეგარია დიდი ზომის ნარჩენების შემთხვევაში!</a:t>
            </a:r>
            <a:endParaRPr lang="en-US" sz="2200" dirty="0" smtClean="0">
              <a:solidFill>
                <a:schemeClr val="tx2"/>
              </a:solidFill>
            </a:endParaRPr>
          </a:p>
        </p:txBody>
      </p:sp>
      <p:sp>
        <p:nvSpPr>
          <p:cNvPr id="7" name="Untertitel 2"/>
          <p:cNvSpPr txBox="1">
            <a:spLocks/>
          </p:cNvSpPr>
          <p:nvPr/>
        </p:nvSpPr>
        <p:spPr>
          <a:xfrm>
            <a:off x="214282" y="3789040"/>
            <a:ext cx="892971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7188">
              <a:spcBef>
                <a:spcPts val="300"/>
              </a:spcBef>
              <a:buNone/>
            </a:pPr>
            <a:r>
              <a:rPr lang="de-DE" sz="2000" dirty="0" smtClean="0">
                <a:solidFill>
                  <a:schemeClr val="tx2"/>
                </a:solidFill>
              </a:rPr>
              <a:t/>
            </a:r>
            <a:br>
              <a:rPr lang="de-DE" sz="2000" dirty="0" smtClean="0">
                <a:solidFill>
                  <a:schemeClr val="tx2"/>
                </a:solidFill>
              </a:rPr>
            </a:br>
            <a:endParaRPr lang="de-DE" sz="1600" dirty="0">
              <a:solidFill>
                <a:schemeClr val="tx2"/>
              </a:solidFill>
            </a:endParaRPr>
          </a:p>
        </p:txBody>
      </p:sp>
    </p:spTree>
    <p:extLst>
      <p:ext uri="{BB962C8B-B14F-4D97-AF65-F5344CB8AC3E}">
        <p14:creationId xmlns:p14="http://schemas.microsoft.com/office/powerpoint/2010/main" val="3310262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400" b="1" dirty="0">
                <a:solidFill>
                  <a:schemeClr val="tx2"/>
                </a:solidFill>
              </a:rPr>
              <a:t>წარმოქმნილი ნარჩენების რაოდენობის გამოთვლა </a:t>
            </a:r>
            <a:endParaRPr lang="en-US" sz="2200" b="1" dirty="0">
              <a:solidFill>
                <a:schemeClr val="tx2"/>
              </a:solidFill>
            </a:endParaRPr>
          </a:p>
          <a:p>
            <a:pPr marL="539750" indent="-539750">
              <a:buNone/>
            </a:pPr>
            <a:r>
              <a:rPr lang="en-US" sz="2200" u="sng" dirty="0">
                <a:solidFill>
                  <a:schemeClr val="tx2"/>
                </a:solidFill>
              </a:rPr>
              <a:t>1.b)	</a:t>
            </a:r>
            <a:r>
              <a:rPr lang="ka-GE" sz="2200" u="sng" dirty="0">
                <a:solidFill>
                  <a:schemeClr val="tx2"/>
                </a:solidFill>
              </a:rPr>
              <a:t>სატვირთო მანქანების დათვლა კონკრეტული პერიოდის </a:t>
            </a:r>
            <a:r>
              <a:rPr lang="ka-GE" sz="2200" u="sng" dirty="0" smtClean="0">
                <a:solidFill>
                  <a:schemeClr val="tx2"/>
                </a:solidFill>
              </a:rPr>
              <a:t>განმავლობაში </a:t>
            </a:r>
            <a:endParaRPr lang="en-US" sz="2200" u="sng" dirty="0">
              <a:solidFill>
                <a:schemeClr val="tx2"/>
              </a:solidFill>
            </a:endParaRPr>
          </a:p>
          <a:p>
            <a:pPr marL="357188" indent="-357188">
              <a:buNone/>
            </a:pPr>
            <a:r>
              <a:rPr lang="en-US" sz="2200" dirty="0" smtClean="0">
                <a:solidFill>
                  <a:schemeClr val="tx2"/>
                </a:solidFill>
              </a:rPr>
              <a:t>2.	</a:t>
            </a:r>
            <a:r>
              <a:rPr lang="ka-GE" sz="2000" dirty="0" smtClean="0">
                <a:solidFill>
                  <a:schemeClr val="tx2"/>
                </a:solidFill>
              </a:rPr>
              <a:t>ნაგავსაყრელზე განთავსებული ნარჩენების წონის განსაზღვრა</a:t>
            </a:r>
            <a:endParaRPr lang="en-US" sz="2000" dirty="0" smtClean="0">
              <a:solidFill>
                <a:schemeClr val="tx2"/>
              </a:solidFill>
            </a:endParaRPr>
          </a:p>
          <a:p>
            <a:r>
              <a:rPr lang="ka-GE" sz="2000" dirty="0" smtClean="0">
                <a:solidFill>
                  <a:schemeClr val="tx2"/>
                </a:solidFill>
              </a:rPr>
              <a:t>შემდეგი განტოლების გამოყენებით </a:t>
            </a:r>
            <a:r>
              <a:rPr lang="en-US" sz="2000" dirty="0" smtClean="0">
                <a:solidFill>
                  <a:schemeClr val="tx2"/>
                </a:solidFill>
              </a:rPr>
              <a:t>: </a:t>
            </a:r>
          </a:p>
          <a:p>
            <a:pPr marL="357188" indent="0">
              <a:buNone/>
            </a:pPr>
            <a:r>
              <a:rPr lang="en-US" sz="2000" dirty="0" smtClean="0">
                <a:solidFill>
                  <a:schemeClr val="tx2"/>
                </a:solidFill>
              </a:rPr>
              <a:t>d = </a:t>
            </a:r>
            <a:r>
              <a:rPr lang="ka-GE" sz="2000" dirty="0" smtClean="0">
                <a:solidFill>
                  <a:schemeClr val="tx2"/>
                </a:solidFill>
              </a:rPr>
              <a:t>გაანალიზებული დღეების რაოდენობა</a:t>
            </a:r>
            <a:r>
              <a:rPr lang="en-US" sz="2000" dirty="0" smtClean="0">
                <a:solidFill>
                  <a:schemeClr val="tx2"/>
                </a:solidFill>
              </a:rPr>
              <a:t>,</a:t>
            </a:r>
          </a:p>
          <a:p>
            <a:pPr marL="357188" indent="0">
              <a:buNone/>
            </a:pPr>
            <a:r>
              <a:rPr lang="en-US" sz="2000" dirty="0" smtClean="0">
                <a:solidFill>
                  <a:schemeClr val="tx2"/>
                </a:solidFill>
              </a:rPr>
              <a:t>N </a:t>
            </a:r>
            <a:r>
              <a:rPr lang="en-US" sz="2000" dirty="0">
                <a:solidFill>
                  <a:schemeClr val="tx2"/>
                </a:solidFill>
              </a:rPr>
              <a:t>= </a:t>
            </a:r>
            <a:r>
              <a:rPr lang="ka-GE" sz="2000" dirty="0" smtClean="0">
                <a:solidFill>
                  <a:schemeClr val="tx2"/>
                </a:solidFill>
              </a:rPr>
              <a:t>სატვირთო მანქანების მიერ შესრულებული რეისების რაოდენობა</a:t>
            </a:r>
            <a:endParaRPr lang="en-US" sz="2000" dirty="0" smtClean="0">
              <a:solidFill>
                <a:schemeClr val="tx2"/>
              </a:solidFill>
            </a:endParaRPr>
          </a:p>
          <a:p>
            <a:pPr marL="357188" indent="0">
              <a:buNone/>
            </a:pPr>
            <a:r>
              <a:rPr lang="en-US" sz="2000" dirty="0" smtClean="0">
                <a:solidFill>
                  <a:schemeClr val="tx2"/>
                </a:solidFill>
              </a:rPr>
              <a:t>v </a:t>
            </a:r>
            <a:r>
              <a:rPr lang="en-US" sz="2000" dirty="0">
                <a:solidFill>
                  <a:schemeClr val="tx2"/>
                </a:solidFill>
              </a:rPr>
              <a:t>= </a:t>
            </a:r>
            <a:r>
              <a:rPr lang="ka-GE" sz="2000" dirty="0" smtClean="0">
                <a:solidFill>
                  <a:schemeClr val="tx2"/>
                </a:solidFill>
              </a:rPr>
              <a:t>სატვირთო მანქანის საშუალო მოცულობა მ</a:t>
            </a:r>
            <a:r>
              <a:rPr lang="en-US" sz="2000" baseline="30000" dirty="0" smtClean="0">
                <a:solidFill>
                  <a:schemeClr val="tx2"/>
                </a:solidFill>
              </a:rPr>
              <a:t>3</a:t>
            </a:r>
            <a:endParaRPr lang="en-US" sz="2000" dirty="0" smtClean="0">
              <a:solidFill>
                <a:schemeClr val="tx2"/>
              </a:solidFill>
            </a:endParaRPr>
          </a:p>
          <a:p>
            <a:pPr marL="357188" indent="0">
              <a:buNone/>
            </a:pPr>
            <a:r>
              <a:rPr lang="en-US" sz="2000" dirty="0" smtClean="0">
                <a:solidFill>
                  <a:schemeClr val="tx2"/>
                </a:solidFill>
              </a:rPr>
              <a:t>p = </a:t>
            </a:r>
            <a:r>
              <a:rPr lang="ka-GE" sz="2000" dirty="0" smtClean="0">
                <a:solidFill>
                  <a:schemeClr val="tx2"/>
                </a:solidFill>
              </a:rPr>
              <a:t>დაუპრესავი ნარჩენების საშუალო ხვედრითი წონა (იხ. პირველი ნაბიჯი)</a:t>
            </a:r>
            <a:endParaRPr lang="en-US" sz="2000" dirty="0" smtClean="0">
              <a:solidFill>
                <a:schemeClr val="tx2"/>
              </a:solidFill>
            </a:endParaRPr>
          </a:p>
          <a:p>
            <a:pPr marL="357188" indent="0">
              <a:buNone/>
            </a:pPr>
            <a:r>
              <a:rPr lang="en-US" sz="2000" dirty="0" smtClean="0">
                <a:solidFill>
                  <a:schemeClr val="tx2"/>
                </a:solidFill>
              </a:rPr>
              <a:t>F</a:t>
            </a:r>
            <a:r>
              <a:rPr lang="en-US" sz="2000" baseline="-25000" dirty="0" smtClean="0">
                <a:solidFill>
                  <a:schemeClr val="tx2"/>
                </a:solidFill>
              </a:rPr>
              <a:t>c</a:t>
            </a:r>
            <a:r>
              <a:rPr lang="en-US" sz="2000" dirty="0" smtClean="0">
                <a:solidFill>
                  <a:schemeClr val="tx2"/>
                </a:solidFill>
              </a:rPr>
              <a:t> = </a:t>
            </a:r>
            <a:r>
              <a:rPr lang="ka-GE" sz="2000" dirty="0" smtClean="0">
                <a:solidFill>
                  <a:schemeClr val="tx2"/>
                </a:solidFill>
              </a:rPr>
              <a:t>დაპრესვის ფაქტორი (მხოლოდ მაშინ თუ ნარჩენები იტკეპნება, წინააღმდეგ შემთხვევაში </a:t>
            </a:r>
            <a:r>
              <a:rPr lang="en-US" sz="2000" dirty="0" smtClean="0">
                <a:solidFill>
                  <a:schemeClr val="tx2"/>
                </a:solidFill>
              </a:rPr>
              <a:t>F</a:t>
            </a:r>
            <a:r>
              <a:rPr lang="en-US" sz="2000" baseline="-25000" dirty="0" smtClean="0">
                <a:solidFill>
                  <a:schemeClr val="tx2"/>
                </a:solidFill>
              </a:rPr>
              <a:t>c </a:t>
            </a:r>
            <a:r>
              <a:rPr lang="en-US" sz="2000" dirty="0" smtClean="0">
                <a:solidFill>
                  <a:schemeClr val="tx2"/>
                </a:solidFill>
              </a:rPr>
              <a:t>=</a:t>
            </a:r>
            <a:r>
              <a:rPr lang="ka-GE" sz="2000" dirty="0" smtClean="0">
                <a:solidFill>
                  <a:schemeClr val="tx2"/>
                </a:solidFill>
              </a:rPr>
              <a:t>1</a:t>
            </a:r>
            <a:r>
              <a:rPr lang="en-US" sz="2000" dirty="0" smtClean="0">
                <a:solidFill>
                  <a:schemeClr val="tx2"/>
                </a:solidFill>
              </a:rPr>
              <a:t>)</a:t>
            </a:r>
            <a:r>
              <a:rPr lang="ka-GE" sz="2000" dirty="0" smtClean="0">
                <a:solidFill>
                  <a:schemeClr val="tx2"/>
                </a:solidFill>
              </a:rPr>
              <a:t> </a:t>
            </a:r>
            <a:endParaRPr lang="en-US" sz="2000" dirty="0" smtClean="0">
              <a:solidFill>
                <a:schemeClr val="tx2"/>
              </a:solidFill>
            </a:endParaRPr>
          </a:p>
          <a:p>
            <a:pPr marL="357188" indent="-357188"/>
            <a:endParaRPr lang="en-US" sz="1900" dirty="0">
              <a:solidFill>
                <a:schemeClr val="tx2"/>
              </a:solidFill>
            </a:endParaRPr>
          </a:p>
          <a:p>
            <a:pPr marL="357188" indent="-357188"/>
            <a:r>
              <a:rPr lang="ka-GE" sz="1900" dirty="0" smtClean="0">
                <a:solidFill>
                  <a:schemeClr val="tx2"/>
                </a:solidFill>
              </a:rPr>
              <a:t>დიდი ზომის ნარჩენების შემთხვევაში, აუცილებელია გამოვთვალოთ მასალის მოცულობა და გავამრავლოთ მასალის ხვედრით წონაზე (ლიტერატურიდან)</a:t>
            </a:r>
            <a:endParaRPr lang="de-DE" sz="19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88840"/>
            <a:ext cx="3096344" cy="53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592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908720"/>
            <a:ext cx="4482244"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0" indent="-539750">
              <a:buFont typeface="+mj-lt"/>
              <a:buAutoNum type="arabicPeriod"/>
            </a:pPr>
            <a:r>
              <a:rPr lang="ka-GE" sz="1800" dirty="0" smtClean="0">
                <a:solidFill>
                  <a:schemeClr val="tx2"/>
                </a:solidFill>
              </a:rPr>
              <a:t>ცხრილებით</a:t>
            </a:r>
            <a:endParaRPr lang="en-US" sz="1800" dirty="0" smtClean="0">
              <a:solidFill>
                <a:schemeClr val="tx2"/>
              </a:solidFill>
            </a:endParaRPr>
          </a:p>
          <a:p>
            <a:pPr marL="539750" indent="-539750">
              <a:buFont typeface="+mj-lt"/>
              <a:buAutoNum type="arabicPeriod"/>
            </a:pPr>
            <a:r>
              <a:rPr lang="ka-GE" sz="1800" dirty="0" smtClean="0">
                <a:solidFill>
                  <a:schemeClr val="tx2"/>
                </a:solidFill>
              </a:rPr>
              <a:t>დიაგრამებით</a:t>
            </a:r>
            <a:endParaRPr lang="en-US" sz="1800" dirty="0" smtClean="0">
              <a:solidFill>
                <a:schemeClr val="tx2"/>
              </a:solidFill>
            </a:endParaRPr>
          </a:p>
          <a:p>
            <a:pPr marL="539750" indent="-539750">
              <a:buFont typeface="+mj-lt"/>
              <a:buAutoNum type="arabicPeriod"/>
            </a:pPr>
            <a:r>
              <a:rPr lang="ka-GE" sz="1800" dirty="0" smtClean="0">
                <a:solidFill>
                  <a:schemeClr val="tx2"/>
                </a:solidFill>
              </a:rPr>
              <a:t>სიტყვიერად</a:t>
            </a:r>
            <a:endParaRPr lang="en-US" sz="1800" dirty="0" smtClean="0">
              <a:solidFill>
                <a:schemeClr val="tx2"/>
              </a:solidFill>
            </a:endParaRPr>
          </a:p>
          <a:p>
            <a:pPr marL="539750" indent="-539750">
              <a:buFont typeface="+mj-lt"/>
              <a:buAutoNum type="arabicPeriod"/>
            </a:pPr>
            <a:r>
              <a:rPr lang="ka-GE" sz="1800" dirty="0" smtClean="0">
                <a:solidFill>
                  <a:schemeClr val="tx2"/>
                </a:solidFill>
              </a:rPr>
              <a:t>სურათებით</a:t>
            </a:r>
            <a:endParaRPr lang="en-US" sz="1800" dirty="0" smtClean="0">
              <a:solidFill>
                <a:schemeClr val="tx2"/>
              </a:solidFill>
            </a:endParaRPr>
          </a:p>
        </p:txBody>
      </p:sp>
      <p:sp>
        <p:nvSpPr>
          <p:cNvPr id="4"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smtClean="0">
                <a:solidFill>
                  <a:schemeClr val="tx2"/>
                </a:solidFill>
              </a:rPr>
              <a:t>როგორ წარმოვადგინოთ მონაცემები ნარჩენების მართვის გეგმაში</a:t>
            </a:r>
            <a:endParaRPr lang="en-US" sz="2200" b="1" dirty="0">
              <a:solidFill>
                <a:schemeClr val="tx2"/>
              </a:solidFill>
            </a:endParaRPr>
          </a:p>
        </p:txBody>
      </p:sp>
      <p:sp>
        <p:nvSpPr>
          <p:cNvPr id="6" name="Untertitel 2"/>
          <p:cNvSpPr txBox="1">
            <a:spLocks/>
          </p:cNvSpPr>
          <p:nvPr/>
        </p:nvSpPr>
        <p:spPr>
          <a:xfrm>
            <a:off x="3563888" y="1125654"/>
            <a:ext cx="5040560" cy="9351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1800" dirty="0">
                <a:solidFill>
                  <a:schemeClr val="tx2"/>
                </a:solidFill>
              </a:rPr>
              <a:t>აგრეთვე </a:t>
            </a:r>
            <a:r>
              <a:rPr lang="ka-GE" sz="1800" dirty="0" smtClean="0">
                <a:solidFill>
                  <a:schemeClr val="tx2"/>
                </a:solidFill>
              </a:rPr>
              <a:t>შედარებების, </a:t>
            </a:r>
            <a:r>
              <a:rPr lang="ka-GE" sz="1800" dirty="0">
                <a:solidFill>
                  <a:schemeClr val="tx2"/>
                </a:solidFill>
              </a:rPr>
              <a:t>ან </a:t>
            </a:r>
            <a:r>
              <a:rPr lang="ka-GE" sz="1800" dirty="0" smtClean="0">
                <a:solidFill>
                  <a:schemeClr val="tx2"/>
                </a:solidFill>
              </a:rPr>
              <a:t>დროითი </a:t>
            </a:r>
            <a:r>
              <a:rPr lang="ka-GE" sz="1800" dirty="0">
                <a:solidFill>
                  <a:schemeClr val="tx2"/>
                </a:solidFill>
              </a:rPr>
              <a:t>ხაზების ფორმით (ამისთვის პრეზენტაციის ყველა ფორმა გამოდგება)</a:t>
            </a:r>
            <a:endParaRPr lang="en-US" sz="1800" dirty="0" smtClean="0">
              <a:solidFill>
                <a:schemeClr val="tx2"/>
              </a:solidFill>
            </a:endParaRPr>
          </a:p>
        </p:txBody>
      </p:sp>
      <p:sp>
        <p:nvSpPr>
          <p:cNvPr id="2" name="Rechteck 1"/>
          <p:cNvSpPr/>
          <p:nvPr/>
        </p:nvSpPr>
        <p:spPr>
          <a:xfrm>
            <a:off x="2699271" y="707212"/>
            <a:ext cx="792609" cy="1569660"/>
          </a:xfrm>
          <a:prstGeom prst="rect">
            <a:avLst/>
          </a:prstGeom>
        </p:spPr>
        <p:txBody>
          <a:bodyPr wrap="square">
            <a:spAutoFit/>
          </a:bodyPr>
          <a:lstStyle/>
          <a:p>
            <a:r>
              <a:rPr lang="en-US" sz="9600" dirty="0">
                <a:solidFill>
                  <a:srgbClr val="1F497D"/>
                </a:solidFill>
              </a:rPr>
              <a:t>}</a:t>
            </a:r>
            <a:endParaRPr lang="de-DE" sz="9600" dirty="0"/>
          </a:p>
        </p:txBody>
      </p:sp>
      <p:sp>
        <p:nvSpPr>
          <p:cNvPr id="7" name="Untertitel 2"/>
          <p:cNvSpPr txBox="1">
            <a:spLocks/>
          </p:cNvSpPr>
          <p:nvPr/>
        </p:nvSpPr>
        <p:spPr>
          <a:xfrm>
            <a:off x="467544" y="2348880"/>
            <a:ext cx="8424936" cy="1134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ka-GE" sz="1800" dirty="0" smtClean="0">
                <a:solidFill>
                  <a:schemeClr val="tx2"/>
                </a:solidFill>
              </a:rPr>
              <a:t>საერთო ოდენობა (ტონა, კგ, მ</a:t>
            </a:r>
            <a:r>
              <a:rPr lang="en-US" sz="1800" dirty="0" smtClean="0">
                <a:solidFill>
                  <a:schemeClr val="tx2"/>
                </a:solidFill>
              </a:rPr>
              <a:t>³</a:t>
            </a:r>
            <a:r>
              <a:rPr lang="ka-GE" sz="1800" dirty="0" smtClean="0">
                <a:solidFill>
                  <a:schemeClr val="tx2"/>
                </a:solidFill>
              </a:rPr>
              <a:t>) დროის გარკვეულ მონაკვეთში (თვე, წელი)</a:t>
            </a:r>
            <a:endParaRPr lang="en-US" sz="1800" dirty="0" smtClean="0">
              <a:solidFill>
                <a:schemeClr val="tx2"/>
              </a:solidFill>
            </a:endParaRPr>
          </a:p>
          <a:p>
            <a:pPr>
              <a:spcBef>
                <a:spcPts val="0"/>
              </a:spcBef>
            </a:pPr>
            <a:r>
              <a:rPr lang="ka-GE" sz="1800" dirty="0" smtClean="0">
                <a:solidFill>
                  <a:schemeClr val="tx2"/>
                </a:solidFill>
              </a:rPr>
              <a:t>ხვედრითი წონა ერთ სულ მოსახლეზე (კგ/მოსახლ. * წ)</a:t>
            </a:r>
            <a:endParaRPr lang="en-US" sz="1800" dirty="0" smtClean="0">
              <a:solidFill>
                <a:schemeClr val="tx2"/>
              </a:solidFill>
            </a:endParaRPr>
          </a:p>
          <a:p>
            <a:pPr>
              <a:spcBef>
                <a:spcPts val="0"/>
              </a:spcBef>
            </a:pPr>
            <a:r>
              <a:rPr lang="ka-GE" sz="1800" dirty="0" smtClean="0">
                <a:solidFill>
                  <a:schemeClr val="tx2"/>
                </a:solidFill>
              </a:rPr>
              <a:t>პროცენტული წილი საერთო რაოდენობიდან</a:t>
            </a:r>
            <a:r>
              <a:rPr lang="en-US" sz="1800" dirty="0" smtClean="0">
                <a:solidFill>
                  <a:schemeClr val="tx2"/>
                </a:solidFill>
              </a:rPr>
              <a:t> (</a:t>
            </a:r>
            <a:r>
              <a:rPr lang="ka-GE" sz="1800" dirty="0" smtClean="0">
                <a:solidFill>
                  <a:schemeClr val="tx2"/>
                </a:solidFill>
              </a:rPr>
              <a:t>განსაკუთრებით მასალებისთვის</a:t>
            </a:r>
            <a:r>
              <a:rPr lang="en-US" sz="1800" dirty="0" smtClean="0">
                <a:solidFill>
                  <a:schemeClr val="tx2"/>
                </a:solidFill>
              </a:rPr>
              <a:t>)</a:t>
            </a:r>
          </a:p>
        </p:txBody>
      </p:sp>
      <p:sp>
        <p:nvSpPr>
          <p:cNvPr id="8" name="Untertitel 2"/>
          <p:cNvSpPr txBox="1">
            <a:spLocks/>
          </p:cNvSpPr>
          <p:nvPr/>
        </p:nvSpPr>
        <p:spPr>
          <a:xfrm>
            <a:off x="251520" y="3573016"/>
            <a:ext cx="5328592" cy="3025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1600" i="1" dirty="0" smtClean="0">
                <a:solidFill>
                  <a:schemeClr val="tx2"/>
                </a:solidFill>
              </a:rPr>
              <a:t>მაგალითი: ქუთაისის ნარჩენების მართვის სამოქმედო გეგმა 2015-2020</a:t>
            </a:r>
            <a:endParaRPr lang="en-US" sz="1600" i="1" dirty="0" smtClean="0">
              <a:solidFill>
                <a:schemeClr val="tx2"/>
              </a:solidFill>
            </a:endParaRPr>
          </a:p>
        </p:txBody>
      </p:sp>
      <p:sp>
        <p:nvSpPr>
          <p:cNvPr id="3" name="Rechteck 2"/>
          <p:cNvSpPr/>
          <p:nvPr/>
        </p:nvSpPr>
        <p:spPr>
          <a:xfrm>
            <a:off x="269268" y="3861048"/>
            <a:ext cx="8784976" cy="1826654"/>
          </a:xfrm>
          <a:prstGeom prst="rect">
            <a:avLst/>
          </a:prstGeom>
        </p:spPr>
        <p:txBody>
          <a:bodyPr wrap="square">
            <a:spAutoFit/>
          </a:bodyPr>
          <a:lstStyle/>
          <a:p>
            <a:pPr marL="1344613" indent="-1344613">
              <a:lnSpc>
                <a:spcPct val="115000"/>
              </a:lnSpc>
              <a:spcAft>
                <a:spcPts val="0"/>
              </a:spcAft>
            </a:pPr>
            <a:r>
              <a:rPr lang="ka-GE" sz="1400" b="1" dirty="0">
                <a:latin typeface="AcadNusx"/>
                <a:ea typeface="Times New Roman"/>
                <a:cs typeface="Sylfaen"/>
              </a:rPr>
              <a:t>2.4. </a:t>
            </a:r>
            <a:r>
              <a:rPr lang="ka-GE" sz="1400" dirty="0" smtClean="0">
                <a:latin typeface="AcadNusx"/>
                <a:ea typeface="Times New Roman"/>
                <a:cs typeface="Sylfaen"/>
              </a:rPr>
              <a:t>არასახიფათო ნარჩენების მართვა</a:t>
            </a:r>
            <a:endParaRPr lang="de-DE" sz="1400" dirty="0" smtClean="0">
              <a:ea typeface="Times New Roman"/>
              <a:cs typeface="Sylfaen"/>
            </a:endParaRPr>
          </a:p>
          <a:p>
            <a:pPr marL="1344613" indent="-1344613">
              <a:lnSpc>
                <a:spcPct val="115000"/>
              </a:lnSpc>
              <a:spcAft>
                <a:spcPts val="0"/>
              </a:spcAft>
            </a:pPr>
            <a:r>
              <a:rPr lang="en-US" sz="1400" dirty="0" smtClean="0">
                <a:latin typeface="Sylfaen"/>
                <a:ea typeface="Times New Roman"/>
                <a:cs typeface="Sylfaen"/>
              </a:rPr>
              <a:t>2.4.1</a:t>
            </a:r>
            <a:r>
              <a:rPr lang="en-US" sz="1400" dirty="0">
                <a:latin typeface="Sylfaen"/>
                <a:ea typeface="Times New Roman"/>
                <a:cs typeface="Sylfaen"/>
              </a:rPr>
              <a:t>	</a:t>
            </a:r>
            <a:r>
              <a:rPr lang="ka-GE" sz="1400" dirty="0" smtClean="0">
                <a:latin typeface="Sylfaen"/>
                <a:ea typeface="Times New Roman"/>
                <a:cs typeface="Sylfaen"/>
              </a:rPr>
              <a:t>ნარჩენების წარმოქმნა</a:t>
            </a:r>
            <a:endParaRPr lang="de-DE" sz="1400" dirty="0">
              <a:ea typeface="Times New Roman"/>
              <a:cs typeface="Calibri"/>
            </a:endParaRPr>
          </a:p>
          <a:p>
            <a:pPr>
              <a:lnSpc>
                <a:spcPct val="115000"/>
              </a:lnSpc>
              <a:spcAft>
                <a:spcPts val="0"/>
              </a:spcAft>
            </a:pPr>
            <a:r>
              <a:rPr lang="ka-GE" sz="1400" dirty="0" smtClean="0">
                <a:latin typeface="Sylfaen"/>
                <a:ea typeface="Times New Roman"/>
                <a:cs typeface="Sylfaen"/>
              </a:rPr>
              <a:t>ქუთაისი არის </a:t>
            </a:r>
            <a:r>
              <a:rPr lang="ka-GE" sz="1400" dirty="0">
                <a:latin typeface="Sylfaen"/>
                <a:ea typeface="Times New Roman"/>
                <a:cs typeface="Sylfaen"/>
              </a:rPr>
              <a:t>მეორე უდიდესი </a:t>
            </a:r>
            <a:r>
              <a:rPr lang="ka-GE" sz="1400" dirty="0" smtClean="0">
                <a:latin typeface="Sylfaen"/>
                <a:ea typeface="Times New Roman"/>
                <a:cs typeface="Sylfaen"/>
              </a:rPr>
              <a:t>ქალაქი საქართველოში და მისი მოსახლეობა შეადგენს 194,7 კაცს, 2012 წლის მონაცემებით.</a:t>
            </a:r>
            <a:endParaRPr lang="de-DE" sz="1400" dirty="0">
              <a:ea typeface="Times New Roman"/>
              <a:cs typeface="Calibri"/>
            </a:endParaRPr>
          </a:p>
          <a:p>
            <a:pPr>
              <a:lnSpc>
                <a:spcPct val="115000"/>
              </a:lnSpc>
              <a:spcAft>
                <a:spcPts val="0"/>
              </a:spcAft>
            </a:pPr>
            <a:r>
              <a:rPr lang="ka-GE" sz="1400" dirty="0" smtClean="0">
                <a:latin typeface="Sylfaen"/>
                <a:ea typeface="Times New Roman"/>
                <a:cs typeface="Sylfaen"/>
              </a:rPr>
              <a:t>ქუთაისში </a:t>
            </a:r>
            <a:r>
              <a:rPr lang="ka-GE" sz="1400" dirty="0">
                <a:latin typeface="Sylfaen"/>
                <a:ea typeface="Times New Roman"/>
                <a:cs typeface="Sylfaen"/>
              </a:rPr>
              <a:t>ყოველწლიურად წარმოქმნილი მუნიციპალური ნარჩენების მოცულობა არის 240 000 </a:t>
            </a:r>
            <a:r>
              <a:rPr lang="ka-GE" sz="1400" dirty="0" smtClean="0">
                <a:latin typeface="Sylfaen"/>
                <a:ea typeface="Times New Roman"/>
                <a:cs typeface="Sylfaen"/>
              </a:rPr>
              <a:t>მ</a:t>
            </a:r>
            <a:r>
              <a:rPr lang="en-US" sz="1400" baseline="30000" dirty="0" smtClean="0">
                <a:latin typeface="Sylfaen"/>
                <a:ea typeface="Times New Roman"/>
                <a:cs typeface="Sylfaen"/>
              </a:rPr>
              <a:t>3</a:t>
            </a:r>
            <a:r>
              <a:rPr lang="ka-GE" sz="1400" dirty="0" smtClean="0">
                <a:latin typeface="Sylfaen"/>
                <a:ea typeface="Times New Roman"/>
                <a:cs typeface="Sylfaen"/>
              </a:rPr>
              <a:t> </a:t>
            </a:r>
            <a:r>
              <a:rPr lang="ka-GE" sz="1400" dirty="0">
                <a:latin typeface="Sylfaen"/>
                <a:ea typeface="Times New Roman"/>
                <a:cs typeface="Sylfaen"/>
              </a:rPr>
              <a:t>საყოფაცხოვრებო ნარჩენების ჩათვლით. </a:t>
            </a:r>
            <a:r>
              <a:rPr lang="ka-GE" sz="1400" dirty="0" smtClean="0">
                <a:latin typeface="Sylfaen"/>
                <a:ea typeface="Times New Roman"/>
                <a:cs typeface="Sylfaen"/>
              </a:rPr>
              <a:t/>
            </a:r>
            <a:br>
              <a:rPr lang="ka-GE" sz="1400" dirty="0" smtClean="0">
                <a:latin typeface="Sylfaen"/>
                <a:ea typeface="Times New Roman"/>
                <a:cs typeface="Sylfaen"/>
              </a:rPr>
            </a:br>
            <a:r>
              <a:rPr lang="ka-GE" sz="1400" b="1" dirty="0" smtClean="0">
                <a:latin typeface="Sylfaen"/>
                <a:ea typeface="Times New Roman"/>
                <a:cs typeface="Sylfaen"/>
              </a:rPr>
              <a:t>საყოფაცხოვრებო </a:t>
            </a:r>
            <a:r>
              <a:rPr lang="ka-GE" sz="1400" b="1" dirty="0">
                <a:latin typeface="Sylfaen"/>
                <a:ea typeface="Times New Roman"/>
                <a:cs typeface="Sylfaen"/>
              </a:rPr>
              <a:t>ნარჩენები</a:t>
            </a:r>
            <a:r>
              <a:rPr lang="ka-GE" sz="1400" dirty="0">
                <a:latin typeface="Sylfaen"/>
                <a:ea typeface="Times New Roman"/>
                <a:cs typeface="Sylfaen"/>
              </a:rPr>
              <a:t> </a:t>
            </a:r>
            <a:r>
              <a:rPr lang="ka-GE" sz="1400" dirty="0" smtClean="0">
                <a:latin typeface="Sylfaen"/>
                <a:ea typeface="Times New Roman"/>
                <a:cs typeface="Sylfaen"/>
              </a:rPr>
              <a:t>- ოჯახებში წარმოქმნილი ნარჩენები</a:t>
            </a:r>
            <a:endParaRPr lang="de-DE" sz="1400" dirty="0">
              <a:ea typeface="Times New Roman"/>
              <a:cs typeface="Calibri"/>
            </a:endParaRPr>
          </a:p>
        </p:txBody>
      </p:sp>
      <p:graphicFrame>
        <p:nvGraphicFramePr>
          <p:cNvPr id="9" name="Tabelle 8"/>
          <p:cNvGraphicFramePr>
            <a:graphicFrameLocks noGrp="1"/>
          </p:cNvGraphicFramePr>
          <p:nvPr>
            <p:extLst>
              <p:ext uri="{D42A27DB-BD31-4B8C-83A1-F6EECF244321}">
                <p14:modId xmlns:p14="http://schemas.microsoft.com/office/powerpoint/2010/main" val="2871732202"/>
              </p:ext>
            </p:extLst>
          </p:nvPr>
        </p:nvGraphicFramePr>
        <p:xfrm>
          <a:off x="899592" y="5680288"/>
          <a:ext cx="4526280" cy="695325"/>
        </p:xfrm>
        <a:graphic>
          <a:graphicData uri="http://schemas.openxmlformats.org/drawingml/2006/table">
            <a:tbl>
              <a:tblPr firstRow="1" firstCol="1" lastRow="1" lastCol="1" bandRow="1" bandCol="1"/>
              <a:tblGrid>
                <a:gridCol w="1520190">
                  <a:extLst>
                    <a:ext uri="{9D8B030D-6E8A-4147-A177-3AD203B41FA5}">
                      <a16:colId xmlns:a16="http://schemas.microsoft.com/office/drawing/2014/main" val="20000"/>
                    </a:ext>
                  </a:extLst>
                </a:gridCol>
                <a:gridCol w="152019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tblGrid>
              <a:tr h="0">
                <a:tc rowSpan="2">
                  <a:txBody>
                    <a:bodyPr/>
                    <a:lstStyle/>
                    <a:p>
                      <a:pPr algn="just">
                        <a:lnSpc>
                          <a:spcPct val="115000"/>
                        </a:lnSpc>
                        <a:spcAft>
                          <a:spcPts val="1000"/>
                        </a:spcAft>
                      </a:pPr>
                      <a:r>
                        <a:rPr lang="ka-GE" sz="1000" dirty="0">
                          <a:effectLst/>
                          <a:latin typeface="Sylfaen"/>
                          <a:ea typeface="Times New Roman"/>
                          <a:cs typeface="Sylfaen"/>
                        </a:rPr>
                        <a:t> </a:t>
                      </a:r>
                      <a:endParaRPr lang="de-DE" sz="11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gridSpan="2">
                  <a:txBody>
                    <a:bodyPr/>
                    <a:lstStyle/>
                    <a:p>
                      <a:pPr algn="ctr">
                        <a:lnSpc>
                          <a:spcPct val="115000"/>
                        </a:lnSpc>
                        <a:spcAft>
                          <a:spcPts val="0"/>
                        </a:spcAft>
                      </a:pPr>
                      <a:r>
                        <a:rPr lang="ka-GE" sz="1000" dirty="0" smtClean="0">
                          <a:effectLst/>
                          <a:latin typeface="Sylfaen"/>
                          <a:ea typeface="Times New Roman"/>
                          <a:cs typeface="Sylfaen"/>
                        </a:rPr>
                        <a:t>ნარჩენების რაოდენობა</a:t>
                      </a:r>
                      <a:r>
                        <a:rPr lang="ka-GE" sz="1000" dirty="0" smtClean="0">
                          <a:effectLst/>
                          <a:latin typeface="AcadNusx"/>
                          <a:ea typeface="Times New Roman"/>
                          <a:cs typeface="Sylfaen"/>
                        </a:rPr>
                        <a:t>, </a:t>
                      </a:r>
                      <a:r>
                        <a:rPr lang="ka-GE" sz="1000" dirty="0" smtClean="0">
                          <a:effectLst/>
                          <a:latin typeface="Sylfaen"/>
                          <a:ea typeface="Times New Roman"/>
                          <a:cs typeface="Sylfaen"/>
                        </a:rPr>
                        <a:t>მ</a:t>
                      </a:r>
                      <a:r>
                        <a:rPr lang="ka-GE" sz="1000" baseline="30000" dirty="0" smtClean="0">
                          <a:effectLst/>
                          <a:latin typeface="AcadNusx"/>
                          <a:ea typeface="Times New Roman"/>
                          <a:cs typeface="Sylfaen"/>
                        </a:rPr>
                        <a:t>3</a:t>
                      </a:r>
                      <a:r>
                        <a:rPr lang="ka-GE" sz="1000" dirty="0" smtClean="0">
                          <a:effectLst/>
                          <a:latin typeface="AcadNusx"/>
                          <a:ea typeface="Times New Roman"/>
                          <a:cs typeface="Sylfaen"/>
                        </a:rPr>
                        <a:t>/</a:t>
                      </a:r>
                      <a:r>
                        <a:rPr lang="ka-GE" sz="1000" dirty="0" smtClean="0">
                          <a:effectLst/>
                          <a:latin typeface="Sylfaen"/>
                          <a:ea typeface="Times New Roman"/>
                          <a:cs typeface="Sylfaen"/>
                        </a:rPr>
                        <a:t>დღეში</a:t>
                      </a:r>
                      <a:endParaRPr lang="de-DE" sz="11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de-DE"/>
                    </a:p>
                  </a:txBody>
                  <a:tcPr/>
                </a:tc>
                <a:extLst>
                  <a:ext uri="{0D108BD9-81ED-4DB2-BD59-A6C34878D82A}">
                    <a16:rowId xmlns:a16="http://schemas.microsoft.com/office/drawing/2014/main" val="10000"/>
                  </a:ext>
                </a:extLst>
              </a:tr>
              <a:tr h="0">
                <a:tc vMerge="1">
                  <a:txBody>
                    <a:bodyPr/>
                    <a:lstStyle/>
                    <a:p>
                      <a:endParaRPr lang="de-DE"/>
                    </a:p>
                  </a:txBody>
                  <a:tcPr/>
                </a:tc>
                <a:tc>
                  <a:txBody>
                    <a:bodyPr/>
                    <a:lstStyle/>
                    <a:p>
                      <a:pPr algn="ctr">
                        <a:lnSpc>
                          <a:spcPct val="115000"/>
                        </a:lnSpc>
                        <a:spcAft>
                          <a:spcPts val="0"/>
                        </a:spcAft>
                      </a:pPr>
                      <a:r>
                        <a:rPr lang="ka-GE" sz="1000" dirty="0">
                          <a:effectLst/>
                          <a:latin typeface="AcadNusx"/>
                          <a:ea typeface="Times New Roman"/>
                          <a:cs typeface="Sylfaen"/>
                        </a:rPr>
                        <a:t>2013 </a:t>
                      </a:r>
                      <a:endParaRPr lang="de-DE" sz="11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ka-GE" sz="1000">
                          <a:effectLst/>
                          <a:latin typeface="AcadNusx"/>
                          <a:ea typeface="Times New Roman"/>
                          <a:cs typeface="Sylfaen"/>
                        </a:rPr>
                        <a:t>2014</a:t>
                      </a:r>
                      <a:endParaRPr lang="de-DE" sz="110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ka-GE" sz="1000" dirty="0" smtClean="0">
                          <a:effectLst/>
                          <a:latin typeface="Sylfaen"/>
                          <a:ea typeface="Times New Roman"/>
                          <a:cs typeface="Sylfaen"/>
                        </a:rPr>
                        <a:t>ნარჩენების რაოდენობა ერთ კაცზე</a:t>
                      </a:r>
                      <a:endParaRPr lang="de-DE" sz="11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dirty="0">
                          <a:effectLst/>
                          <a:latin typeface="Sylfaen"/>
                          <a:ea typeface="Times New Roman"/>
                          <a:cs typeface="Sylfaen"/>
                        </a:rPr>
                        <a:t> </a:t>
                      </a:r>
                      <a:endParaRPr lang="de-DE" sz="1100" dirty="0">
                        <a:effectLst/>
                        <a:latin typeface="Calibri"/>
                        <a:ea typeface="Times New Roman"/>
                        <a:cs typeface="Calibri"/>
                      </a:endParaRPr>
                    </a:p>
                    <a:p>
                      <a:pPr algn="ctr">
                        <a:lnSpc>
                          <a:spcPct val="115000"/>
                        </a:lnSpc>
                        <a:spcAft>
                          <a:spcPts val="0"/>
                        </a:spcAft>
                      </a:pPr>
                      <a:r>
                        <a:rPr lang="ka-GE" sz="1000" dirty="0">
                          <a:effectLst/>
                          <a:latin typeface="AcadNusx"/>
                          <a:ea typeface="Times New Roman"/>
                          <a:cs typeface="Sylfaen"/>
                        </a:rPr>
                        <a:t>605</a:t>
                      </a:r>
                      <a:endParaRPr lang="de-DE" sz="11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000" dirty="0">
                          <a:effectLst/>
                          <a:latin typeface="Sylfaen"/>
                          <a:ea typeface="Times New Roman"/>
                          <a:cs typeface="Sylfaen"/>
                        </a:rPr>
                        <a:t> </a:t>
                      </a:r>
                      <a:endParaRPr lang="de-DE" sz="1100" dirty="0">
                        <a:effectLst/>
                        <a:latin typeface="Calibri"/>
                        <a:ea typeface="Times New Roman"/>
                        <a:cs typeface="Calibri"/>
                      </a:endParaRPr>
                    </a:p>
                    <a:p>
                      <a:pPr algn="ctr">
                        <a:lnSpc>
                          <a:spcPct val="115000"/>
                        </a:lnSpc>
                        <a:spcAft>
                          <a:spcPts val="0"/>
                        </a:spcAft>
                      </a:pPr>
                      <a:r>
                        <a:rPr lang="ka-GE" sz="1000" dirty="0">
                          <a:effectLst/>
                          <a:latin typeface="AcadNusx"/>
                          <a:ea typeface="Times New Roman"/>
                          <a:cs typeface="Sylfaen"/>
                        </a:rPr>
                        <a:t>650</a:t>
                      </a:r>
                      <a:endParaRPr lang="de-DE" sz="11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140" y="5157192"/>
            <a:ext cx="2011276" cy="117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111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როგორ წარმოვადგინოთ მონაცემები ნარჩენების მართვის გეგმაში</a:t>
            </a:r>
            <a:endParaRPr lang="en-US" sz="2200" b="1" dirty="0">
              <a:solidFill>
                <a:schemeClr val="tx2"/>
              </a:solidFill>
            </a:endParaRPr>
          </a:p>
        </p:txBody>
      </p:sp>
      <p:sp>
        <p:nvSpPr>
          <p:cNvPr id="6" name="Untertitel 2"/>
          <p:cNvSpPr txBox="1">
            <a:spLocks/>
          </p:cNvSpPr>
          <p:nvPr/>
        </p:nvSpPr>
        <p:spPr>
          <a:xfrm>
            <a:off x="0" y="980728"/>
            <a:ext cx="9144000" cy="7920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dirty="0">
                <a:solidFill>
                  <a:schemeClr val="tx2"/>
                </a:solidFill>
              </a:rPr>
              <a:t>ნარჩენების მართვის გეგმაში, მონაცემების წარდგენის ყველა აღწერილი ფორმა ეხება სტატუსისა (არსებული მდგომარეობის) და დაგეგმვის ნაწილს</a:t>
            </a:r>
            <a:endParaRPr lang="en-US" sz="2200" dirty="0" smtClean="0">
              <a:solidFill>
                <a:schemeClr val="tx2"/>
              </a:solidFill>
            </a:endParaRPr>
          </a:p>
        </p:txBody>
      </p:sp>
      <p:sp>
        <p:nvSpPr>
          <p:cNvPr id="8" name="Untertitel 2"/>
          <p:cNvSpPr txBox="1">
            <a:spLocks/>
          </p:cNvSpPr>
          <p:nvPr/>
        </p:nvSpPr>
        <p:spPr>
          <a:xfrm>
            <a:off x="251520" y="1628800"/>
            <a:ext cx="8568952"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1600" i="1" dirty="0">
                <a:solidFill>
                  <a:schemeClr val="tx2"/>
                </a:solidFill>
              </a:rPr>
              <a:t>მაგალითი დაგეგმვის კუთხით ბულგარეთის გამოცდილებიდან - </a:t>
            </a:r>
            <a:r>
              <a:rPr lang="ka-GE" sz="1600" i="1" dirty="0" smtClean="0">
                <a:solidFill>
                  <a:schemeClr val="tx2"/>
                </a:solidFill>
              </a:rPr>
              <a:t>შინაარსი</a:t>
            </a:r>
            <a:endParaRPr lang="en-US" sz="1600" i="1" dirty="0" smtClean="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39717005"/>
              </p:ext>
            </p:extLst>
          </p:nvPr>
        </p:nvGraphicFramePr>
        <p:xfrm>
          <a:off x="467544" y="2060849"/>
          <a:ext cx="6192688" cy="4248471"/>
        </p:xfrm>
        <a:graphic>
          <a:graphicData uri="http://schemas.openxmlformats.org/drawingml/2006/table">
            <a:tbl>
              <a:tblPr firstRow="1" firstCol="1" bandRow="1">
                <a:tableStyleId>{5C22544A-7EE6-4342-B048-85BDC9FD1C3A}</a:tableStyleId>
              </a:tblPr>
              <a:tblGrid>
                <a:gridCol w="1129255">
                  <a:extLst>
                    <a:ext uri="{9D8B030D-6E8A-4147-A177-3AD203B41FA5}">
                      <a16:colId xmlns:a16="http://schemas.microsoft.com/office/drawing/2014/main" val="1621270678"/>
                    </a:ext>
                  </a:extLst>
                </a:gridCol>
                <a:gridCol w="5063433">
                  <a:extLst>
                    <a:ext uri="{9D8B030D-6E8A-4147-A177-3AD203B41FA5}">
                      <a16:colId xmlns:a16="http://schemas.microsoft.com/office/drawing/2014/main" val="2161078271"/>
                    </a:ext>
                  </a:extLst>
                </a:gridCol>
              </a:tblGrid>
              <a:tr h="172293">
                <a:tc gridSpan="2">
                  <a:txBody>
                    <a:bodyPr/>
                    <a:lstStyle/>
                    <a:p>
                      <a:pPr marL="0" marR="0">
                        <a:lnSpc>
                          <a:spcPct val="107000"/>
                        </a:lnSpc>
                        <a:spcBef>
                          <a:spcPts val="0"/>
                        </a:spcBef>
                        <a:spcAft>
                          <a:spcPts val="0"/>
                        </a:spcAft>
                      </a:pPr>
                      <a:r>
                        <a:rPr lang="ka-GE" sz="1000">
                          <a:effectLst/>
                        </a:rPr>
                        <a:t>ცხრილი 4-11 სცენარის მოკლე მიმოხილვა და ძირითადი მახასიათებლები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76959474"/>
                  </a:ext>
                </a:extLst>
              </a:tr>
              <a:tr h="172293">
                <a:tc>
                  <a:txBody>
                    <a:bodyPr/>
                    <a:lstStyle/>
                    <a:p>
                      <a:pPr marL="0" marR="0">
                        <a:lnSpc>
                          <a:spcPct val="107000"/>
                        </a:lnSpc>
                        <a:spcBef>
                          <a:spcPts val="0"/>
                        </a:spcBef>
                        <a:spcAft>
                          <a:spcPts val="0"/>
                        </a:spcAft>
                      </a:pPr>
                      <a:r>
                        <a:rPr lang="ka-GE" sz="1000">
                          <a:effectLst/>
                        </a:rPr>
                        <a:t>სცენარი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ka-GE" sz="1000">
                          <a:effectLst/>
                        </a:rPr>
                        <a:t>მახასიათებლები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394913"/>
                  </a:ext>
                </a:extLst>
              </a:tr>
              <a:tr h="1420137">
                <a:tc>
                  <a:txBody>
                    <a:bodyPr/>
                    <a:lstStyle/>
                    <a:p>
                      <a:pPr marL="0" marR="0">
                        <a:lnSpc>
                          <a:spcPct val="107000"/>
                        </a:lnSpc>
                        <a:spcBef>
                          <a:spcPts val="0"/>
                        </a:spcBef>
                        <a:spcAft>
                          <a:spcPts val="0"/>
                        </a:spcAft>
                      </a:pPr>
                      <a:r>
                        <a:rPr lang="ka-GE" sz="1000">
                          <a:effectLst/>
                        </a:rPr>
                        <a:t>ნაგავსაყრელი 2004 წელს</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ka-GE" sz="1000" dirty="0">
                          <a:effectLst/>
                        </a:rPr>
                        <a:t>წარმოქმნილი მუნიციპალური მყარი ნარჩენების (3,673 ათასი ტონა) განთავსება ხდება სრულად </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ნაგავსაყრელებზე არ ხდება გაზების შეგროვება ან ენერგიის აღდგენა</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არ ხდება რეციკლირებადი ფრაქციების წყაროზე სეპარირება</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ნაგავსაყრელამდე ტრანსპორტირების მანძილი სავარაუდოდ არის:</a:t>
                      </a:r>
                      <a:endParaRPr lang="en-US" sz="1100" dirty="0">
                        <a:effectLst/>
                      </a:endParaRPr>
                    </a:p>
                    <a:p>
                      <a:pPr marL="800100" marR="0" lvl="1" indent="-342900">
                        <a:lnSpc>
                          <a:spcPct val="107000"/>
                        </a:lnSpc>
                        <a:spcBef>
                          <a:spcPts val="0"/>
                        </a:spcBef>
                        <a:spcAft>
                          <a:spcPts val="0"/>
                        </a:spcAft>
                        <a:buFont typeface="Courier New" panose="02070309020205020404" pitchFamily="49" charset="0"/>
                        <a:buChar char="o"/>
                      </a:pPr>
                      <a:r>
                        <a:rPr lang="ka-GE" sz="1000" dirty="0">
                          <a:effectLst/>
                        </a:rPr>
                        <a:t>10 კმ. დიდი დასახლებების შემთხვევაში</a:t>
                      </a:r>
                      <a:endParaRPr lang="en-US" sz="1100" dirty="0">
                        <a:effectLst/>
                      </a:endParaRPr>
                    </a:p>
                    <a:p>
                      <a:pPr marL="800100" marR="0" lvl="1" indent="-342900">
                        <a:lnSpc>
                          <a:spcPct val="107000"/>
                        </a:lnSpc>
                        <a:spcBef>
                          <a:spcPts val="0"/>
                        </a:spcBef>
                        <a:spcAft>
                          <a:spcPts val="0"/>
                        </a:spcAft>
                        <a:buFont typeface="Courier New" panose="02070309020205020404" pitchFamily="49" charset="0"/>
                        <a:buChar char="o"/>
                      </a:pPr>
                      <a:r>
                        <a:rPr lang="ka-GE" sz="1000" dirty="0">
                          <a:effectLst/>
                        </a:rPr>
                        <a:t>12 კმ. საშუალო დასახლებების შემთხვევაში</a:t>
                      </a:r>
                      <a:endParaRPr lang="en-US" sz="1100" dirty="0">
                        <a:effectLst/>
                      </a:endParaRPr>
                    </a:p>
                    <a:p>
                      <a:pPr marL="800100" marR="0" lvl="1" indent="-342900">
                        <a:lnSpc>
                          <a:spcPct val="107000"/>
                        </a:lnSpc>
                        <a:spcBef>
                          <a:spcPts val="0"/>
                        </a:spcBef>
                        <a:spcAft>
                          <a:spcPts val="0"/>
                        </a:spcAft>
                        <a:buFont typeface="Courier New" panose="02070309020205020404" pitchFamily="49" charset="0"/>
                        <a:buChar char="o"/>
                      </a:pPr>
                      <a:r>
                        <a:rPr lang="ka-GE" sz="1000" dirty="0">
                          <a:effectLst/>
                        </a:rPr>
                        <a:t>20 კმ. პატარა დასახლებების შემთხევაში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1178768"/>
                  </a:ext>
                </a:extLst>
              </a:tr>
              <a:tr h="1063611">
                <a:tc>
                  <a:txBody>
                    <a:bodyPr/>
                    <a:lstStyle/>
                    <a:p>
                      <a:pPr marL="0" marR="0">
                        <a:lnSpc>
                          <a:spcPct val="107000"/>
                        </a:lnSpc>
                        <a:spcBef>
                          <a:spcPts val="0"/>
                        </a:spcBef>
                        <a:spcAft>
                          <a:spcPts val="0"/>
                        </a:spcAft>
                      </a:pPr>
                      <a:r>
                        <a:rPr lang="ka-GE" sz="1000">
                          <a:effectLst/>
                        </a:rPr>
                        <a:t>ნაგავსაყრელი 2020 წელს</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ka-GE" sz="1000" dirty="0">
                          <a:effectLst/>
                        </a:rPr>
                        <a:t>წარმოქმნილი ნარჩენების რაოდენობა გაიზარდა 3,700 ათას ტონამდე</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ნაგავსაყრელებზე არ ხდება გაზების შეგროვება ან ენერგიის აღდგენა</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ცხრილი 4-9-ის მიხედვით, ხდება რეციკლირებადი ფრაქციების წყაროზე სეპარირება. ნაგავსაყრელზე განთავსდება რეციკლირებული მასალების ნარჩენები</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ორგანული ნარჩენები კვლავ სათანადო დამუშავების გარეშე განთავსდება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05319"/>
                  </a:ext>
                </a:extLst>
              </a:tr>
              <a:tr h="1420137">
                <a:tc>
                  <a:txBody>
                    <a:bodyPr/>
                    <a:lstStyle/>
                    <a:p>
                      <a:pPr marL="0" marR="0">
                        <a:lnSpc>
                          <a:spcPct val="107000"/>
                        </a:lnSpc>
                        <a:spcBef>
                          <a:spcPts val="0"/>
                        </a:spcBef>
                        <a:spcAft>
                          <a:spcPts val="0"/>
                        </a:spcAft>
                      </a:pPr>
                      <a:r>
                        <a:rPr lang="ka-GE" sz="1000">
                          <a:effectLst/>
                        </a:rPr>
                        <a:t>ნაგავსაყრელი + კომპოსტირება 2020 წელს</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ka-GE" sz="1000" dirty="0">
                          <a:effectLst/>
                        </a:rPr>
                        <a:t>იგივე პირობები, რაც 2020 სცენარის შემთხვევაში, ორგანული ნარჩენების დამუშავების გარეშე</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კომპოსტირების გზით მუშავდება სეპარირებულად შეგროვებული ორგანული ნარჩენები და გამოიყენება ნიადაგის გასანოყიერებლად</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ნაგავსაყრელზე განთავსდება კომპოსტირების შემდეგ მიღებული ნარჩენები</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ka-GE" sz="1000" dirty="0">
                          <a:effectLst/>
                        </a:rPr>
                        <a:t>შერეული მუნიციპალური მყარი ნარჩენების დარჩენილი 40% ასევე კომპოსტირდება, ხოლო დანარჩენი ხვდება ნაგავსაყრელზე</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816009"/>
                  </a:ext>
                </a:extLst>
              </a:tr>
            </a:tbl>
          </a:graphicData>
        </a:graphic>
      </p:graphicFrame>
    </p:spTree>
    <p:extLst>
      <p:ext uri="{BB962C8B-B14F-4D97-AF65-F5344CB8AC3E}">
        <p14:creationId xmlns:p14="http://schemas.microsoft.com/office/powerpoint/2010/main" val="1971919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როგორ წარმოვადგინოთ მონაცემები ნარჩენების მართვის გეგმაში</a:t>
            </a:r>
            <a:endParaRPr lang="en-US" sz="2200" b="1" dirty="0">
              <a:solidFill>
                <a:schemeClr val="tx2"/>
              </a:solidFill>
            </a:endParaRPr>
          </a:p>
        </p:txBody>
      </p:sp>
      <p:sp>
        <p:nvSpPr>
          <p:cNvPr id="6" name="Untertitel 2"/>
          <p:cNvSpPr txBox="1">
            <a:spLocks/>
          </p:cNvSpPr>
          <p:nvPr/>
        </p:nvSpPr>
        <p:spPr>
          <a:xfrm>
            <a:off x="0" y="980728"/>
            <a:ext cx="9144000" cy="7920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dirty="0">
                <a:solidFill>
                  <a:schemeClr val="tx2"/>
                </a:solidFill>
              </a:rPr>
              <a:t>ნარჩენების მართვის გეგმაში, მონაცემების წარდგენის ყველა აღწერილი ფორმა ეხება </a:t>
            </a:r>
            <a:r>
              <a:rPr lang="ka-GE" sz="2200" b="1" dirty="0">
                <a:solidFill>
                  <a:schemeClr val="tx2"/>
                </a:solidFill>
              </a:rPr>
              <a:t>სტატუსისა</a:t>
            </a:r>
            <a:r>
              <a:rPr lang="ka-GE" sz="2200" dirty="0">
                <a:solidFill>
                  <a:schemeClr val="tx2"/>
                </a:solidFill>
              </a:rPr>
              <a:t> (არსებული მდგომარეობის) </a:t>
            </a:r>
            <a:r>
              <a:rPr lang="ka-GE" sz="2200" b="1" u="sng" dirty="0">
                <a:solidFill>
                  <a:schemeClr val="tx2"/>
                </a:solidFill>
              </a:rPr>
              <a:t>და</a:t>
            </a:r>
            <a:r>
              <a:rPr lang="ka-GE" sz="2200" b="1" dirty="0">
                <a:solidFill>
                  <a:schemeClr val="tx2"/>
                </a:solidFill>
              </a:rPr>
              <a:t> დაგეგმვის </a:t>
            </a:r>
            <a:r>
              <a:rPr lang="ka-GE" sz="2200" dirty="0">
                <a:solidFill>
                  <a:schemeClr val="tx2"/>
                </a:solidFill>
              </a:rPr>
              <a:t>ნაწილს</a:t>
            </a:r>
            <a:endParaRPr lang="en-US" sz="2200" dirty="0">
              <a:solidFill>
                <a:schemeClr val="tx2"/>
              </a:solidFill>
            </a:endParaRPr>
          </a:p>
        </p:txBody>
      </p:sp>
      <p:sp>
        <p:nvSpPr>
          <p:cNvPr id="12" name="Untertitel 2"/>
          <p:cNvSpPr txBox="1">
            <a:spLocks/>
          </p:cNvSpPr>
          <p:nvPr/>
        </p:nvSpPr>
        <p:spPr>
          <a:xfrm>
            <a:off x="539553" y="2060849"/>
            <a:ext cx="3600400" cy="39106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000" dirty="0" smtClean="0"/>
              <a:t>აბსოლუტუტი მაჩვენებლები </a:t>
            </a:r>
            <a:r>
              <a:rPr lang="en-US" sz="2000" dirty="0" smtClean="0"/>
              <a:t>(</a:t>
            </a:r>
            <a:r>
              <a:rPr lang="ka-GE" sz="2000" dirty="0" smtClean="0"/>
              <a:t>ნარჩენების საერთო რაოდენობა)</a:t>
            </a:r>
            <a:endParaRPr lang="de-DE" sz="1600" b="1" dirty="0"/>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904" y="2502032"/>
            <a:ext cx="3395696" cy="359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Untertitel 2"/>
          <p:cNvSpPr txBox="1">
            <a:spLocks/>
          </p:cNvSpPr>
          <p:nvPr/>
        </p:nvSpPr>
        <p:spPr>
          <a:xfrm>
            <a:off x="251520" y="1700808"/>
            <a:ext cx="856895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1600" i="1" dirty="0">
                <a:solidFill>
                  <a:schemeClr val="tx2"/>
                </a:solidFill>
              </a:rPr>
              <a:t>მაგალითი </a:t>
            </a:r>
            <a:r>
              <a:rPr lang="ka-GE" sz="1600" i="1" dirty="0" smtClean="0">
                <a:solidFill>
                  <a:schemeClr val="tx2"/>
                </a:solidFill>
              </a:rPr>
              <a:t>ბულგარეთის </a:t>
            </a:r>
            <a:r>
              <a:rPr lang="ka-GE" sz="1600" i="1" dirty="0">
                <a:solidFill>
                  <a:schemeClr val="tx2"/>
                </a:solidFill>
              </a:rPr>
              <a:t>გამოცდილებიდან </a:t>
            </a:r>
            <a:r>
              <a:rPr lang="ka-GE" sz="1600" i="1" dirty="0" smtClean="0">
                <a:solidFill>
                  <a:schemeClr val="tx2"/>
                </a:solidFill>
              </a:rPr>
              <a:t> </a:t>
            </a:r>
            <a:r>
              <a:rPr lang="en-US" sz="1600" i="1" dirty="0" smtClean="0">
                <a:solidFill>
                  <a:schemeClr val="tx2"/>
                </a:solidFill>
              </a:rPr>
              <a:t>- </a:t>
            </a:r>
            <a:r>
              <a:rPr lang="ka-GE" sz="1600" i="1" dirty="0" smtClean="0">
                <a:solidFill>
                  <a:schemeClr val="tx2"/>
                </a:solidFill>
              </a:rPr>
              <a:t>გრაფიკული გამოსახულებები / დიაგრამები</a:t>
            </a:r>
            <a:endParaRPr lang="en-US" sz="1600" i="1" dirty="0" smtClean="0">
              <a:solidFill>
                <a:schemeClr val="tx2"/>
              </a:solidFill>
            </a:endParaRPr>
          </a:p>
        </p:txBody>
      </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5730" y="2502031"/>
            <a:ext cx="3269001" cy="352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Untertitel 2"/>
          <p:cNvSpPr txBox="1">
            <a:spLocks/>
          </p:cNvSpPr>
          <p:nvPr/>
        </p:nvSpPr>
        <p:spPr>
          <a:xfrm>
            <a:off x="5004048" y="2060848"/>
            <a:ext cx="3168352" cy="36917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000" dirty="0" smtClean="0"/>
              <a:t>შედარებითი მაჩვენებლები </a:t>
            </a:r>
            <a:r>
              <a:rPr lang="en-US" sz="2000" dirty="0" smtClean="0"/>
              <a:t>(</a:t>
            </a:r>
            <a:r>
              <a:rPr lang="ka-GE" sz="2000" dirty="0" smtClean="0"/>
              <a:t>შეგროვებული რაოდენობის წილი)</a:t>
            </a:r>
            <a:endParaRPr lang="en-US" sz="2000" dirty="0"/>
          </a:p>
        </p:txBody>
      </p:sp>
    </p:spTree>
    <p:extLst>
      <p:ext uri="{BB962C8B-B14F-4D97-AF65-F5344CB8AC3E}">
        <p14:creationId xmlns:p14="http://schemas.microsoft.com/office/powerpoint/2010/main" val="868060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smtClean="0">
                <a:solidFill>
                  <a:schemeClr val="tx2"/>
                </a:solidFill>
              </a:rPr>
              <a:t>ნარჩენების შემადგენლობის ანალიზი</a:t>
            </a:r>
            <a:endParaRPr lang="de-DE" sz="2200" b="1" dirty="0" smtClean="0">
              <a:solidFill>
                <a:schemeClr val="tx2"/>
              </a:solidFill>
            </a:endParaRPr>
          </a:p>
          <a:p>
            <a:pPr marL="265113" indent="-265113">
              <a:buNone/>
            </a:pPr>
            <a:r>
              <a:rPr lang="ka-GE" sz="2200" u="sng" dirty="0" smtClean="0">
                <a:solidFill>
                  <a:schemeClr val="tx2"/>
                </a:solidFill>
              </a:rPr>
              <a:t>როგორ მივიღოთ ნარჩენების შემადგენლობის მაჩვენებლები?</a:t>
            </a:r>
            <a:endParaRPr lang="en-US" sz="2200" u="sng" dirty="0" smtClean="0">
              <a:solidFill>
                <a:schemeClr val="tx2"/>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183" y="1412776"/>
            <a:ext cx="421005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4958" y="1484784"/>
            <a:ext cx="321945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927" y="4230317"/>
            <a:ext cx="3854009" cy="21701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36740" y="4175227"/>
            <a:ext cx="36957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8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ანალიზი</a:t>
            </a:r>
            <a:endParaRPr lang="de-DE" sz="2200" b="1" dirty="0">
              <a:solidFill>
                <a:schemeClr val="tx2"/>
              </a:solidFill>
            </a:endParaRPr>
          </a:p>
          <a:p>
            <a:pPr marL="265113" indent="-265113">
              <a:buNone/>
            </a:pPr>
            <a:r>
              <a:rPr lang="ka-GE" sz="2200" u="sng" dirty="0" smtClean="0">
                <a:solidFill>
                  <a:schemeClr val="tx2"/>
                </a:solidFill>
              </a:rPr>
              <a:t>რა სარგებლობა მოაქვს? </a:t>
            </a:r>
            <a:endParaRPr lang="en-US" sz="2000" u="sng" dirty="0" smtClean="0">
              <a:solidFill>
                <a:schemeClr val="tx2"/>
              </a:solidFill>
            </a:endParaRPr>
          </a:p>
          <a:p>
            <a:pPr marL="265113" indent="-265113">
              <a:buNone/>
            </a:pPr>
            <a:endParaRPr lang="en-US" sz="1100" u="sng" dirty="0">
              <a:solidFill>
                <a:schemeClr val="tx2"/>
              </a:solidFill>
            </a:endParaRPr>
          </a:p>
          <a:p>
            <a:pPr>
              <a:spcBef>
                <a:spcPts val="0"/>
              </a:spcBef>
            </a:pPr>
            <a:r>
              <a:rPr lang="ka-GE" sz="2000" dirty="0" smtClean="0">
                <a:solidFill>
                  <a:schemeClr val="tx2"/>
                </a:solidFill>
              </a:rPr>
              <a:t>რათა ვიცოდეთ მასალების შემადგენლობა (რეციკლირებადი კომპონენტები, სახიფათო კომპონენტები)</a:t>
            </a:r>
            <a:endParaRPr lang="en-US" sz="2000" dirty="0" smtClean="0">
              <a:solidFill>
                <a:schemeClr val="tx2"/>
              </a:solidFill>
            </a:endParaRPr>
          </a:p>
          <a:p>
            <a:r>
              <a:rPr lang="ka-GE" sz="2000" dirty="0" smtClean="0">
                <a:solidFill>
                  <a:schemeClr val="tx2"/>
                </a:solidFill>
              </a:rPr>
              <a:t>რათა შევაფასოთ/ვიცოდეთ დამუშავების/უსაფრთხოების საჭიროებები</a:t>
            </a:r>
            <a:endParaRPr lang="en-US" sz="2000" dirty="0" smtClean="0">
              <a:solidFill>
                <a:schemeClr val="tx2"/>
              </a:solidFill>
            </a:endParaRPr>
          </a:p>
          <a:p>
            <a:r>
              <a:rPr lang="ka-GE" sz="2000" dirty="0" smtClean="0">
                <a:solidFill>
                  <a:schemeClr val="tx2"/>
                </a:solidFill>
              </a:rPr>
              <a:t>რათა გავიგოთ პრევენცია სად შეიძლება/სად უნდა განხორციელდეს</a:t>
            </a:r>
            <a:endParaRPr lang="en-US" sz="2000" dirty="0" smtClean="0">
              <a:solidFill>
                <a:schemeClr val="tx2"/>
              </a:solidFill>
            </a:endParaRPr>
          </a:p>
          <a:p>
            <a:r>
              <a:rPr lang="ka-GE" sz="2000" dirty="0">
                <a:solidFill>
                  <a:schemeClr val="tx2"/>
                </a:solidFill>
              </a:rPr>
              <a:t>რათა შევაფასოთ სეპარირებული შეგროვების </a:t>
            </a:r>
            <a:r>
              <a:rPr lang="ka-GE" sz="2000" dirty="0" smtClean="0">
                <a:solidFill>
                  <a:schemeClr val="tx2"/>
                </a:solidFill>
              </a:rPr>
              <a:t>მიზანშეწონილობა და </a:t>
            </a:r>
            <a:r>
              <a:rPr lang="ka-GE" sz="2000" dirty="0">
                <a:solidFill>
                  <a:schemeClr val="tx2"/>
                </a:solidFill>
              </a:rPr>
              <a:t>ეფექტური </a:t>
            </a:r>
            <a:r>
              <a:rPr lang="ka-GE" sz="2000" dirty="0" smtClean="0">
                <a:solidFill>
                  <a:schemeClr val="tx2"/>
                </a:solidFill>
              </a:rPr>
              <a:t>გზები</a:t>
            </a:r>
            <a:endParaRPr lang="en-US" sz="2000" dirty="0" smtClean="0">
              <a:solidFill>
                <a:schemeClr val="tx2"/>
              </a:solidFill>
            </a:endParaRPr>
          </a:p>
          <a:p>
            <a:r>
              <a:rPr lang="ka-GE" sz="2000" dirty="0">
                <a:solidFill>
                  <a:schemeClr val="tx2"/>
                </a:solidFill>
              </a:rPr>
              <a:t>რათა დადგინდეს მართვის სხვა </a:t>
            </a:r>
            <a:r>
              <a:rPr lang="ka-GE" sz="2000" dirty="0" smtClean="0">
                <a:solidFill>
                  <a:schemeClr val="tx2"/>
                </a:solidFill>
              </a:rPr>
              <a:t>ღონისძიებები </a:t>
            </a:r>
            <a:r>
              <a:rPr lang="ka-GE" sz="2000" dirty="0">
                <a:solidFill>
                  <a:schemeClr val="tx2"/>
                </a:solidFill>
              </a:rPr>
              <a:t>და </a:t>
            </a:r>
            <a:r>
              <a:rPr lang="ka-GE" sz="2000" dirty="0" smtClean="0">
                <a:solidFill>
                  <a:schemeClr val="tx2"/>
                </a:solidFill>
              </a:rPr>
              <a:t>მონიტორინგი იყოს ეფექტური</a:t>
            </a:r>
          </a:p>
          <a:p>
            <a:r>
              <a:rPr lang="ka-GE" sz="2000" dirty="0">
                <a:solidFill>
                  <a:schemeClr val="tx2"/>
                </a:solidFill>
              </a:rPr>
              <a:t>რათა შევიტყოთ ნარჩენების წარმოქმნის </a:t>
            </a:r>
            <a:r>
              <a:rPr lang="ka-GE" sz="2000" dirty="0" smtClean="0">
                <a:solidFill>
                  <a:schemeClr val="tx2"/>
                </a:solidFill>
              </a:rPr>
              <a:t>ტენდენციები/ცვლილებები</a:t>
            </a:r>
          </a:p>
          <a:p>
            <a:r>
              <a:rPr lang="ka-GE" sz="2000" dirty="0">
                <a:solidFill>
                  <a:schemeClr val="tx2"/>
                </a:solidFill>
              </a:rPr>
              <a:t>განვამტკიცოთ ნარჩენებთან დაკავშირებული გათვლები და/ან შევამოწმოთ ხელთ არსებული </a:t>
            </a:r>
            <a:r>
              <a:rPr lang="ka-GE" sz="2000" dirty="0" smtClean="0">
                <a:solidFill>
                  <a:schemeClr val="tx2"/>
                </a:solidFill>
              </a:rPr>
              <a:t>მონაცემები</a:t>
            </a:r>
          </a:p>
          <a:p>
            <a:r>
              <a:rPr lang="ka-GE" sz="2000" dirty="0" smtClean="0">
                <a:solidFill>
                  <a:schemeClr val="tx2"/>
                </a:solidFill>
              </a:rPr>
              <a:t>რათა ხალხს მივაწოდოთ ინფორმაცია</a:t>
            </a:r>
            <a:endParaRPr lang="en-US" sz="2000" dirty="0">
              <a:solidFill>
                <a:schemeClr val="tx2"/>
              </a:solidFill>
            </a:endParaRPr>
          </a:p>
          <a:p>
            <a:pPr marL="0" indent="0">
              <a:buNone/>
            </a:pPr>
            <a:endParaRPr lang="en-US" sz="2000" u="sng" dirty="0" smtClean="0">
              <a:solidFill>
                <a:schemeClr val="tx2"/>
              </a:solidFill>
            </a:endParaRPr>
          </a:p>
        </p:txBody>
      </p:sp>
    </p:spTree>
    <p:extLst>
      <p:ext uri="{BB962C8B-B14F-4D97-AF65-F5344CB8AC3E}">
        <p14:creationId xmlns:p14="http://schemas.microsoft.com/office/powerpoint/2010/main" val="974229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a:t>
            </a:r>
            <a:r>
              <a:rPr lang="ka-GE" sz="2200" b="1" dirty="0" smtClean="0">
                <a:solidFill>
                  <a:schemeClr val="tx2"/>
                </a:solidFill>
              </a:rPr>
              <a:t>ანალიზი</a:t>
            </a:r>
            <a:r>
              <a:rPr lang="de-DE" sz="2200" b="1" dirty="0" smtClean="0">
                <a:solidFill>
                  <a:schemeClr val="tx2"/>
                </a:solidFill>
              </a:rPr>
              <a:t> </a:t>
            </a:r>
          </a:p>
          <a:p>
            <a:pPr marL="265113" indent="-265113">
              <a:buNone/>
            </a:pPr>
            <a:r>
              <a:rPr lang="ka-GE" sz="2200" u="sng" dirty="0" smtClean="0">
                <a:solidFill>
                  <a:schemeClr val="tx2"/>
                </a:solidFill>
              </a:rPr>
              <a:t>როგორ დავგეგმოთ ნარჩენების დახარისხების ანალიზი</a:t>
            </a:r>
            <a:endParaRPr lang="en-US" sz="2200" u="sng" dirty="0" smtClean="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dirty="0" smtClean="0">
              <a:solidFill>
                <a:schemeClr val="tx2"/>
              </a:solidFill>
            </a:endParaRPr>
          </a:p>
          <a:p>
            <a:pPr marL="265113" indent="-265113">
              <a:buNone/>
            </a:pPr>
            <a:endParaRPr lang="en-US" sz="2200" dirty="0">
              <a:solidFill>
                <a:schemeClr val="tx2"/>
              </a:solidFill>
            </a:endParaRPr>
          </a:p>
          <a:p>
            <a:r>
              <a:rPr lang="ka-GE" sz="2200" dirty="0">
                <a:solidFill>
                  <a:schemeClr val="tx2"/>
                </a:solidFill>
              </a:rPr>
              <a:t>შემთხვევითი შერჩევის მრავალსაფეხუროვანი პროცესი</a:t>
            </a:r>
            <a:endParaRPr lang="en-US" sz="2200" dirty="0">
              <a:solidFill>
                <a:schemeClr val="tx2"/>
              </a:solidFill>
            </a:endParaRPr>
          </a:p>
        </p:txBody>
      </p:sp>
      <p:pic>
        <p:nvPicPr>
          <p:cNvPr id="1026" name="Picture 2" descr="http://www.wtert.eu/global/images/doki/WtERT_Doc31_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59" y="1340768"/>
            <a:ext cx="7930889" cy="445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54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ანალიზი</a:t>
            </a:r>
            <a:r>
              <a:rPr lang="de-DE" sz="2200" b="1" dirty="0">
                <a:solidFill>
                  <a:schemeClr val="tx2"/>
                </a:solidFill>
              </a:rPr>
              <a:t> </a:t>
            </a:r>
          </a:p>
          <a:p>
            <a:pPr marL="265113" indent="-265113">
              <a:buNone/>
            </a:pPr>
            <a:r>
              <a:rPr lang="ka-GE" sz="2200" u="sng" dirty="0" smtClean="0">
                <a:solidFill>
                  <a:schemeClr val="tx2"/>
                </a:solidFill>
              </a:rPr>
              <a:t>სორტირების მეთოდოლოგია</a:t>
            </a:r>
            <a:endParaRPr lang="en-US" sz="22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844824"/>
            <a:ext cx="82105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2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smtClean="0">
                <a:solidFill>
                  <a:schemeClr val="tx2"/>
                </a:solidFill>
              </a:rPr>
              <a:t>მონაცემები ნარჩენების მართვის გეგმაში - რისთვის?</a:t>
            </a:r>
            <a:endParaRPr lang="en-US" sz="2200" dirty="0">
              <a:solidFill>
                <a:schemeClr val="tx2"/>
              </a:solidFill>
            </a:endParaRPr>
          </a:p>
        </p:txBody>
      </p:sp>
      <p:sp>
        <p:nvSpPr>
          <p:cNvPr id="10" name="Untertitel 2"/>
          <p:cNvSpPr txBox="1">
            <a:spLocks/>
          </p:cNvSpPr>
          <p:nvPr/>
        </p:nvSpPr>
        <p:spPr>
          <a:xfrm>
            <a:off x="179512" y="1052736"/>
            <a:ext cx="8712968" cy="2448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000" dirty="0">
                <a:solidFill>
                  <a:schemeClr val="tx2"/>
                </a:solidFill>
              </a:rPr>
              <a:t>გავლენის მოხდენა, მათ შორის:</a:t>
            </a:r>
            <a:endParaRPr lang="en-US" sz="2000" dirty="0" smtClean="0">
              <a:solidFill>
                <a:schemeClr val="tx2"/>
              </a:solidFill>
            </a:endParaRPr>
          </a:p>
          <a:p>
            <a:r>
              <a:rPr lang="ka-GE" sz="1800" dirty="0">
                <a:solidFill>
                  <a:schemeClr val="tx2"/>
                </a:solidFill>
              </a:rPr>
              <a:t>საჭირო აღჭურვილობის რაოდენობასა და ტიპზე</a:t>
            </a:r>
          </a:p>
          <a:p>
            <a:r>
              <a:rPr lang="ka-GE" sz="1800" dirty="0">
                <a:solidFill>
                  <a:schemeClr val="tx2"/>
                </a:solidFill>
              </a:rPr>
              <a:t>შეგროვების ორგანიზებაზე</a:t>
            </a:r>
          </a:p>
          <a:p>
            <a:r>
              <a:rPr lang="ka-GE" sz="1800" dirty="0">
                <a:solidFill>
                  <a:schemeClr val="tx2"/>
                </a:solidFill>
              </a:rPr>
              <a:t>იმ შესაძლებლობებზე რაც საჭიროა ტრანსპორტირებისა და განთავსებისთვის</a:t>
            </a:r>
          </a:p>
          <a:p>
            <a:r>
              <a:rPr lang="ka-GE" sz="1800" dirty="0">
                <a:solidFill>
                  <a:schemeClr val="tx2"/>
                </a:solidFill>
              </a:rPr>
              <a:t>გამოყენებასა და პოტენციურ რისკებზე (= დამუშავებას)</a:t>
            </a:r>
          </a:p>
          <a:p>
            <a:r>
              <a:rPr lang="ka-GE" sz="1800" dirty="0">
                <a:solidFill>
                  <a:schemeClr val="tx2"/>
                </a:solidFill>
              </a:rPr>
              <a:t>ხარჯები და მათი სამართლიანი განაწილება ნარჩენების რეალურ წარმომქმნელებზე</a:t>
            </a:r>
            <a:endParaRPr lang="en-US" sz="1800" dirty="0" smtClean="0">
              <a:solidFill>
                <a:schemeClr val="tx2"/>
              </a:solidFill>
            </a:endParaRPr>
          </a:p>
        </p:txBody>
      </p:sp>
      <p:sp>
        <p:nvSpPr>
          <p:cNvPr id="6" name="Untertitel 2"/>
          <p:cNvSpPr txBox="1">
            <a:spLocks/>
          </p:cNvSpPr>
          <p:nvPr/>
        </p:nvSpPr>
        <p:spPr>
          <a:xfrm>
            <a:off x="179512" y="3645024"/>
            <a:ext cx="8856984"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000"/>
              </a:lnSpc>
              <a:buNone/>
            </a:pPr>
            <a:r>
              <a:rPr lang="ka-GE" sz="2000" u="sng" dirty="0" smtClean="0">
                <a:solidFill>
                  <a:schemeClr val="tx2"/>
                </a:solidFill>
              </a:rPr>
              <a:t>ნარჩენების მართვის </a:t>
            </a:r>
            <a:r>
              <a:rPr lang="ka-GE" sz="2000" u="sng" dirty="0">
                <a:solidFill>
                  <a:schemeClr val="tx2"/>
                </a:solidFill>
              </a:rPr>
              <a:t>კოდექსი </a:t>
            </a:r>
            <a:r>
              <a:rPr lang="ka-GE" sz="2000" dirty="0" smtClean="0">
                <a:solidFill>
                  <a:schemeClr val="tx2"/>
                </a:solidFill>
              </a:rPr>
              <a:t>მოითხოვს (მუხლი </a:t>
            </a:r>
            <a:r>
              <a:rPr lang="ka-GE" sz="2000" dirty="0">
                <a:solidFill>
                  <a:schemeClr val="tx2"/>
                </a:solidFill>
              </a:rPr>
              <a:t>13 - მუნიციპალური ნარჩენების მართვის გეგმა</a:t>
            </a:r>
            <a:r>
              <a:rPr lang="ka-GE" sz="2000" dirty="0" smtClean="0">
                <a:solidFill>
                  <a:schemeClr val="tx2"/>
                </a:solidFill>
              </a:rPr>
              <a:t>), რომ მუნიციპალური ნარჩენების მართვის გეგმა შეიცავდეს:</a:t>
            </a:r>
            <a:endParaRPr lang="en-US" sz="2000" dirty="0">
              <a:solidFill>
                <a:schemeClr val="tx2"/>
              </a:solidFill>
            </a:endParaRPr>
          </a:p>
          <a:p>
            <a:pPr marL="457200" indent="-457200">
              <a:lnSpc>
                <a:spcPct val="114000"/>
              </a:lnSpc>
              <a:buFont typeface="+mj-lt"/>
              <a:buAutoNum type="alphaLcParenR" startAt="2"/>
            </a:pPr>
            <a:r>
              <a:rPr lang="ka-GE" sz="1800" dirty="0" smtClean="0">
                <a:solidFill>
                  <a:schemeClr val="tx2"/>
                </a:solidFill>
              </a:rPr>
              <a:t>შეგროვებული</a:t>
            </a:r>
            <a:r>
              <a:rPr lang="ka-GE" sz="1800" dirty="0">
                <a:solidFill>
                  <a:schemeClr val="tx2"/>
                </a:solidFill>
              </a:rPr>
              <a:t>, აღდგენილი და განთავსებული არასახიფათო ნარჩენების </a:t>
            </a:r>
            <a:r>
              <a:rPr lang="ka-GE" sz="1800" b="1" dirty="0">
                <a:solidFill>
                  <a:schemeClr val="tx2"/>
                </a:solidFill>
              </a:rPr>
              <a:t>რაოდენობისა და სახეობების შესახებ მონაცემებს</a:t>
            </a:r>
            <a:r>
              <a:rPr lang="ka-GE" sz="1800" dirty="0">
                <a:solidFill>
                  <a:schemeClr val="tx2"/>
                </a:solidFill>
              </a:rPr>
              <a:t>; </a:t>
            </a:r>
            <a:endParaRPr lang="en-US" sz="1800" dirty="0">
              <a:solidFill>
                <a:schemeClr val="tx2"/>
              </a:solidFill>
            </a:endParaRPr>
          </a:p>
          <a:p>
            <a:pPr marL="457200" indent="-457200">
              <a:lnSpc>
                <a:spcPct val="114000"/>
              </a:lnSpc>
              <a:buFont typeface="+mj-lt"/>
              <a:buAutoNum type="alphaLcParenR" startAt="2"/>
            </a:pPr>
            <a:r>
              <a:rPr lang="ka-GE" sz="1800" dirty="0" smtClean="0">
                <a:solidFill>
                  <a:schemeClr val="tx2"/>
                </a:solidFill>
              </a:rPr>
              <a:t>მოსახლეობისგან </a:t>
            </a:r>
            <a:r>
              <a:rPr lang="ka-GE" sz="1800" dirty="0">
                <a:solidFill>
                  <a:schemeClr val="tx2"/>
                </a:solidFill>
              </a:rPr>
              <a:t>შეგროვებული, აღდგენილი და განთავსებული </a:t>
            </a:r>
            <a:r>
              <a:rPr lang="ka-GE" sz="1800" b="1" dirty="0">
                <a:solidFill>
                  <a:schemeClr val="tx2"/>
                </a:solidFill>
              </a:rPr>
              <a:t>სახიფათო ნარჩენების რაოდენობისა და სახეობების შესახებ მონაცემებს</a:t>
            </a:r>
            <a:r>
              <a:rPr lang="ka-GE" sz="1800" dirty="0" smtClean="0">
                <a:solidFill>
                  <a:schemeClr val="tx2"/>
                </a:solidFill>
              </a:rPr>
              <a:t>;</a:t>
            </a:r>
            <a:endParaRPr lang="en-US" sz="1800" dirty="0" smtClean="0">
              <a:solidFill>
                <a:schemeClr val="tx2"/>
              </a:solidFill>
            </a:endParaRPr>
          </a:p>
        </p:txBody>
      </p:sp>
    </p:spTree>
    <p:extLst>
      <p:ext uri="{BB962C8B-B14F-4D97-AF65-F5344CB8AC3E}">
        <p14:creationId xmlns:p14="http://schemas.microsoft.com/office/powerpoint/2010/main" val="2246614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ანალიზი</a:t>
            </a:r>
            <a:r>
              <a:rPr lang="de-DE" sz="2200" b="1" dirty="0">
                <a:solidFill>
                  <a:schemeClr val="tx2"/>
                </a:solidFill>
              </a:rPr>
              <a:t> </a:t>
            </a:r>
          </a:p>
          <a:p>
            <a:pPr marL="265113" indent="-265113">
              <a:buNone/>
            </a:pPr>
            <a:r>
              <a:rPr lang="ka-GE" sz="2200" u="sng" dirty="0" smtClean="0">
                <a:solidFill>
                  <a:schemeClr val="tx2"/>
                </a:solidFill>
              </a:rPr>
              <a:t>სორტირების პროცედურა</a:t>
            </a:r>
            <a:endParaRPr lang="en-US" sz="2200" dirty="0">
              <a:solidFill>
                <a:schemeClr val="tx2"/>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8" y="1377647"/>
            <a:ext cx="7920880" cy="499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906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ანალიზი</a:t>
            </a:r>
            <a:r>
              <a:rPr lang="de-DE" sz="2200" b="1" dirty="0">
                <a:solidFill>
                  <a:schemeClr val="tx2"/>
                </a:solidFill>
              </a:rPr>
              <a:t> </a:t>
            </a:r>
          </a:p>
          <a:p>
            <a:pPr marL="265113" indent="-265113">
              <a:buNone/>
            </a:pPr>
            <a:r>
              <a:rPr lang="ka-GE" sz="2200" u="sng" dirty="0">
                <a:solidFill>
                  <a:schemeClr val="tx2"/>
                </a:solidFill>
              </a:rPr>
              <a:t>სორტირების </a:t>
            </a:r>
            <a:r>
              <a:rPr lang="ka-GE" sz="2200" u="sng" dirty="0" smtClean="0">
                <a:solidFill>
                  <a:schemeClr val="tx2"/>
                </a:solidFill>
              </a:rPr>
              <a:t>პროცედურა</a:t>
            </a:r>
            <a:endParaRPr lang="ka-GE" sz="2200"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r>
              <a:rPr lang="ka-GE" sz="2200" dirty="0" smtClean="0">
                <a:solidFill>
                  <a:schemeClr val="tx2"/>
                </a:solidFill>
              </a:rPr>
              <a:t>შერჩევა</a:t>
            </a:r>
            <a:endParaRPr lang="en-US" sz="2200" dirty="0">
              <a:solidFill>
                <a:schemeClr val="tx2"/>
              </a:solidFill>
            </a:endParaRPr>
          </a:p>
        </p:txBody>
      </p:sp>
      <p:pic>
        <p:nvPicPr>
          <p:cNvPr id="7" name="Picture 19" descr="F:\Projekte\KLElNEProjekte\Malaysia\CBPI\lose Materialien\Sorting analysis\sortierun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4693071" cy="3024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F:\Projekte\KLElNEProjekte\Malaysia\CBPI\lose Materialien\Sorting analysis\sortierun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6"/>
            <a:ext cx="4031630" cy="302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551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ანალიზი</a:t>
            </a:r>
            <a:r>
              <a:rPr lang="de-DE" sz="2200" b="1" dirty="0">
                <a:solidFill>
                  <a:schemeClr val="tx2"/>
                </a:solidFill>
              </a:rPr>
              <a:t> </a:t>
            </a:r>
          </a:p>
          <a:p>
            <a:pPr marL="265113" indent="-265113">
              <a:buNone/>
            </a:pPr>
            <a:r>
              <a:rPr lang="ka-GE" sz="2200" u="sng" dirty="0">
                <a:solidFill>
                  <a:schemeClr val="tx2"/>
                </a:solidFill>
              </a:rPr>
              <a:t>სორტირების პროცედურა</a:t>
            </a:r>
            <a:endParaRPr lang="ka-GE" sz="2200" dirty="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r>
              <a:rPr lang="ka-GE" sz="2200" dirty="0" smtClean="0">
                <a:solidFill>
                  <a:schemeClr val="tx2"/>
                </a:solidFill>
              </a:rPr>
              <a:t>ხელით სორტირება</a:t>
            </a:r>
            <a:endParaRPr lang="en-US" sz="2200" dirty="0">
              <a:solidFill>
                <a:schemeClr val="tx2"/>
              </a:solidFill>
            </a:endParaRPr>
          </a:p>
        </p:txBody>
      </p:sp>
      <p:pic>
        <p:nvPicPr>
          <p:cNvPr id="4" name="Picture 17" descr="F:\Projekte\KLElNEProjekte\Malaysia\CBPI\lose Materialien\Sorting analysis\sortierun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412776"/>
            <a:ext cx="4391427" cy="32935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F:\Projekte\KLElNEProjekte\Malaysia\CBPI\lose Materialien\Sorting analysis\sortieru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18488"/>
            <a:ext cx="4383811" cy="32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76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ნარჩენების შემადგენლობის ანალიზი</a:t>
            </a:r>
            <a:r>
              <a:rPr lang="de-DE" sz="2200" b="1" dirty="0">
                <a:solidFill>
                  <a:schemeClr val="tx2"/>
                </a:solidFill>
              </a:rPr>
              <a:t> </a:t>
            </a:r>
          </a:p>
          <a:p>
            <a:pPr marL="265113" indent="-265113">
              <a:buNone/>
            </a:pPr>
            <a:r>
              <a:rPr lang="ka-GE" sz="2200" u="sng" dirty="0">
                <a:solidFill>
                  <a:schemeClr val="tx2"/>
                </a:solidFill>
              </a:rPr>
              <a:t>სორტირების პროცედურა</a:t>
            </a:r>
            <a:endParaRPr lang="ka-GE" sz="2200"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pPr marL="265113" indent="-265113">
              <a:buNone/>
            </a:pPr>
            <a:endParaRPr lang="en-US" sz="2200" u="sng" dirty="0" smtClean="0">
              <a:solidFill>
                <a:schemeClr val="tx2"/>
              </a:solidFill>
            </a:endParaRPr>
          </a:p>
          <a:p>
            <a:pPr marL="265113" indent="-265113">
              <a:buNone/>
            </a:pPr>
            <a:endParaRPr lang="en-US" sz="2200" u="sng" dirty="0">
              <a:solidFill>
                <a:schemeClr val="tx2"/>
              </a:solidFill>
            </a:endParaRPr>
          </a:p>
          <a:p>
            <a:r>
              <a:rPr lang="ka-GE" sz="2200" dirty="0" smtClean="0">
                <a:solidFill>
                  <a:schemeClr val="tx2"/>
                </a:solidFill>
              </a:rPr>
              <a:t>ხელით სორტირება</a:t>
            </a:r>
            <a:endParaRPr lang="en-US" sz="2200" dirty="0">
              <a:solidFill>
                <a:schemeClr val="tx2"/>
              </a:solidFill>
            </a:endParaRPr>
          </a:p>
        </p:txBody>
      </p:sp>
      <p:pic>
        <p:nvPicPr>
          <p:cNvPr id="7" name="Picture 16" descr="F:\Projekte\KLElNEProjekte\Malaysia\CBPI\lose Materialien\Sorting analysis\sortierun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3186354" cy="4248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F:\Projekte\KLElNEProjekte\Malaysia\CBPI\lose Materialien\Sorting analysis\sortierung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184" y="1408208"/>
            <a:ext cx="5670720" cy="425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60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smtClean="0">
                <a:solidFill>
                  <a:schemeClr val="tx2"/>
                </a:solidFill>
              </a:rPr>
              <a:t>ნარჩენების პროგნოზი - აზრი და მნიშვნელობა</a:t>
            </a:r>
            <a:endParaRPr lang="en-US" sz="2200" dirty="0">
              <a:solidFill>
                <a:schemeClr val="tx2"/>
              </a:solidFill>
            </a:endParaRPr>
          </a:p>
          <a:p>
            <a:pPr marL="265113" indent="-265113">
              <a:buNone/>
            </a:pPr>
            <a:r>
              <a:rPr lang="ka-GE" sz="2200" u="sng" dirty="0">
                <a:solidFill>
                  <a:schemeClr val="tx2"/>
                </a:solidFill>
              </a:rPr>
              <a:t>რა სარგებლობა მოაქვს? </a:t>
            </a:r>
            <a:endParaRPr lang="en-US" sz="2000" u="sng" dirty="0">
              <a:solidFill>
                <a:schemeClr val="tx2"/>
              </a:solidFill>
            </a:endParaRPr>
          </a:p>
          <a:p>
            <a:pPr marL="265113" indent="-265113">
              <a:buNone/>
            </a:pPr>
            <a:endParaRPr lang="en-US" sz="1200" u="sng" dirty="0">
              <a:solidFill>
                <a:schemeClr val="tx2"/>
              </a:solidFill>
            </a:endParaRPr>
          </a:p>
          <a:p>
            <a:pPr>
              <a:spcBef>
                <a:spcPts val="0"/>
              </a:spcBef>
            </a:pPr>
            <a:r>
              <a:rPr lang="ka-GE" sz="2200" dirty="0" smtClean="0">
                <a:solidFill>
                  <a:schemeClr val="tx2"/>
                </a:solidFill>
              </a:rPr>
              <a:t>რათა ვიცოდეთ მომავალში წარმოქმნილი ნარჩენების რაოდენობა</a:t>
            </a:r>
            <a:endParaRPr lang="en-US" sz="2200" dirty="0" smtClean="0">
              <a:solidFill>
                <a:schemeClr val="tx2"/>
              </a:solidFill>
            </a:endParaRPr>
          </a:p>
          <a:p>
            <a:r>
              <a:rPr lang="ka-GE" sz="2200" dirty="0" smtClean="0">
                <a:solidFill>
                  <a:schemeClr val="tx2"/>
                </a:solidFill>
              </a:rPr>
              <a:t>დავგეგმოთ ნარჩენების შეგროვებისა და ნარჩენების დამუშავების შესაძლებლობები</a:t>
            </a:r>
            <a:endParaRPr lang="en-US" sz="2200" dirty="0" smtClean="0">
              <a:solidFill>
                <a:schemeClr val="tx2"/>
              </a:solidFill>
            </a:endParaRPr>
          </a:p>
          <a:p>
            <a:r>
              <a:rPr lang="ka-GE" sz="2200" dirty="0">
                <a:solidFill>
                  <a:schemeClr val="tx2"/>
                </a:solidFill>
              </a:rPr>
              <a:t>რათა გვესმოდეს ნარჩენების მართვის მნიშვნელობა და </a:t>
            </a:r>
            <a:r>
              <a:rPr lang="ka-GE" sz="2200" dirty="0" smtClean="0">
                <a:solidFill>
                  <a:schemeClr val="tx2"/>
                </a:solidFill>
              </a:rPr>
              <a:t>ეფექტები</a:t>
            </a:r>
          </a:p>
          <a:p>
            <a:r>
              <a:rPr lang="ka-GE" sz="2000" dirty="0">
                <a:solidFill>
                  <a:schemeClr val="tx2"/>
                </a:solidFill>
              </a:rPr>
              <a:t>რათა შევაფასოთ სეპარირებული შეგროვების მიზანშეწონილობა და ეფექტური გზები</a:t>
            </a:r>
            <a:endParaRPr lang="en-US" sz="2000" dirty="0">
              <a:solidFill>
                <a:schemeClr val="tx2"/>
              </a:solidFill>
            </a:endParaRPr>
          </a:p>
          <a:p>
            <a:r>
              <a:rPr lang="ka-GE" sz="2000" dirty="0">
                <a:solidFill>
                  <a:schemeClr val="tx2"/>
                </a:solidFill>
              </a:rPr>
              <a:t>რათა შევიტყოთ ნარჩენების წარმოქმნის ტენდენციები/ცვლილებები</a:t>
            </a:r>
          </a:p>
          <a:p>
            <a:r>
              <a:rPr lang="ka-GE" sz="2000" dirty="0" smtClean="0">
                <a:solidFill>
                  <a:schemeClr val="tx2"/>
                </a:solidFill>
              </a:rPr>
              <a:t>რათა </a:t>
            </a:r>
            <a:r>
              <a:rPr lang="ka-GE" sz="2000" dirty="0">
                <a:solidFill>
                  <a:schemeClr val="tx2"/>
                </a:solidFill>
              </a:rPr>
              <a:t>ხალხს მივაწოდოთ ინფორმაცია</a:t>
            </a:r>
            <a:endParaRPr lang="en-US" sz="2000" dirty="0">
              <a:solidFill>
                <a:schemeClr val="tx2"/>
              </a:solidFill>
            </a:endParaRPr>
          </a:p>
          <a:p>
            <a:pPr marL="0" indent="0">
              <a:buNone/>
            </a:pPr>
            <a:endParaRPr lang="en-US" sz="2200" dirty="0">
              <a:solidFill>
                <a:schemeClr val="tx2"/>
              </a:solidFill>
            </a:endParaRPr>
          </a:p>
          <a:p>
            <a:endParaRPr lang="en-US" sz="2200" u="sng" dirty="0" smtClean="0">
              <a:solidFill>
                <a:schemeClr val="tx2"/>
              </a:solidFill>
            </a:endParaRPr>
          </a:p>
        </p:txBody>
      </p:sp>
    </p:spTree>
    <p:extLst>
      <p:ext uri="{BB962C8B-B14F-4D97-AF65-F5344CB8AC3E}">
        <p14:creationId xmlns:p14="http://schemas.microsoft.com/office/powerpoint/2010/main" val="109354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ნარჩენების პროგნოზი - აზრი და მნიშვნელობა</a:t>
            </a:r>
            <a:endParaRPr lang="en-US" sz="2200" dirty="0">
              <a:solidFill>
                <a:schemeClr val="tx2"/>
              </a:solidFill>
            </a:endParaRPr>
          </a:p>
        </p:txBody>
      </p:sp>
      <p:sp>
        <p:nvSpPr>
          <p:cNvPr id="3" name="Untertitel 2"/>
          <p:cNvSpPr txBox="1">
            <a:spLocks/>
          </p:cNvSpPr>
          <p:nvPr/>
        </p:nvSpPr>
        <p:spPr>
          <a:xfrm>
            <a:off x="0" y="908720"/>
            <a:ext cx="9144000"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ka-GE" sz="2200" dirty="0" smtClean="0">
                <a:solidFill>
                  <a:schemeClr val="tx2"/>
                </a:solidFill>
              </a:rPr>
              <a:t>ნარჩენების პროგნოზი არ არის მხოლოდ ტენდენციების კვლევა</a:t>
            </a:r>
            <a:endParaRPr lang="en-US" sz="2200" dirty="0" smtClean="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9019" y="1442135"/>
            <a:ext cx="7999485" cy="457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Untertitel 2"/>
          <p:cNvSpPr txBox="1">
            <a:spLocks/>
          </p:cNvSpPr>
          <p:nvPr/>
        </p:nvSpPr>
        <p:spPr>
          <a:xfrm>
            <a:off x="-9112" y="6021288"/>
            <a:ext cx="2564888" cy="4320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smtClean="0">
                <a:solidFill>
                  <a:schemeClr val="tx2"/>
                </a:solidFill>
              </a:rPr>
              <a:t>წყარო</a:t>
            </a:r>
            <a:r>
              <a:rPr lang="en-US" sz="1600" i="1" dirty="0" smtClean="0">
                <a:solidFill>
                  <a:schemeClr val="tx2"/>
                </a:solidFill>
              </a:rPr>
              <a:t>: Boer et al. (2005): </a:t>
            </a:r>
            <a:r>
              <a:rPr lang="ka-GE" sz="1600" i="1" dirty="0" smtClean="0">
                <a:solidFill>
                  <a:schemeClr val="tx2"/>
                </a:solidFill>
              </a:rPr>
              <a:t>ნარჩენების მართვის დაგეგმვა და ოპტიმიზაცია</a:t>
            </a:r>
            <a:endParaRPr lang="en-US" sz="1600" i="1" u="sng" dirty="0">
              <a:solidFill>
                <a:schemeClr val="tx2"/>
              </a:solidFill>
            </a:endParaRPr>
          </a:p>
        </p:txBody>
      </p:sp>
    </p:spTree>
    <p:extLst>
      <p:ext uri="{BB962C8B-B14F-4D97-AF65-F5344CB8AC3E}">
        <p14:creationId xmlns:p14="http://schemas.microsoft.com/office/powerpoint/2010/main" val="1909421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ნარჩენების პროგნოზი - აზრი და მნიშვნელობა</a:t>
            </a:r>
            <a:endParaRPr lang="en-US" sz="2200" dirty="0">
              <a:solidFill>
                <a:schemeClr val="tx2"/>
              </a:solidFill>
            </a:endParaRPr>
          </a:p>
        </p:txBody>
      </p:sp>
      <p:sp>
        <p:nvSpPr>
          <p:cNvPr id="3" name="Untertitel 2"/>
          <p:cNvSpPr txBox="1">
            <a:spLocks/>
          </p:cNvSpPr>
          <p:nvPr/>
        </p:nvSpPr>
        <p:spPr>
          <a:xfrm>
            <a:off x="0" y="908720"/>
            <a:ext cx="9144000" cy="43204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ka-GE" sz="2200" dirty="0">
                <a:solidFill>
                  <a:schemeClr val="tx2"/>
                </a:solidFill>
              </a:rPr>
              <a:t>მხედველობაში უნდა მივიღოთ ზეგავლენის მქონე მრავალი </a:t>
            </a:r>
            <a:r>
              <a:rPr lang="ka-GE" sz="2200" dirty="0" smtClean="0">
                <a:solidFill>
                  <a:schemeClr val="tx2"/>
                </a:solidFill>
              </a:rPr>
              <a:t>ფაქტორი.</a:t>
            </a:r>
            <a:endParaRPr lang="en-US" sz="2200" dirty="0" smtClean="0">
              <a:solidFill>
                <a:schemeClr val="tx2"/>
              </a:solidFill>
            </a:endParaRPr>
          </a:p>
        </p:txBody>
      </p:sp>
      <p:sp>
        <p:nvSpPr>
          <p:cNvPr id="6" name="Untertitel 2"/>
          <p:cNvSpPr txBox="1">
            <a:spLocks/>
          </p:cNvSpPr>
          <p:nvPr/>
        </p:nvSpPr>
        <p:spPr>
          <a:xfrm>
            <a:off x="-9112" y="6021288"/>
            <a:ext cx="2564888" cy="4320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a:solidFill>
                  <a:schemeClr val="tx2"/>
                </a:solidFill>
              </a:rPr>
              <a:t>წყარო</a:t>
            </a:r>
            <a:r>
              <a:rPr lang="en-US" sz="1600" i="1" dirty="0">
                <a:solidFill>
                  <a:schemeClr val="tx2"/>
                </a:solidFill>
              </a:rPr>
              <a:t>: Boer et al. (2005): </a:t>
            </a:r>
            <a:r>
              <a:rPr lang="ka-GE" sz="1600" i="1" dirty="0">
                <a:solidFill>
                  <a:schemeClr val="tx2"/>
                </a:solidFill>
              </a:rPr>
              <a:t>ნარჩენების მართვის დაგეგმვა და ოპტიმიზაცია</a:t>
            </a:r>
            <a:endParaRPr lang="en-US" sz="1600" i="1" u="sng"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3385" y="1340768"/>
            <a:ext cx="5740334" cy="504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415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ნარჩენების პროგნოზი - აზრი და </a:t>
            </a:r>
            <a:r>
              <a:rPr lang="ka-GE" sz="2200" b="1" dirty="0" smtClean="0">
                <a:solidFill>
                  <a:schemeClr val="tx2"/>
                </a:solidFill>
              </a:rPr>
              <a:t>მნიშვნელობა </a:t>
            </a:r>
            <a:endParaRPr lang="en-US" sz="2200" dirty="0">
              <a:solidFill>
                <a:schemeClr val="tx2"/>
              </a:solidFill>
            </a:endParaRPr>
          </a:p>
        </p:txBody>
      </p:sp>
      <p:sp>
        <p:nvSpPr>
          <p:cNvPr id="3" name="Untertitel 2"/>
          <p:cNvSpPr txBox="1">
            <a:spLocks/>
          </p:cNvSpPr>
          <p:nvPr/>
        </p:nvSpPr>
        <p:spPr>
          <a:xfrm>
            <a:off x="0" y="908720"/>
            <a:ext cx="9144000"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ka-GE" sz="2200" dirty="0"/>
              <a:t>ნარჩენების მართვის გეგმა უნდა განიხილავდეს და ასახავდეს </a:t>
            </a:r>
            <a:r>
              <a:rPr lang="ka-GE" sz="2200" dirty="0" smtClean="0"/>
              <a:t>განვითარების </a:t>
            </a:r>
            <a:r>
              <a:rPr lang="ka-GE" sz="2200" dirty="0"/>
              <a:t>სხვადასხვა </a:t>
            </a:r>
            <a:r>
              <a:rPr lang="ka-GE" sz="2200" dirty="0" smtClean="0"/>
              <a:t>გზებს</a:t>
            </a:r>
          </a:p>
          <a:p>
            <a:pPr marL="0" indent="0">
              <a:spcBef>
                <a:spcPts val="0"/>
              </a:spcBef>
              <a:buNone/>
            </a:pPr>
            <a:r>
              <a:rPr lang="ka-GE" sz="2000" b="1" dirty="0">
                <a:solidFill>
                  <a:schemeClr val="tx2"/>
                </a:solidFill>
              </a:rPr>
              <a:t>არსებული მდგომარეობის ნაწილი (სტატუსი):  </a:t>
            </a:r>
            <a:r>
              <a:rPr lang="ka-GE" sz="2000" dirty="0" smtClean="0">
                <a:solidFill>
                  <a:schemeClr val="tx2"/>
                </a:solidFill>
              </a:rPr>
              <a:t>ინფრასტრუქტურული </a:t>
            </a:r>
            <a:r>
              <a:rPr lang="ka-GE" sz="2000" dirty="0">
                <a:solidFill>
                  <a:schemeClr val="tx2"/>
                </a:solidFill>
              </a:rPr>
              <a:t>განვითარება, რომელიც გავლენას ახდენს შეგროვების ეფექტურობაზე, ხელმისაწვდომობაზე და ა.შ.</a:t>
            </a:r>
            <a:endParaRPr lang="en-US" sz="2000" dirty="0">
              <a:solidFill>
                <a:schemeClr val="tx2"/>
              </a:solidFill>
            </a:endParaRPr>
          </a:p>
          <a:p>
            <a:pPr>
              <a:spcBef>
                <a:spcPts val="0"/>
              </a:spcBef>
            </a:pPr>
            <a:r>
              <a:rPr lang="ka-GE" sz="2000" b="1" dirty="0" smtClean="0">
                <a:solidFill>
                  <a:schemeClr val="tx2"/>
                </a:solidFill>
              </a:rPr>
              <a:t>დაგეგმვის ნაწილი:</a:t>
            </a:r>
            <a:r>
              <a:rPr lang="ka-GE" sz="2000" dirty="0" smtClean="0">
                <a:solidFill>
                  <a:schemeClr val="tx2"/>
                </a:solidFill>
              </a:rPr>
              <a:t> განვითარება, რომელის სავარაუდოდ მეტ ტურისტს მოიზიდავს და ნარჩენების რაოდენობის ზრდას გამოიწვევს</a:t>
            </a:r>
            <a:endParaRPr lang="de-DE" sz="1600"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072" y="2969080"/>
            <a:ext cx="4169408" cy="312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553154" y="6021288"/>
            <a:ext cx="3555350" cy="230832"/>
          </a:xfrm>
          <a:prstGeom prst="rect">
            <a:avLst/>
          </a:prstGeom>
        </p:spPr>
        <p:txBody>
          <a:bodyPr wrap="square">
            <a:spAutoFit/>
          </a:bodyPr>
          <a:lstStyle/>
          <a:p>
            <a:pPr algn="r"/>
            <a:r>
              <a:rPr lang="de-DE" sz="900" dirty="0">
                <a:latin typeface="Times New Roman" panose="02020603050405020304" pitchFamily="18" charset="0"/>
                <a:cs typeface="Times New Roman" panose="02020603050405020304" pitchFamily="18" charset="0"/>
              </a:rPr>
              <a:t>http://www.mrdi.gov.ge/ge/news/press/52a3533de4b073169dbbb60d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18" y="3356992"/>
            <a:ext cx="4551351" cy="284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tertitel 2"/>
          <p:cNvSpPr txBox="1">
            <a:spLocks/>
          </p:cNvSpPr>
          <p:nvPr/>
        </p:nvSpPr>
        <p:spPr>
          <a:xfrm>
            <a:off x="107504" y="2636912"/>
            <a:ext cx="5445650"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smtClean="0">
                <a:solidFill>
                  <a:schemeClr val="tx2"/>
                </a:solidFill>
              </a:rPr>
              <a:t>პროექტის რეგიონის ინფრასტრუქტურული განვითარების მაგალითი</a:t>
            </a:r>
            <a:endParaRPr lang="en-US" sz="1600" i="1" u="sng" dirty="0">
              <a:solidFill>
                <a:schemeClr val="tx2"/>
              </a:solidFill>
            </a:endParaRPr>
          </a:p>
        </p:txBody>
      </p:sp>
    </p:spTree>
    <p:extLst>
      <p:ext uri="{BB962C8B-B14F-4D97-AF65-F5344CB8AC3E}">
        <p14:creationId xmlns:p14="http://schemas.microsoft.com/office/powerpoint/2010/main" val="1610432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txBox="1">
            <a:spLocks/>
          </p:cNvSpPr>
          <p:nvPr/>
        </p:nvSpPr>
        <p:spPr>
          <a:xfrm>
            <a:off x="0" y="908720"/>
            <a:ext cx="9144000"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dirty="0" smtClean="0"/>
              <a:t>სეპარირებული შეგროვების საკითხი</a:t>
            </a:r>
            <a:endParaRPr lang="en-US" sz="2200" dirty="0" smtClean="0"/>
          </a:p>
          <a:p>
            <a:r>
              <a:rPr lang="ka-GE" sz="2200" dirty="0">
                <a:solidFill>
                  <a:schemeClr val="tx2"/>
                </a:solidFill>
              </a:rPr>
              <a:t>ნარჩენების მართვის გეგმაში უნდა გადაიჭრას ხარისხისა და რაოდენობის საკითხი (ბოლო ვადა 2019!)</a:t>
            </a:r>
            <a:endParaRPr lang="en-US" sz="2200" dirty="0" smtClean="0">
              <a:solidFill>
                <a:schemeClr val="tx2"/>
              </a:solidFill>
            </a:endParaRPr>
          </a:p>
          <a:p>
            <a:r>
              <a:rPr lang="ka-GE" sz="2200" b="1" u="sng" dirty="0" smtClean="0">
                <a:solidFill>
                  <a:schemeClr val="tx2"/>
                </a:solidFill>
              </a:rPr>
              <a:t>პროგნოზი</a:t>
            </a:r>
            <a:r>
              <a:rPr lang="ka-GE" sz="2200" dirty="0" smtClean="0">
                <a:solidFill>
                  <a:schemeClr val="tx2"/>
                </a:solidFill>
              </a:rPr>
              <a:t> 2019 წ. საბოლოო ვადიდან გამომდინარე</a:t>
            </a:r>
            <a:endParaRPr lang="en-US" sz="2200" b="1" u="sng" dirty="0" smtClean="0">
              <a:solidFill>
                <a:schemeClr val="tx2"/>
              </a:solidFill>
            </a:endParaRPr>
          </a:p>
        </p:txBody>
      </p:sp>
      <p:sp>
        <p:nvSpPr>
          <p:cNvPr id="9" name="Untertitel 2"/>
          <p:cNvSpPr txBox="1">
            <a:spLocks/>
          </p:cNvSpPr>
          <p:nvPr/>
        </p:nvSpPr>
        <p:spPr>
          <a:xfrm>
            <a:off x="-9112" y="5949280"/>
            <a:ext cx="2564888" cy="4320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a:solidFill>
                  <a:schemeClr val="tx2"/>
                </a:solidFill>
              </a:rPr>
              <a:t>წყარო</a:t>
            </a:r>
            <a:r>
              <a:rPr lang="en-US" sz="1600" i="1" dirty="0">
                <a:solidFill>
                  <a:schemeClr val="tx2"/>
                </a:solidFill>
              </a:rPr>
              <a:t>: Boer et al. (2005): </a:t>
            </a:r>
            <a:r>
              <a:rPr lang="ka-GE" sz="1600" i="1" dirty="0">
                <a:solidFill>
                  <a:schemeClr val="tx2"/>
                </a:solidFill>
              </a:rPr>
              <a:t>ნარჩენების მართვის დაგეგმვა და ოპტიმიზაცია</a:t>
            </a:r>
            <a:endParaRPr lang="en-US" sz="1600" i="1" u="sng" dirty="0">
              <a:solidFill>
                <a:schemeClr val="tx2"/>
              </a:solidFill>
            </a:endParaRPr>
          </a:p>
        </p:txBody>
      </p:sp>
      <p:sp>
        <p:nvSpPr>
          <p:cNvPr id="10"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ნარჩენების პროგნოზი - აზრი და მნიშვნელობა </a:t>
            </a:r>
            <a:endParaRPr lang="en-US" sz="2200" dirty="0">
              <a:solidFill>
                <a:schemeClr val="tx2"/>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2750" y="3120347"/>
            <a:ext cx="6723090" cy="326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55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txBox="1">
            <a:spLocks/>
          </p:cNvSpPr>
          <p:nvPr/>
        </p:nvSpPr>
        <p:spPr>
          <a:xfrm>
            <a:off x="0" y="908720"/>
            <a:ext cx="9144000" cy="10081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dirty="0"/>
              <a:t>სეპარირებული შეგროვების საკითხი</a:t>
            </a:r>
            <a:endParaRPr lang="en-US" sz="2200" dirty="0"/>
          </a:p>
          <a:p>
            <a:r>
              <a:rPr lang="ka-GE" sz="2200" dirty="0" smtClean="0">
                <a:solidFill>
                  <a:schemeClr val="tx2"/>
                </a:solidFill>
              </a:rPr>
              <a:t>აქ აგრეთვე მნიშვნელოვანია ურბანული სტრუქტურის განსხვავებები / ვარიაციები</a:t>
            </a:r>
            <a:endParaRPr lang="en-US" sz="22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4347" y="2060849"/>
            <a:ext cx="760801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Untertitel 2"/>
          <p:cNvSpPr txBox="1">
            <a:spLocks/>
          </p:cNvSpPr>
          <p:nvPr/>
        </p:nvSpPr>
        <p:spPr>
          <a:xfrm>
            <a:off x="0" y="2057386"/>
            <a:ext cx="1488208" cy="5795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smtClean="0">
                <a:solidFill>
                  <a:schemeClr val="tx2"/>
                </a:solidFill>
              </a:rPr>
              <a:t>ბულგარეთის მაგალითი</a:t>
            </a:r>
            <a:endParaRPr lang="en-US" sz="1600" i="1" u="sng" dirty="0">
              <a:solidFill>
                <a:schemeClr val="tx2"/>
              </a:solidFill>
            </a:endParaRPr>
          </a:p>
        </p:txBody>
      </p:sp>
      <p:sp>
        <p:nvSpPr>
          <p:cNvPr id="10"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ნარჩენების პროგნოზი - აზრი და მნიშვნელობა </a:t>
            </a:r>
            <a:endParaRPr lang="en-US" sz="2200" dirty="0">
              <a:solidFill>
                <a:schemeClr val="tx2"/>
              </a:solidFill>
            </a:endParaRPr>
          </a:p>
        </p:txBody>
      </p:sp>
    </p:spTree>
    <p:extLst>
      <p:ext uri="{BB962C8B-B14F-4D97-AF65-F5344CB8AC3E}">
        <p14:creationId xmlns:p14="http://schemas.microsoft.com/office/powerpoint/2010/main" val="91633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908720"/>
            <a:ext cx="9144000" cy="55446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2400" dirty="0">
                <a:solidFill>
                  <a:schemeClr val="tx2"/>
                </a:solidFill>
              </a:rPr>
              <a:t>ტექნიკური რეგლამენტი „მუნიციპალური ნარჩენების შეგროვებისა და დამუშავების წესის შესახებ“ </a:t>
            </a:r>
            <a:r>
              <a:rPr lang="ka-GE" sz="2400" dirty="0" smtClean="0">
                <a:solidFill>
                  <a:schemeClr val="tx2"/>
                </a:solidFill>
              </a:rPr>
              <a:t>(კანონქვემდებარე </a:t>
            </a:r>
            <a:r>
              <a:rPr lang="ka-GE" sz="2400" dirty="0">
                <a:solidFill>
                  <a:schemeClr val="tx2"/>
                </a:solidFill>
              </a:rPr>
              <a:t>აქტი)</a:t>
            </a:r>
            <a:r>
              <a:rPr lang="en-US" sz="2400" dirty="0" smtClean="0">
                <a:solidFill>
                  <a:schemeClr val="tx2"/>
                </a:solidFill>
              </a:rPr>
              <a:t> </a:t>
            </a:r>
            <a:endParaRPr lang="en-US" sz="1300" dirty="0" smtClean="0">
              <a:solidFill>
                <a:schemeClr val="tx2"/>
              </a:solidFill>
            </a:endParaRPr>
          </a:p>
          <a:p>
            <a:pPr marL="0" indent="0">
              <a:spcBef>
                <a:spcPts val="0"/>
              </a:spcBef>
              <a:buNone/>
            </a:pPr>
            <a:r>
              <a:rPr lang="ka-GE" sz="2400" dirty="0">
                <a:solidFill>
                  <a:schemeClr val="tx2"/>
                </a:solidFill>
              </a:rPr>
              <a:t>მუხლი 12. მუნიციპალური ნარჩენების ნაკადები</a:t>
            </a:r>
            <a:endParaRPr lang="en-US" sz="2400" dirty="0" smtClean="0">
              <a:solidFill>
                <a:schemeClr val="tx2"/>
              </a:solidFill>
            </a:endParaRPr>
          </a:p>
          <a:p>
            <a:pPr marL="0" indent="0">
              <a:spcBef>
                <a:spcPts val="1200"/>
              </a:spcBef>
              <a:buNone/>
            </a:pPr>
            <a:r>
              <a:rPr lang="ka-GE" sz="2400" dirty="0">
                <a:solidFill>
                  <a:schemeClr val="tx2"/>
                </a:solidFill>
              </a:rPr>
              <a:t>მომსახურების ოპტიმიზაციასთან დაკავშირებული გადაწყვეტილების მიღებისას </a:t>
            </a:r>
            <a:r>
              <a:rPr lang="ka-GE" sz="2400" u="sng" dirty="0">
                <a:solidFill>
                  <a:schemeClr val="tx2"/>
                </a:solidFill>
              </a:rPr>
              <a:t>მუნიციპალიტეტმა უნდა მოიპოვოს და გამოიყენოს შემდეგი ინფორმაცია</a:t>
            </a:r>
            <a:r>
              <a:rPr lang="ka-GE" sz="2400" dirty="0" smtClean="0">
                <a:solidFill>
                  <a:schemeClr val="tx2"/>
                </a:solidFill>
              </a:rPr>
              <a:t>:</a:t>
            </a:r>
            <a:endParaRPr lang="en-US" sz="2400" dirty="0">
              <a:solidFill>
                <a:schemeClr val="tx2"/>
              </a:solidFill>
            </a:endParaRPr>
          </a:p>
          <a:p>
            <a:pPr marL="0" indent="0">
              <a:spcBef>
                <a:spcPts val="1200"/>
              </a:spcBef>
              <a:buNone/>
            </a:pPr>
            <a:endParaRPr lang="en-US" sz="2400" dirty="0" smtClean="0">
              <a:solidFill>
                <a:schemeClr val="tx2"/>
              </a:solidFill>
            </a:endParaRPr>
          </a:p>
          <a:p>
            <a:pPr marL="357188" indent="-357188">
              <a:buFont typeface="+mj-lt"/>
              <a:buAutoNum type="alphaLcParenR"/>
            </a:pPr>
            <a:r>
              <a:rPr lang="ka-GE" sz="2400" dirty="0" smtClean="0">
                <a:solidFill>
                  <a:schemeClr val="tx2"/>
                </a:solidFill>
              </a:rPr>
              <a:t>მოსახლეობის </a:t>
            </a:r>
            <a:r>
              <a:rPr lang="ka-GE" sz="2400" dirty="0">
                <a:solidFill>
                  <a:schemeClr val="tx2"/>
                </a:solidFill>
              </a:rPr>
              <a:t>რაოდენობა და მომსახურების არეალში ერთ სულ მოსახლეზე წარმოქმნილი ნარჩენების საშუალო წონა, ყოველდღიურად შესაგროვებელი ნარჩენების  მთლიანი მიახლოებითი რაოდენობის </a:t>
            </a:r>
            <a:r>
              <a:rPr lang="ka-GE" sz="2400" dirty="0" smtClean="0">
                <a:solidFill>
                  <a:schemeClr val="tx2"/>
                </a:solidFill>
              </a:rPr>
              <a:t>დასადგენად</a:t>
            </a:r>
            <a:r>
              <a:rPr lang="ka-GE" sz="2400" dirty="0">
                <a:solidFill>
                  <a:schemeClr val="tx2"/>
                </a:solidFill>
              </a:rPr>
              <a:t>;</a:t>
            </a:r>
            <a:endParaRPr lang="en-US" sz="2400" dirty="0" smtClean="0">
              <a:solidFill>
                <a:schemeClr val="tx2"/>
              </a:solidFill>
            </a:endParaRPr>
          </a:p>
          <a:p>
            <a:pPr marL="357188" indent="-357188">
              <a:buFont typeface="+mj-lt"/>
              <a:buAutoNum type="alphaLcParenR"/>
            </a:pPr>
            <a:r>
              <a:rPr lang="ka-GE" sz="2400" dirty="0">
                <a:solidFill>
                  <a:schemeClr val="tx2"/>
                </a:solidFill>
              </a:rPr>
              <a:t>ნარჩენების მოსალოდნელი სიმკვრივე შემგროვებელ ავტომანქანაში ჩატვირთვის </a:t>
            </a:r>
            <a:r>
              <a:rPr lang="ka-GE" sz="2400" dirty="0" smtClean="0">
                <a:solidFill>
                  <a:schemeClr val="tx2"/>
                </a:solidFill>
              </a:rPr>
              <a:t>შემდეგ</a:t>
            </a:r>
            <a:r>
              <a:rPr lang="ka-GE" sz="2400" dirty="0">
                <a:solidFill>
                  <a:schemeClr val="tx2"/>
                </a:solidFill>
              </a:rPr>
              <a:t>;</a:t>
            </a:r>
            <a:endParaRPr lang="en-US" sz="2400" dirty="0">
              <a:solidFill>
                <a:schemeClr val="tx2"/>
              </a:solidFill>
            </a:endParaRPr>
          </a:p>
          <a:p>
            <a:pPr marL="357188" indent="-357188">
              <a:buFont typeface="+mj-lt"/>
              <a:buAutoNum type="alphaLcParenR"/>
            </a:pPr>
            <a:r>
              <a:rPr lang="ka-GE" sz="2400" dirty="0">
                <a:solidFill>
                  <a:schemeClr val="tx2"/>
                </a:solidFill>
              </a:rPr>
              <a:t>ბიოდეგრადირებადი მუნიციპალური ნარჩენების რაოდენობა, რაც გავლენას ახდენს ნარჩენების გატანის </a:t>
            </a:r>
            <a:r>
              <a:rPr lang="ka-GE" sz="2400" dirty="0" smtClean="0">
                <a:solidFill>
                  <a:schemeClr val="tx2"/>
                </a:solidFill>
              </a:rPr>
              <a:t>სიხშირეზე</a:t>
            </a:r>
            <a:r>
              <a:rPr lang="ka-GE" sz="2400" dirty="0">
                <a:solidFill>
                  <a:schemeClr val="tx2"/>
                </a:solidFill>
              </a:rPr>
              <a:t>;</a:t>
            </a:r>
            <a:endParaRPr lang="en-US" sz="2400" dirty="0">
              <a:solidFill>
                <a:schemeClr val="tx2"/>
              </a:solidFill>
            </a:endParaRPr>
          </a:p>
          <a:p>
            <a:pPr marL="357188" indent="-357188">
              <a:buFont typeface="+mj-lt"/>
              <a:buAutoNum type="alphaLcParenR"/>
            </a:pPr>
            <a:r>
              <a:rPr lang="ka-GE" sz="2400" dirty="0">
                <a:solidFill>
                  <a:schemeClr val="tx2"/>
                </a:solidFill>
              </a:rPr>
              <a:t>ინერტული მასალების შემადგენლობა ნარჩენებში (ქვიშა, თიხა და ა.შ</a:t>
            </a:r>
            <a:r>
              <a:rPr lang="ka-GE" sz="2400" dirty="0" smtClean="0">
                <a:solidFill>
                  <a:schemeClr val="tx2"/>
                </a:solidFill>
              </a:rPr>
              <a:t>.);</a:t>
            </a:r>
            <a:endParaRPr lang="en-US" sz="2400" dirty="0">
              <a:solidFill>
                <a:schemeClr val="tx2"/>
              </a:solidFill>
            </a:endParaRPr>
          </a:p>
          <a:p>
            <a:pPr marL="357188" indent="-357188">
              <a:buFont typeface="+mj-lt"/>
              <a:buAutoNum type="alphaLcParenR"/>
            </a:pPr>
            <a:r>
              <a:rPr lang="ka-GE" sz="2400" dirty="0">
                <a:solidFill>
                  <a:schemeClr val="tx2"/>
                </a:solidFill>
              </a:rPr>
              <a:t>მუნიციპალური ნარჩენების სხვა ფრაქციების შემადგენლობა (ქაღალდი, პლასტიკი, მინა და სხვ.);</a:t>
            </a:r>
            <a:endParaRPr lang="en-US" sz="2400" dirty="0">
              <a:solidFill>
                <a:schemeClr val="tx2"/>
              </a:solidFill>
            </a:endParaRPr>
          </a:p>
          <a:p>
            <a:pPr marL="357188" indent="-357188">
              <a:buFont typeface="+mj-lt"/>
              <a:buAutoNum type="alphaLcParenR"/>
            </a:pPr>
            <a:r>
              <a:rPr lang="ka-GE" sz="2400" dirty="0">
                <a:solidFill>
                  <a:schemeClr val="tx2"/>
                </a:solidFill>
              </a:rPr>
              <a:t>სახიფათო მუნიციპალური ნარჩენების რაოდენობა (ბატარეები, ელექტრო და ელექტრონული ნარჩენები და </a:t>
            </a:r>
            <a:r>
              <a:rPr lang="ka-GE" sz="2400" dirty="0" smtClean="0">
                <a:solidFill>
                  <a:schemeClr val="tx2"/>
                </a:solidFill>
              </a:rPr>
              <a:t>სხვ)</a:t>
            </a:r>
            <a:endParaRPr lang="en-US" sz="2400" dirty="0">
              <a:solidFill>
                <a:schemeClr val="tx2"/>
              </a:solidFill>
            </a:endParaRPr>
          </a:p>
          <a:p>
            <a:pPr marL="0" indent="0">
              <a:buNone/>
            </a:pPr>
            <a:endParaRPr lang="de-DE" sz="2400" dirty="0" smtClean="0">
              <a:solidFill>
                <a:schemeClr val="tx2"/>
              </a:solidFill>
            </a:endParaRPr>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endParaRPr lang="de-DE" sz="2000" dirty="0">
              <a:solidFill>
                <a:schemeClr val="tx2"/>
              </a:solidFill>
            </a:endParaRPr>
          </a:p>
        </p:txBody>
      </p:sp>
      <p:sp>
        <p:nvSpPr>
          <p:cNvPr id="2" name="Rechteck 1"/>
          <p:cNvSpPr/>
          <p:nvPr/>
        </p:nvSpPr>
        <p:spPr>
          <a:xfrm>
            <a:off x="19480" y="2636912"/>
            <a:ext cx="9144000" cy="136815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4800" b="1" dirty="0" smtClean="0">
                <a:solidFill>
                  <a:srgbClr val="FF0000"/>
                </a:solidFill>
              </a:rPr>
              <a:t>უკავშირდება ნარჩენების რაოდენობას</a:t>
            </a:r>
            <a:endParaRPr lang="de-DE" sz="4800" b="1" dirty="0">
              <a:solidFill>
                <a:srgbClr val="FF0000"/>
              </a:solidFill>
            </a:endParaRPr>
          </a:p>
        </p:txBody>
      </p:sp>
      <p:sp>
        <p:nvSpPr>
          <p:cNvPr id="6" name="Rechteck 5"/>
          <p:cNvSpPr/>
          <p:nvPr/>
        </p:nvSpPr>
        <p:spPr>
          <a:xfrm>
            <a:off x="19480" y="4005064"/>
            <a:ext cx="9144000" cy="20882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5400" b="1" dirty="0" smtClean="0">
                <a:solidFill>
                  <a:srgbClr val="FF0000"/>
                </a:solidFill>
              </a:rPr>
              <a:t>უკავშირდება ნარჩენების შემადგენლობას</a:t>
            </a:r>
            <a:endParaRPr lang="de-DE" sz="5400" b="1" dirty="0">
              <a:solidFill>
                <a:srgbClr val="FF0000"/>
              </a:solidFill>
            </a:endParaRPr>
          </a:p>
        </p:txBody>
      </p:sp>
      <p:sp>
        <p:nvSpPr>
          <p:cNvPr id="8"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მონაცემები ნარჩენების მართვის გეგმაში - რისთვის?</a:t>
            </a:r>
            <a:endParaRPr lang="en-US" sz="2200" dirty="0">
              <a:solidFill>
                <a:schemeClr val="tx2"/>
              </a:solidFill>
            </a:endParaRPr>
          </a:p>
        </p:txBody>
      </p:sp>
    </p:spTree>
    <p:extLst>
      <p:ext uri="{BB962C8B-B14F-4D97-AF65-F5344CB8AC3E}">
        <p14:creationId xmlns:p14="http://schemas.microsoft.com/office/powerpoint/2010/main" val="172966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როგორ წარმოვადგინოთ მონაცემები ნარჩენების მართვის გეგმაში</a:t>
            </a:r>
            <a:endParaRPr lang="en-US" sz="2200" dirty="0">
              <a:solidFill>
                <a:schemeClr val="tx2"/>
              </a:solidFill>
            </a:endParaRP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807" y="1772816"/>
            <a:ext cx="3629914" cy="384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8357" y="1772816"/>
            <a:ext cx="3599811" cy="388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Untertitel 2"/>
          <p:cNvSpPr txBox="1">
            <a:spLocks/>
          </p:cNvSpPr>
          <p:nvPr/>
        </p:nvSpPr>
        <p:spPr>
          <a:xfrm>
            <a:off x="971600" y="5829812"/>
            <a:ext cx="843626" cy="33549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smtClean="0">
                <a:solidFill>
                  <a:schemeClr val="accent6">
                    <a:lumMod val="75000"/>
                  </a:schemeClr>
                </a:solidFill>
              </a:rPr>
              <a:t>სტატუს კვო</a:t>
            </a:r>
          </a:p>
        </p:txBody>
      </p:sp>
      <p:sp>
        <p:nvSpPr>
          <p:cNvPr id="14" name="Untertitel 2"/>
          <p:cNvSpPr txBox="1">
            <a:spLocks/>
          </p:cNvSpPr>
          <p:nvPr/>
        </p:nvSpPr>
        <p:spPr>
          <a:xfrm>
            <a:off x="2051720" y="5732380"/>
            <a:ext cx="1296144" cy="432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200" i="1" dirty="0" smtClean="0">
                <a:solidFill>
                  <a:schemeClr val="accent6">
                    <a:lumMod val="75000"/>
                  </a:schemeClr>
                </a:solidFill>
              </a:rPr>
              <a:t>სტატუს კვოს ცვლილება</a:t>
            </a:r>
            <a:endParaRPr lang="en-US" sz="1200" i="1" u="sng" dirty="0">
              <a:solidFill>
                <a:schemeClr val="accent6">
                  <a:lumMod val="75000"/>
                </a:schemeClr>
              </a:solidFill>
            </a:endParaRPr>
          </a:p>
        </p:txBody>
      </p:sp>
      <p:sp>
        <p:nvSpPr>
          <p:cNvPr id="15" name="Untertitel 2"/>
          <p:cNvSpPr txBox="1">
            <a:spLocks/>
          </p:cNvSpPr>
          <p:nvPr/>
        </p:nvSpPr>
        <p:spPr>
          <a:xfrm>
            <a:off x="3258140" y="5685796"/>
            <a:ext cx="1509414" cy="3354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200" i="1" dirty="0" smtClean="0">
                <a:solidFill>
                  <a:schemeClr val="accent6">
                    <a:lumMod val="75000"/>
                  </a:schemeClr>
                </a:solidFill>
              </a:rPr>
              <a:t>კონცეპტუალური ცვლილება</a:t>
            </a:r>
          </a:p>
        </p:txBody>
      </p:sp>
      <p:sp>
        <p:nvSpPr>
          <p:cNvPr id="19" name="Untertitel 2"/>
          <p:cNvSpPr txBox="1">
            <a:spLocks/>
          </p:cNvSpPr>
          <p:nvPr/>
        </p:nvSpPr>
        <p:spPr>
          <a:xfrm>
            <a:off x="179512" y="980728"/>
            <a:ext cx="8208912"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smtClean="0">
                <a:solidFill>
                  <a:schemeClr val="tx2"/>
                </a:solidFill>
              </a:rPr>
              <a:t>ბულგარეთის მაგალითი:</a:t>
            </a:r>
            <a:endParaRPr lang="en-US" sz="1600" i="1" u="sng" dirty="0">
              <a:solidFill>
                <a:schemeClr val="tx2"/>
              </a:solidFill>
            </a:endParaRPr>
          </a:p>
        </p:txBody>
      </p:sp>
      <p:sp>
        <p:nvSpPr>
          <p:cNvPr id="20" name="Untertitel 2"/>
          <p:cNvSpPr txBox="1">
            <a:spLocks/>
          </p:cNvSpPr>
          <p:nvPr/>
        </p:nvSpPr>
        <p:spPr>
          <a:xfrm>
            <a:off x="1043608" y="1336230"/>
            <a:ext cx="3384376" cy="58060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000" dirty="0"/>
              <a:t>აბსოლუტუტი მაჩვენებლები </a:t>
            </a:r>
            <a:r>
              <a:rPr lang="en-US" sz="2000" dirty="0"/>
              <a:t>(</a:t>
            </a:r>
            <a:r>
              <a:rPr lang="ka-GE" sz="2000" dirty="0" smtClean="0"/>
              <a:t>ნარჩენების</a:t>
            </a:r>
            <a:br>
              <a:rPr lang="ka-GE" sz="2000" dirty="0" smtClean="0"/>
            </a:br>
            <a:r>
              <a:rPr lang="ka-GE" sz="2000" dirty="0" smtClean="0"/>
              <a:t> </a:t>
            </a:r>
            <a:r>
              <a:rPr lang="ka-GE" sz="2000" dirty="0"/>
              <a:t>საერთო რაოდენობა)</a:t>
            </a:r>
            <a:endParaRPr lang="de-DE" sz="1600" b="1" dirty="0"/>
          </a:p>
        </p:txBody>
      </p:sp>
      <p:sp>
        <p:nvSpPr>
          <p:cNvPr id="22" name="Untertitel 2"/>
          <p:cNvSpPr txBox="1">
            <a:spLocks/>
          </p:cNvSpPr>
          <p:nvPr/>
        </p:nvSpPr>
        <p:spPr>
          <a:xfrm>
            <a:off x="5220072" y="1270437"/>
            <a:ext cx="3024336" cy="43037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000" dirty="0"/>
              <a:t>შედარებითი მაჩვენებლები </a:t>
            </a:r>
            <a:r>
              <a:rPr lang="en-US" sz="2000" dirty="0"/>
              <a:t>(</a:t>
            </a:r>
            <a:r>
              <a:rPr lang="ka-GE" sz="2000" dirty="0"/>
              <a:t>შეგროვებული რაოდენობის წილი)</a:t>
            </a:r>
            <a:endParaRPr lang="en-US" sz="2000" dirty="0"/>
          </a:p>
        </p:txBody>
      </p:sp>
      <p:sp>
        <p:nvSpPr>
          <p:cNvPr id="24" name="Untertitel 2"/>
          <p:cNvSpPr txBox="1">
            <a:spLocks/>
          </p:cNvSpPr>
          <p:nvPr/>
        </p:nvSpPr>
        <p:spPr>
          <a:xfrm>
            <a:off x="5519908" y="5814391"/>
            <a:ext cx="843626" cy="33549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smtClean="0">
                <a:solidFill>
                  <a:schemeClr val="accent6">
                    <a:lumMod val="75000"/>
                  </a:schemeClr>
                </a:solidFill>
              </a:rPr>
              <a:t>სტატუს კვო</a:t>
            </a:r>
          </a:p>
        </p:txBody>
      </p:sp>
      <p:sp>
        <p:nvSpPr>
          <p:cNvPr id="25" name="Untertitel 2"/>
          <p:cNvSpPr txBox="1">
            <a:spLocks/>
          </p:cNvSpPr>
          <p:nvPr/>
        </p:nvSpPr>
        <p:spPr>
          <a:xfrm>
            <a:off x="6444208" y="5732380"/>
            <a:ext cx="1296144" cy="432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200" i="1" dirty="0" smtClean="0">
                <a:solidFill>
                  <a:schemeClr val="accent6">
                    <a:lumMod val="75000"/>
                  </a:schemeClr>
                </a:solidFill>
              </a:rPr>
              <a:t>სტატუს კვოს ცვლილება</a:t>
            </a:r>
            <a:endParaRPr lang="en-US" sz="1200" i="1" u="sng" dirty="0">
              <a:solidFill>
                <a:schemeClr val="accent6">
                  <a:lumMod val="75000"/>
                </a:schemeClr>
              </a:solidFill>
            </a:endParaRPr>
          </a:p>
        </p:txBody>
      </p:sp>
      <p:sp>
        <p:nvSpPr>
          <p:cNvPr id="26" name="Untertitel 2"/>
          <p:cNvSpPr txBox="1">
            <a:spLocks/>
          </p:cNvSpPr>
          <p:nvPr/>
        </p:nvSpPr>
        <p:spPr>
          <a:xfrm>
            <a:off x="7599090" y="5733256"/>
            <a:ext cx="1509414" cy="3354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200" i="1" dirty="0" smtClean="0">
                <a:solidFill>
                  <a:schemeClr val="accent6">
                    <a:lumMod val="75000"/>
                  </a:schemeClr>
                </a:solidFill>
              </a:rPr>
              <a:t>კონცეპტუალური ცვლილება</a:t>
            </a:r>
          </a:p>
        </p:txBody>
      </p:sp>
    </p:spTree>
    <p:extLst>
      <p:ext uri="{BB962C8B-B14F-4D97-AF65-F5344CB8AC3E}">
        <p14:creationId xmlns:p14="http://schemas.microsoft.com/office/powerpoint/2010/main" val="2578536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25184"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როგორ წარმოვადგინოთ მონაცემები ნარჩენების მართვის გეგმაში</a:t>
            </a:r>
            <a:endParaRPr lang="en-US" sz="2200" dirty="0">
              <a:solidFill>
                <a:schemeClr val="tx2"/>
              </a:solidFill>
            </a:endParaRPr>
          </a:p>
        </p:txBody>
      </p:sp>
      <p:sp>
        <p:nvSpPr>
          <p:cNvPr id="9" name="Untertitel 2"/>
          <p:cNvSpPr txBox="1">
            <a:spLocks/>
          </p:cNvSpPr>
          <p:nvPr/>
        </p:nvSpPr>
        <p:spPr>
          <a:xfrm>
            <a:off x="179512" y="1268760"/>
            <a:ext cx="8208912"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ka-GE" sz="1600" i="1" dirty="0">
                <a:solidFill>
                  <a:schemeClr val="tx2"/>
                </a:solidFill>
              </a:rPr>
              <a:t>მაგალითი: ქუთაისის ნარჩენების მართვის სამოქმედო გეგმა 2015-2020</a:t>
            </a:r>
            <a:endParaRPr lang="en-US" sz="1600" i="1" u="sng" dirty="0">
              <a:solidFill>
                <a:schemeClr val="tx2"/>
              </a:solidFill>
            </a:endParaRPr>
          </a:p>
        </p:txBody>
      </p:sp>
      <p:sp>
        <p:nvSpPr>
          <p:cNvPr id="2" name="Rechteck 1"/>
          <p:cNvSpPr/>
          <p:nvPr/>
        </p:nvSpPr>
        <p:spPr>
          <a:xfrm>
            <a:off x="251520" y="1916832"/>
            <a:ext cx="8640960" cy="1560427"/>
          </a:xfrm>
          <a:prstGeom prst="rect">
            <a:avLst/>
          </a:prstGeom>
        </p:spPr>
        <p:txBody>
          <a:bodyPr wrap="square">
            <a:spAutoFit/>
          </a:bodyPr>
          <a:lstStyle/>
          <a:p>
            <a:pPr marL="1344613" indent="-1344613">
              <a:lnSpc>
                <a:spcPct val="115000"/>
              </a:lnSpc>
              <a:spcAft>
                <a:spcPts val="0"/>
              </a:spcAft>
            </a:pPr>
            <a:r>
              <a:rPr lang="ka-GE" b="1" dirty="0">
                <a:latin typeface="AcadNusx"/>
                <a:ea typeface="Times New Roman"/>
                <a:cs typeface="Sylfaen"/>
              </a:rPr>
              <a:t>2.4. </a:t>
            </a:r>
            <a:r>
              <a:rPr lang="ka-GE" dirty="0">
                <a:latin typeface="AcadNusx"/>
                <a:ea typeface="Times New Roman"/>
                <a:cs typeface="Sylfaen"/>
              </a:rPr>
              <a:t>არასახიფათო ნარჩენების მართვა</a:t>
            </a:r>
            <a:endParaRPr lang="de-DE" dirty="0">
              <a:ea typeface="Times New Roman"/>
              <a:cs typeface="Sylfaen"/>
            </a:endParaRPr>
          </a:p>
          <a:p>
            <a:pPr marL="1344613" indent="-1344613">
              <a:lnSpc>
                <a:spcPct val="115000"/>
              </a:lnSpc>
              <a:spcAft>
                <a:spcPts val="0"/>
              </a:spcAft>
            </a:pPr>
            <a:r>
              <a:rPr lang="en-US" dirty="0">
                <a:latin typeface="Sylfaen"/>
                <a:ea typeface="Times New Roman"/>
                <a:cs typeface="Sylfaen"/>
              </a:rPr>
              <a:t>2.4.1	</a:t>
            </a:r>
            <a:r>
              <a:rPr lang="ka-GE" dirty="0">
                <a:latin typeface="Sylfaen"/>
                <a:ea typeface="Times New Roman"/>
                <a:cs typeface="Sylfaen"/>
              </a:rPr>
              <a:t>ნარჩენების წარმოქმნა</a:t>
            </a:r>
            <a:endParaRPr lang="de-DE" dirty="0">
              <a:ea typeface="Times New Roman"/>
              <a:cs typeface="Calibri"/>
            </a:endParaRPr>
          </a:p>
          <a:p>
            <a:r>
              <a:rPr lang="ka-GE" dirty="0" smtClean="0">
                <a:latin typeface="Sylfaen"/>
                <a:ea typeface="Times New Roman"/>
                <a:cs typeface="Sylfaen"/>
              </a:rPr>
              <a:t>ქუთაისში ნარჩენების წარმოქმნა </a:t>
            </a:r>
            <a:r>
              <a:rPr lang="ka-GE" dirty="0">
                <a:latin typeface="Sylfaen"/>
                <a:ea typeface="Times New Roman"/>
                <a:cs typeface="Sylfaen"/>
              </a:rPr>
              <a:t>ერთ ადამიანზე საშუალოდ არის </a:t>
            </a:r>
            <a:r>
              <a:rPr lang="ka-GE" dirty="0" smtClean="0">
                <a:latin typeface="Sylfaen"/>
                <a:ea typeface="Times New Roman"/>
                <a:cs typeface="Sylfaen"/>
              </a:rPr>
              <a:t> 0.85 კგ. მოსალოდნელია, რომ ნარჩენების წარმოქმნა </a:t>
            </a:r>
            <a:r>
              <a:rPr lang="ka-GE" dirty="0">
                <a:latin typeface="Sylfaen"/>
                <a:ea typeface="Times New Roman"/>
                <a:cs typeface="Sylfaen"/>
              </a:rPr>
              <a:t>გაიზრდება და იქნება 72,433 ტ/წელიწადში, 2034 </a:t>
            </a:r>
            <a:r>
              <a:rPr lang="ka-GE" dirty="0" smtClean="0">
                <a:latin typeface="Sylfaen"/>
                <a:ea typeface="Times New Roman"/>
                <a:cs typeface="Sylfaen"/>
              </a:rPr>
              <a:t>წლისთვის</a:t>
            </a:r>
            <a:endParaRPr lang="de-DE" dirty="0">
              <a:ea typeface="Times New Roman"/>
              <a:cs typeface="Calibri"/>
            </a:endParaRPr>
          </a:p>
        </p:txBody>
      </p:sp>
      <p:graphicFrame>
        <p:nvGraphicFramePr>
          <p:cNvPr id="3" name="Tabelle 2"/>
          <p:cNvGraphicFramePr>
            <a:graphicFrameLocks noGrp="1"/>
          </p:cNvGraphicFramePr>
          <p:nvPr>
            <p:extLst>
              <p:ext uri="{D42A27DB-BD31-4B8C-83A1-F6EECF244321}">
                <p14:modId xmlns:p14="http://schemas.microsoft.com/office/powerpoint/2010/main" val="713149913"/>
              </p:ext>
            </p:extLst>
          </p:nvPr>
        </p:nvGraphicFramePr>
        <p:xfrm>
          <a:off x="395537" y="3523856"/>
          <a:ext cx="8424936" cy="841248"/>
        </p:xfrm>
        <a:graphic>
          <a:graphicData uri="http://schemas.openxmlformats.org/drawingml/2006/table">
            <a:tbl>
              <a:tblPr firstRow="1" firstCol="1" lastRow="1" lastCol="1" bandRow="1" bandCol="1"/>
              <a:tblGrid>
                <a:gridCol w="144015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512169">
                  <a:extLst>
                    <a:ext uri="{9D8B030D-6E8A-4147-A177-3AD203B41FA5}">
                      <a16:colId xmlns:a16="http://schemas.microsoft.com/office/drawing/2014/main" val="20004"/>
                    </a:ext>
                  </a:extLst>
                </a:gridCol>
              </a:tblGrid>
              <a:tr h="0">
                <a:tc rowSpan="3">
                  <a:txBody>
                    <a:bodyPr/>
                    <a:lstStyle/>
                    <a:p>
                      <a:pPr algn="ctr">
                        <a:lnSpc>
                          <a:spcPct val="115000"/>
                        </a:lnSpc>
                        <a:spcAft>
                          <a:spcPts val="0"/>
                        </a:spcAft>
                      </a:pPr>
                      <a:r>
                        <a:rPr lang="ka-GE" sz="1600" b="1" dirty="0" smtClean="0">
                          <a:effectLst/>
                          <a:latin typeface="Sylfaen"/>
                          <a:ea typeface="Times New Roman"/>
                          <a:cs typeface="Sylfaen"/>
                        </a:rPr>
                        <a:t> </a:t>
                      </a:r>
                      <a:endParaRPr lang="de-DE" sz="1600" dirty="0" smtClean="0">
                        <a:effectLst/>
                        <a:latin typeface="Calibri"/>
                        <a:ea typeface="Times New Roman"/>
                        <a:cs typeface="Calibri"/>
                      </a:endParaRPr>
                    </a:p>
                    <a:p>
                      <a:pPr algn="ctr">
                        <a:lnSpc>
                          <a:spcPct val="115000"/>
                        </a:lnSpc>
                        <a:spcAft>
                          <a:spcPts val="0"/>
                        </a:spcAft>
                      </a:pPr>
                      <a:r>
                        <a:rPr lang="ka-GE" sz="1600" b="1" dirty="0" smtClean="0">
                          <a:effectLst/>
                          <a:latin typeface="Sylfaen"/>
                          <a:ea typeface="Times New Roman"/>
                          <a:cs typeface="Sylfaen"/>
                        </a:rPr>
                        <a:t>ქუთაისი</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ka-GE" sz="1600" b="1" dirty="0" smtClean="0">
                          <a:effectLst/>
                          <a:latin typeface="Sylfaen"/>
                          <a:ea typeface="Times New Roman"/>
                          <a:cs typeface="Sylfaen"/>
                        </a:rPr>
                        <a:t>ნარჩენების წარმოქმნის პროგნოზი,</a:t>
                      </a:r>
                      <a:r>
                        <a:rPr lang="ka-GE" sz="1600" b="1" baseline="0" dirty="0" smtClean="0">
                          <a:effectLst/>
                          <a:latin typeface="Sylfaen"/>
                          <a:ea typeface="Times New Roman"/>
                          <a:cs typeface="Sylfaen"/>
                        </a:rPr>
                        <a:t> ტ/წ</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0">
                <a:tc vMerge="1">
                  <a:txBody>
                    <a:bodyPr/>
                    <a:lstStyle/>
                    <a:p>
                      <a:endParaRPr lang="de-DE"/>
                    </a:p>
                  </a:txBody>
                  <a:tcPr/>
                </a:tc>
                <a:tc>
                  <a:txBody>
                    <a:bodyPr/>
                    <a:lstStyle/>
                    <a:p>
                      <a:pPr algn="ctr">
                        <a:lnSpc>
                          <a:spcPct val="115000"/>
                        </a:lnSpc>
                        <a:spcAft>
                          <a:spcPts val="0"/>
                        </a:spcAft>
                      </a:pPr>
                      <a:r>
                        <a:rPr lang="ka-GE" sz="1600" b="1" dirty="0">
                          <a:effectLst/>
                          <a:latin typeface="AcadNusx"/>
                          <a:ea typeface="Times New Roman"/>
                          <a:cs typeface="Sylfaen"/>
                        </a:rPr>
                        <a:t>2015</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b="1" dirty="0">
                          <a:effectLst/>
                          <a:latin typeface="AcadNusx"/>
                          <a:ea typeface="Times New Roman"/>
                          <a:cs typeface="Sylfaen"/>
                        </a:rPr>
                        <a:t>2019</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b="1" dirty="0">
                          <a:effectLst/>
                          <a:latin typeface="AcadNusx"/>
                          <a:ea typeface="Times New Roman"/>
                          <a:cs typeface="Sylfaen"/>
                        </a:rPr>
                        <a:t>2024</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b="1" dirty="0">
                          <a:effectLst/>
                          <a:latin typeface="AcadNusx"/>
                          <a:ea typeface="Times New Roman"/>
                          <a:cs typeface="Sylfaen"/>
                        </a:rPr>
                        <a:t>2034</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lang="de-DE"/>
                    </a:p>
                  </a:txBody>
                  <a:tcPr/>
                </a:tc>
                <a:tc>
                  <a:txBody>
                    <a:bodyPr/>
                    <a:lstStyle/>
                    <a:p>
                      <a:pPr algn="ctr">
                        <a:lnSpc>
                          <a:spcPct val="115000"/>
                        </a:lnSpc>
                        <a:spcAft>
                          <a:spcPts val="0"/>
                        </a:spcAft>
                      </a:pPr>
                      <a:r>
                        <a:rPr lang="ka-GE" sz="1600">
                          <a:effectLst/>
                          <a:latin typeface="AcadNusx"/>
                          <a:ea typeface="Times New Roman"/>
                          <a:cs typeface="Sylfaen"/>
                        </a:rPr>
                        <a:t>62,360</a:t>
                      </a:r>
                      <a:endParaRPr lang="de-DE" sz="160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dirty="0">
                          <a:effectLst/>
                          <a:latin typeface="AcadNusx"/>
                          <a:ea typeface="Times New Roman"/>
                          <a:cs typeface="Sylfaen"/>
                        </a:rPr>
                        <a:t>64,346</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dirty="0">
                          <a:effectLst/>
                          <a:latin typeface="AcadNusx"/>
                          <a:ea typeface="Times New Roman"/>
                          <a:cs typeface="Sylfaen"/>
                        </a:rPr>
                        <a:t>66,952</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dirty="0">
                          <a:effectLst/>
                          <a:latin typeface="AcadNusx"/>
                          <a:ea typeface="Times New Roman"/>
                          <a:cs typeface="Sylfaen"/>
                        </a:rPr>
                        <a:t>72,443</a:t>
                      </a:r>
                      <a:endParaRPr lang="de-DE" sz="160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8586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1052736"/>
            <a:ext cx="9144000" cy="525658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2400" dirty="0">
                <a:solidFill>
                  <a:schemeClr val="tx2"/>
                </a:solidFill>
              </a:rPr>
              <a:t>ამჟამად არ არსებობს სანდო ჩანაწერები ნარჩენების წარმოქმნის, </a:t>
            </a:r>
            <a:r>
              <a:rPr lang="ka-GE" sz="2400" dirty="0" smtClean="0">
                <a:solidFill>
                  <a:schemeClr val="tx2"/>
                </a:solidFill>
              </a:rPr>
              <a:t>წარმოქმნის წყაროებისა </a:t>
            </a:r>
            <a:r>
              <a:rPr lang="ka-GE" sz="2400" dirty="0">
                <a:solidFill>
                  <a:schemeClr val="tx2"/>
                </a:solidFill>
              </a:rPr>
              <a:t>და მახასიათებლების </a:t>
            </a:r>
            <a:r>
              <a:rPr lang="ka-GE" sz="2400" dirty="0" smtClean="0">
                <a:solidFill>
                  <a:schemeClr val="tx2"/>
                </a:solidFill>
              </a:rPr>
              <a:t>შესახებ</a:t>
            </a:r>
          </a:p>
          <a:p>
            <a:r>
              <a:rPr lang="ka-GE" sz="2400" dirty="0" smtClean="0">
                <a:solidFill>
                  <a:schemeClr val="tx2"/>
                </a:solidFill>
              </a:rPr>
              <a:t>ნარჩენების მართვასთან დაკავშირებული </a:t>
            </a:r>
            <a:r>
              <a:rPr lang="ka-GE" sz="2400" u="sng" dirty="0" smtClean="0">
                <a:solidFill>
                  <a:schemeClr val="tx2"/>
                </a:solidFill>
              </a:rPr>
              <a:t>გადაწყვეტილებები </a:t>
            </a:r>
            <a:r>
              <a:rPr lang="ka-GE" sz="2400" u="sng" dirty="0">
                <a:solidFill>
                  <a:schemeClr val="tx2"/>
                </a:solidFill>
              </a:rPr>
              <a:t>დღესდღეობით მხოლოდ ვარაუდებსა და დასკვნებს </a:t>
            </a:r>
            <a:r>
              <a:rPr lang="ka-GE" sz="2400" u="sng" dirty="0" smtClean="0">
                <a:solidFill>
                  <a:schemeClr val="tx2"/>
                </a:solidFill>
              </a:rPr>
              <a:t>ეფუძნება</a:t>
            </a:r>
            <a:endParaRPr lang="en-US" sz="2400" u="sng" dirty="0" smtClean="0">
              <a:solidFill>
                <a:schemeClr val="tx2"/>
              </a:solidFill>
            </a:endParaRPr>
          </a:p>
          <a:p>
            <a:r>
              <a:rPr lang="ka-GE" sz="2400" dirty="0" smtClean="0">
                <a:solidFill>
                  <a:schemeClr val="tx2"/>
                </a:solidFill>
              </a:rPr>
              <a:t>ნარჩენების </a:t>
            </a:r>
            <a:r>
              <a:rPr lang="ka-GE" sz="2400" dirty="0">
                <a:solidFill>
                  <a:schemeClr val="tx2"/>
                </a:solidFill>
              </a:rPr>
              <a:t>მართვის სწორი დაგეგმვა აუცილებელია რათა ვიცოდეთ მუნიციპალური მყარი ნარჩენების ხარისხობრივი და რაოდენობრივი </a:t>
            </a:r>
            <a:r>
              <a:rPr lang="ka-GE" sz="2400" dirty="0" smtClean="0">
                <a:solidFill>
                  <a:schemeClr val="tx2"/>
                </a:solidFill>
              </a:rPr>
              <a:t>მახასიათებლები; </a:t>
            </a:r>
            <a:r>
              <a:rPr lang="ka-GE" sz="2400" dirty="0">
                <a:solidFill>
                  <a:schemeClr val="tx2"/>
                </a:solidFill>
              </a:rPr>
              <a:t>აგრეთვე ვიცოდეთ ცოტა რამ სამომავლო განვითარების შესახებ (=პროგნოზი</a:t>
            </a:r>
            <a:r>
              <a:rPr lang="ka-GE" sz="2400" dirty="0" smtClean="0">
                <a:solidFill>
                  <a:schemeClr val="tx2"/>
                </a:solidFill>
              </a:rPr>
              <a:t>)</a:t>
            </a:r>
            <a:endParaRPr lang="en-US" sz="2400" dirty="0" smtClean="0">
              <a:solidFill>
                <a:schemeClr val="tx2"/>
              </a:solidFill>
            </a:endParaRPr>
          </a:p>
          <a:p>
            <a:r>
              <a:rPr lang="ka-GE" sz="2400" dirty="0">
                <a:solidFill>
                  <a:schemeClr val="tx2"/>
                </a:solidFill>
              </a:rPr>
              <a:t>დახასიათება შეიძლება მოიცავდეს შემდეგი სახის ანალიზს: ფიზიკური და ქიმიური შემადგენლობა, მოცულობა და წარმოქმნის </a:t>
            </a:r>
            <a:r>
              <a:rPr lang="ka-GE" sz="2400" dirty="0" smtClean="0">
                <a:solidFill>
                  <a:schemeClr val="tx2"/>
                </a:solidFill>
              </a:rPr>
              <a:t>წყაროები. ეს </a:t>
            </a:r>
            <a:r>
              <a:rPr lang="ka-GE" sz="2400" dirty="0">
                <a:solidFill>
                  <a:schemeClr val="tx2"/>
                </a:solidFill>
              </a:rPr>
              <a:t>გვაძლევს სასარგებლო ინფორმაციას  ნარჩენების დაგეგმვის, მართვისა და საბოლოო განთავსების კუთხით. </a:t>
            </a:r>
            <a:endParaRPr lang="en-US" sz="2400" dirty="0" smtClean="0">
              <a:solidFill>
                <a:schemeClr val="tx2"/>
              </a:solidFill>
            </a:endParaRPr>
          </a:p>
          <a:p>
            <a:r>
              <a:rPr lang="ka-GE" sz="2400" dirty="0" smtClean="0">
                <a:solidFill>
                  <a:schemeClr val="tx2"/>
                </a:solidFill>
              </a:rPr>
              <a:t>მსგავსი ინფორმაცია არის მყარი </a:t>
            </a:r>
            <a:r>
              <a:rPr lang="ka-GE" sz="2400" dirty="0">
                <a:solidFill>
                  <a:schemeClr val="tx2"/>
                </a:solidFill>
              </a:rPr>
              <a:t>ნარჩენების </a:t>
            </a:r>
            <a:r>
              <a:rPr lang="ka-GE" sz="2400" dirty="0" smtClean="0">
                <a:solidFill>
                  <a:schemeClr val="tx2"/>
                </a:solidFill>
              </a:rPr>
              <a:t>ინტეგრირებული </a:t>
            </a:r>
            <a:r>
              <a:rPr lang="ka-GE" sz="2400" dirty="0">
                <a:solidFill>
                  <a:schemeClr val="tx2"/>
                </a:solidFill>
              </a:rPr>
              <a:t>მართვის </a:t>
            </a:r>
            <a:r>
              <a:rPr lang="ka-GE" sz="2400" dirty="0" smtClean="0">
                <a:solidFill>
                  <a:schemeClr val="tx2"/>
                </a:solidFill>
              </a:rPr>
              <a:t>სისტემის წარმატებით დანერგვის </a:t>
            </a:r>
            <a:r>
              <a:rPr lang="ka-GE" sz="2400" u="sng" dirty="0">
                <a:solidFill>
                  <a:schemeClr val="tx2"/>
                </a:solidFill>
              </a:rPr>
              <a:t>აუცილებელი ნაბიჯი </a:t>
            </a:r>
            <a:endParaRPr lang="en-US" sz="2400" dirty="0" smtClean="0">
              <a:solidFill>
                <a:schemeClr val="tx2"/>
              </a:solidFill>
            </a:endParaRPr>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endParaRPr lang="de-DE" sz="2000" dirty="0">
              <a:solidFill>
                <a:schemeClr val="tx2"/>
              </a:solidFill>
            </a:endParaRPr>
          </a:p>
        </p:txBody>
      </p:sp>
      <p:sp>
        <p:nvSpPr>
          <p:cNvPr id="4"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smtClean="0">
                <a:solidFill>
                  <a:schemeClr val="tx2"/>
                </a:solidFill>
              </a:rPr>
              <a:t>ძირითადი მოსაზრებები</a:t>
            </a:r>
            <a:endParaRPr lang="en-US" sz="2200" b="1" dirty="0">
              <a:solidFill>
                <a:schemeClr val="tx2"/>
              </a:solidFill>
            </a:endParaRPr>
          </a:p>
        </p:txBody>
      </p:sp>
    </p:spTree>
    <p:extLst>
      <p:ext uri="{BB962C8B-B14F-4D97-AF65-F5344CB8AC3E}">
        <p14:creationId xmlns:p14="http://schemas.microsoft.com/office/powerpoint/2010/main" val="124017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1124744"/>
            <a:ext cx="9144000" cy="43924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2400" dirty="0">
                <a:solidFill>
                  <a:schemeClr val="tx2"/>
                </a:solidFill>
              </a:rPr>
              <a:t>შეუძლებელია ნარჩენების რაოდენობისა და შემადგენლობის განზოგადება ყველა რეგიონსა და წელიწადის დროზე, რადგანაც </a:t>
            </a:r>
            <a:r>
              <a:rPr lang="ka-GE" sz="2400" dirty="0" smtClean="0">
                <a:solidFill>
                  <a:schemeClr val="tx2"/>
                </a:solidFill>
              </a:rPr>
              <a:t>არსებობს </a:t>
            </a:r>
            <a:r>
              <a:rPr lang="ka-GE" sz="2400" dirty="0">
                <a:solidFill>
                  <a:schemeClr val="tx2"/>
                </a:solidFill>
              </a:rPr>
              <a:t>სხვადასხვა ფაქტორი, </a:t>
            </a:r>
            <a:r>
              <a:rPr lang="ka-GE" sz="2400" dirty="0" smtClean="0">
                <a:solidFill>
                  <a:schemeClr val="tx2"/>
                </a:solidFill>
              </a:rPr>
              <a:t>რომელიც მნიშვნელოვან გავლენას ახდენს ნარჩენების </a:t>
            </a:r>
            <a:r>
              <a:rPr lang="ka-GE" sz="2400" dirty="0">
                <a:solidFill>
                  <a:schemeClr val="tx2"/>
                </a:solidFill>
              </a:rPr>
              <a:t>წარმოქმნასა და </a:t>
            </a:r>
            <a:r>
              <a:rPr lang="ka-GE" sz="2400" dirty="0" smtClean="0">
                <a:solidFill>
                  <a:schemeClr val="tx2"/>
                </a:solidFill>
              </a:rPr>
              <a:t>შემადგენლობაზე. ესენია: კვების ხასიათი, </a:t>
            </a:r>
            <a:r>
              <a:rPr lang="ka-GE" sz="2400" dirty="0">
                <a:solidFill>
                  <a:schemeClr val="tx2"/>
                </a:solidFill>
              </a:rPr>
              <a:t>მოხმარების </a:t>
            </a:r>
            <a:r>
              <a:rPr lang="ka-GE" sz="2400" dirty="0" smtClean="0">
                <a:solidFill>
                  <a:schemeClr val="tx2"/>
                </a:solidFill>
              </a:rPr>
              <a:t>ნიმუშები, </a:t>
            </a:r>
            <a:r>
              <a:rPr lang="ka-GE" sz="2400" dirty="0">
                <a:solidFill>
                  <a:schemeClr val="tx2"/>
                </a:solidFill>
              </a:rPr>
              <a:t>მოსახლეობის შემადგენლობა, ტურიზმი, წელიწადის დრო და </a:t>
            </a:r>
            <a:r>
              <a:rPr lang="ka-GE" sz="2400" dirty="0" smtClean="0">
                <a:solidFill>
                  <a:schemeClr val="tx2"/>
                </a:solidFill>
              </a:rPr>
              <a:t>შემოსავალი. </a:t>
            </a:r>
            <a:endParaRPr lang="de-DE" sz="2400" dirty="0" smtClean="0">
              <a:solidFill>
                <a:schemeClr val="tx2"/>
              </a:solidFill>
            </a:endParaRPr>
          </a:p>
          <a:p>
            <a:r>
              <a:rPr lang="ka-GE" sz="2200" dirty="0">
                <a:solidFill>
                  <a:schemeClr val="tx2"/>
                </a:solidFill>
              </a:rPr>
              <a:t>აუცილებელი ნაბიჯები:</a:t>
            </a:r>
            <a:endParaRPr lang="en-US" sz="2200" dirty="0" smtClean="0">
              <a:solidFill>
                <a:schemeClr val="tx2"/>
              </a:solidFill>
            </a:endParaRPr>
          </a:p>
          <a:p>
            <a:pPr marL="712788" indent="-355600">
              <a:buAutoNum type="alphaLcParenR"/>
            </a:pPr>
            <a:r>
              <a:rPr lang="ka-GE" sz="2200" dirty="0" smtClean="0">
                <a:solidFill>
                  <a:schemeClr val="tx2"/>
                </a:solidFill>
              </a:rPr>
              <a:t>გააანალიზეთ და დაითვალეთ სხვადასხვა </a:t>
            </a:r>
            <a:r>
              <a:rPr lang="ka-GE" sz="2200" dirty="0">
                <a:solidFill>
                  <a:schemeClr val="tx2"/>
                </a:solidFill>
              </a:rPr>
              <a:t>მუნიციპალიტეტში წარმოქმნილი მყარი </a:t>
            </a:r>
            <a:r>
              <a:rPr lang="ka-GE" sz="2200" dirty="0" smtClean="0">
                <a:solidFill>
                  <a:schemeClr val="tx2"/>
                </a:solidFill>
              </a:rPr>
              <a:t>ნარჩენები</a:t>
            </a:r>
            <a:endParaRPr lang="ka-GE" sz="2200" dirty="0">
              <a:solidFill>
                <a:schemeClr val="tx2"/>
              </a:solidFill>
            </a:endParaRPr>
          </a:p>
          <a:p>
            <a:pPr marL="712788" indent="-355600">
              <a:buAutoNum type="alphaLcParenR"/>
            </a:pPr>
            <a:r>
              <a:rPr lang="ka-GE" sz="2200" dirty="0" smtClean="0">
                <a:solidFill>
                  <a:schemeClr val="tx2"/>
                </a:solidFill>
              </a:rPr>
              <a:t>შეაგროვეთ ინფორმაცია ნარჩენების მართვის გეგმების შესახებ გადაწყვეტილების მისაღებად</a:t>
            </a:r>
            <a:endParaRPr lang="ka-GE" sz="2200" dirty="0">
              <a:solidFill>
                <a:schemeClr val="tx2"/>
              </a:solidFill>
            </a:endParaRPr>
          </a:p>
          <a:p>
            <a:pPr marL="712788" indent="-355600">
              <a:buAutoNum type="alphaLcParenR"/>
            </a:pPr>
            <a:r>
              <a:rPr lang="ka-GE" sz="2200" dirty="0" smtClean="0">
                <a:solidFill>
                  <a:schemeClr val="tx2"/>
                </a:solidFill>
              </a:rPr>
              <a:t>განსაზღვრეთ სანიშნე წერტილი შემდგომი განვითარებისთვის.</a:t>
            </a:r>
            <a:endParaRPr lang="de-DE" sz="2200" dirty="0">
              <a:solidFill>
                <a:schemeClr val="tx2"/>
              </a:solidFill>
            </a:endParaRPr>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endParaRPr lang="de-DE" sz="2000" dirty="0">
              <a:solidFill>
                <a:schemeClr val="tx2"/>
              </a:solidFill>
            </a:endParaRPr>
          </a:p>
        </p:txBody>
      </p:sp>
      <p:sp>
        <p:nvSpPr>
          <p:cNvPr id="4"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ძირითადი მოსაზრებები</a:t>
            </a:r>
            <a:endParaRPr lang="en-US" sz="2200" b="1" dirty="0">
              <a:solidFill>
                <a:schemeClr val="tx2"/>
              </a:solidFill>
            </a:endParaRPr>
          </a:p>
        </p:txBody>
      </p:sp>
    </p:spTree>
    <p:extLst>
      <p:ext uri="{BB962C8B-B14F-4D97-AF65-F5344CB8AC3E}">
        <p14:creationId xmlns:p14="http://schemas.microsoft.com/office/powerpoint/2010/main" val="422475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1124744"/>
            <a:ext cx="9144000" cy="3312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2400" dirty="0" smtClean="0">
                <a:solidFill>
                  <a:schemeClr val="tx2"/>
                </a:solidFill>
              </a:rPr>
              <a:t>ამჟამად რა ინფორმაციას ფლობთ ნარჩენების რაოდენობასა და შემადგენლობასთან დაკავშირებით? </a:t>
            </a:r>
            <a:endParaRPr lang="en-US" sz="2200" dirty="0" smtClean="0">
              <a:solidFill>
                <a:schemeClr val="tx2"/>
              </a:solidFill>
            </a:endParaRPr>
          </a:p>
          <a:p>
            <a:r>
              <a:rPr lang="ka-GE" sz="2200" dirty="0" smtClean="0">
                <a:solidFill>
                  <a:schemeClr val="tx2"/>
                </a:solidFill>
              </a:rPr>
              <a:t>რამდენად სანდოა/ საიდან მოდის ეს ინფორმაცია? </a:t>
            </a:r>
            <a:endParaRPr lang="en-US" sz="2200" dirty="0" smtClean="0">
              <a:solidFill>
                <a:schemeClr val="tx2"/>
              </a:solidFill>
            </a:endParaRPr>
          </a:p>
          <a:p>
            <a:r>
              <a:rPr lang="ka-GE" sz="2400" dirty="0" smtClean="0">
                <a:solidFill>
                  <a:schemeClr val="tx2"/>
                </a:solidFill>
              </a:rPr>
              <a:t>რამდენად ხართ დარწმუნებული ბოლო </a:t>
            </a:r>
            <a:r>
              <a:rPr lang="ka-GE" sz="2400" dirty="0">
                <a:solidFill>
                  <a:schemeClr val="tx2"/>
                </a:solidFill>
              </a:rPr>
              <a:t>წლების განმავლობაში მომხდარი და სამომამლო ცვლილებების </a:t>
            </a:r>
            <a:r>
              <a:rPr lang="ka-GE" sz="2400" dirty="0" smtClean="0">
                <a:solidFill>
                  <a:schemeClr val="tx2"/>
                </a:solidFill>
              </a:rPr>
              <a:t>თაობაზე</a:t>
            </a:r>
            <a:endParaRPr lang="en-US" sz="2400" dirty="0" smtClean="0">
              <a:solidFill>
                <a:schemeClr val="tx2"/>
              </a:solidFill>
            </a:endParaRPr>
          </a:p>
          <a:p>
            <a:endParaRPr lang="en-US" sz="2400" dirty="0" smtClean="0">
              <a:solidFill>
                <a:schemeClr val="tx2"/>
              </a:solidFill>
            </a:endParaRPr>
          </a:p>
          <a:p>
            <a:r>
              <a:rPr lang="ka-GE" sz="2400" dirty="0" smtClean="0">
                <a:solidFill>
                  <a:schemeClr val="tx2"/>
                </a:solidFill>
              </a:rPr>
              <a:t>რა შეგვიძლია მოვიმოქმედოთ / სად შეგვიძლია ამ ინფორმაციის მოპოვება?</a:t>
            </a:r>
            <a:endParaRPr lang="en-US" sz="2400" dirty="0" smtClean="0">
              <a:solidFill>
                <a:schemeClr val="tx2"/>
              </a:solidFill>
            </a:endParaRPr>
          </a:p>
          <a:p>
            <a:r>
              <a:rPr lang="ka-GE" sz="2400" dirty="0" smtClean="0">
                <a:solidFill>
                  <a:schemeClr val="tx2"/>
                </a:solidFill>
              </a:rPr>
              <a:t>არსებობს თუ არა ისეთი რამ, რაც დაგვეხმარება? </a:t>
            </a:r>
            <a:endParaRPr lang="en-US" sz="2400" dirty="0" smtClean="0">
              <a:solidFill>
                <a:schemeClr val="tx2"/>
              </a:solidFill>
            </a:endParaRPr>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endParaRPr lang="de-DE" sz="2000" dirty="0">
              <a:solidFill>
                <a:schemeClr val="tx2"/>
              </a:solidFill>
            </a:endParaRPr>
          </a:p>
        </p:txBody>
      </p:sp>
      <p:sp>
        <p:nvSpPr>
          <p:cNvPr id="4" name="Untertitel 2"/>
          <p:cNvSpPr txBox="1">
            <a:spLocks/>
          </p:cNvSpPr>
          <p:nvPr/>
        </p:nvSpPr>
        <p:spPr>
          <a:xfrm>
            <a:off x="0" y="476672"/>
            <a:ext cx="914400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200" b="1" dirty="0">
                <a:solidFill>
                  <a:schemeClr val="tx2"/>
                </a:solidFill>
              </a:rPr>
              <a:t>ძირითადი მოსაზრებები</a:t>
            </a:r>
            <a:endParaRPr lang="en-US" sz="2200" b="1" dirty="0">
              <a:solidFill>
                <a:schemeClr val="tx2"/>
              </a:solidFill>
            </a:endParaRPr>
          </a:p>
        </p:txBody>
      </p:sp>
    </p:spTree>
    <p:extLst>
      <p:ext uri="{BB962C8B-B14F-4D97-AF65-F5344CB8AC3E}">
        <p14:creationId xmlns:p14="http://schemas.microsoft.com/office/powerpoint/2010/main" val="120217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2"/>
            <a:ext cx="914400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წარმოქმნილი ნარჩენების რაოდენობის გამოთვლა</a:t>
            </a:r>
            <a:endParaRPr lang="en-US" sz="2200" b="1" dirty="0">
              <a:solidFill>
                <a:schemeClr val="tx2"/>
              </a:solidFill>
            </a:endParaRPr>
          </a:p>
          <a:p>
            <a:pPr marL="0" indent="0">
              <a:buNone/>
            </a:pPr>
            <a:r>
              <a:rPr lang="ka-GE" sz="2200" u="sng" dirty="0" smtClean="0">
                <a:solidFill>
                  <a:schemeClr val="tx2"/>
                </a:solidFill>
              </a:rPr>
              <a:t>მეთოდები</a:t>
            </a:r>
            <a:endParaRPr lang="en-US" sz="2200" u="sng" dirty="0" smtClean="0">
              <a:solidFill>
                <a:schemeClr val="tx2"/>
              </a:solidFill>
            </a:endParaRPr>
          </a:p>
          <a:p>
            <a:pPr marL="357188" indent="-357188">
              <a:buFont typeface="+mj-lt"/>
              <a:buAutoNum type="arabicPeriod"/>
            </a:pPr>
            <a:r>
              <a:rPr lang="ka-GE" sz="2000" dirty="0" smtClean="0">
                <a:solidFill>
                  <a:schemeClr val="tx2"/>
                </a:solidFill>
              </a:rPr>
              <a:t>არაპირდაპირი:</a:t>
            </a:r>
            <a:endParaRPr lang="en-US" sz="2000" dirty="0" smtClean="0">
              <a:solidFill>
                <a:schemeClr val="tx2"/>
              </a:solidFill>
            </a:endParaRPr>
          </a:p>
          <a:p>
            <a:pPr marL="814388" indent="-457200">
              <a:buFont typeface="+mj-lt"/>
              <a:buAutoNum type="alphaLcParenR"/>
            </a:pPr>
            <a:r>
              <a:rPr lang="ka-GE" sz="2000" dirty="0">
                <a:solidFill>
                  <a:schemeClr val="tx2"/>
                </a:solidFill>
              </a:rPr>
              <a:t>მოდელირება: </a:t>
            </a:r>
            <a:r>
              <a:rPr lang="ka-GE" sz="2000" dirty="0" smtClean="0">
                <a:solidFill>
                  <a:schemeClr val="tx2"/>
                </a:solidFill>
              </a:rPr>
              <a:t>მოსახლეობის </a:t>
            </a:r>
            <a:r>
              <a:rPr lang="ka-GE" sz="2000" dirty="0">
                <a:solidFill>
                  <a:schemeClr val="tx2"/>
                </a:solidFill>
              </a:rPr>
              <a:t>რაოდენობის ან კომერციული საქმიანობის საფუძველზე გაკეთებული </a:t>
            </a:r>
            <a:r>
              <a:rPr lang="ka-GE" sz="2000" dirty="0" smtClean="0">
                <a:solidFill>
                  <a:schemeClr val="tx2"/>
                </a:solidFill>
              </a:rPr>
              <a:t>კალკულაცია, </a:t>
            </a:r>
            <a:r>
              <a:rPr lang="ka-GE" sz="2000" dirty="0">
                <a:solidFill>
                  <a:schemeClr val="tx2"/>
                </a:solidFill>
              </a:rPr>
              <a:t>კონკრეტული პარამეტრების გამოყენებით</a:t>
            </a:r>
            <a:endParaRPr lang="en-US" sz="2000" dirty="0" smtClean="0">
              <a:solidFill>
                <a:schemeClr val="tx2"/>
              </a:solidFill>
            </a:endParaRPr>
          </a:p>
          <a:p>
            <a:pPr marL="357188" indent="0">
              <a:buNone/>
            </a:pPr>
            <a:r>
              <a:rPr lang="ka-GE" sz="2000" i="1" dirty="0"/>
              <a:t>იაფი გზაა, თუმცა გვაწვდის მხოლოდ ზოგად ინფორმაციას ნარჩენების მოცულობის /ტიპების შესახებ</a:t>
            </a:r>
            <a:endParaRPr lang="en-US" sz="2000" dirty="0" smtClean="0">
              <a:solidFill>
                <a:schemeClr val="tx2"/>
              </a:solidFill>
            </a:endParaRPr>
          </a:p>
          <a:p>
            <a:pPr marL="814388" indent="-457200">
              <a:buFont typeface="+mj-lt"/>
              <a:buAutoNum type="alphaLcParenR" startAt="2"/>
            </a:pPr>
            <a:r>
              <a:rPr lang="ka-GE" sz="2000" dirty="0">
                <a:solidFill>
                  <a:schemeClr val="tx2"/>
                </a:solidFill>
              </a:rPr>
              <a:t>შერჩევა: ნაგავსაყრელზე ნარჩენების მიმტანი სატვირთო მანქანების დათვლა </a:t>
            </a:r>
            <a:r>
              <a:rPr lang="ka-GE" sz="2000" dirty="0" smtClean="0">
                <a:solidFill>
                  <a:schemeClr val="tx2"/>
                </a:solidFill>
              </a:rPr>
              <a:t>კონკრეტული </a:t>
            </a:r>
            <a:r>
              <a:rPr lang="ka-GE" sz="2000" dirty="0">
                <a:solidFill>
                  <a:schemeClr val="tx2"/>
                </a:solidFill>
              </a:rPr>
              <a:t>პერიოდის </a:t>
            </a:r>
            <a:r>
              <a:rPr lang="ka-GE" sz="2000" dirty="0" smtClean="0">
                <a:solidFill>
                  <a:schemeClr val="tx2"/>
                </a:solidFill>
              </a:rPr>
              <a:t>განმავლობაში</a:t>
            </a:r>
            <a:endParaRPr lang="en-US" sz="2000" dirty="0" smtClean="0">
              <a:solidFill>
                <a:schemeClr val="tx2"/>
              </a:solidFill>
            </a:endParaRPr>
          </a:p>
          <a:p>
            <a:pPr marL="357188" indent="0">
              <a:buNone/>
            </a:pPr>
            <a:r>
              <a:rPr lang="ka-GE" sz="2000" i="1" dirty="0"/>
              <a:t>უფრო ზუსტია, თუმცა შედარებით </a:t>
            </a:r>
            <a:r>
              <a:rPr lang="ka-GE" sz="2000" i="1" dirty="0" smtClean="0"/>
              <a:t>ძვირი </a:t>
            </a:r>
            <a:br>
              <a:rPr lang="ka-GE" sz="2000" i="1" dirty="0" smtClean="0"/>
            </a:br>
            <a:r>
              <a:rPr lang="ka-GE" sz="2000" i="1" dirty="0" smtClean="0"/>
              <a:t>და </a:t>
            </a:r>
            <a:r>
              <a:rPr lang="ka-GE" sz="2000" i="1" dirty="0"/>
              <a:t>შრომატევადი</a:t>
            </a:r>
            <a:endParaRPr lang="en-US" sz="2000" dirty="0" smtClean="0">
              <a:solidFill>
                <a:schemeClr val="tx2"/>
              </a:solidFill>
            </a:endParaRPr>
          </a:p>
          <a:p>
            <a:pPr marL="457200" indent="-457200">
              <a:buFont typeface="+mj-lt"/>
              <a:buAutoNum type="arabicPeriod" startAt="2"/>
            </a:pPr>
            <a:r>
              <a:rPr lang="ka-GE" sz="2000" dirty="0" smtClean="0">
                <a:solidFill>
                  <a:schemeClr val="tx2"/>
                </a:solidFill>
              </a:rPr>
              <a:t>პირდაპირი: </a:t>
            </a:r>
            <a:br>
              <a:rPr lang="ka-GE" sz="2000" dirty="0" smtClean="0">
                <a:solidFill>
                  <a:schemeClr val="tx2"/>
                </a:solidFill>
              </a:rPr>
            </a:br>
            <a:r>
              <a:rPr lang="ka-GE" sz="2000" dirty="0" smtClean="0">
                <a:solidFill>
                  <a:schemeClr val="tx2"/>
                </a:solidFill>
              </a:rPr>
              <a:t>მაგალითად, ნაგავსაყრელებზე აწონვა</a:t>
            </a:r>
            <a:endParaRPr lang="en-US" sz="2000" dirty="0" smtClean="0">
              <a:solidFill>
                <a:schemeClr val="tx2"/>
              </a:solidFill>
            </a:endParaRPr>
          </a:p>
          <a:p>
            <a:pPr>
              <a:spcBef>
                <a:spcPts val="300"/>
              </a:spcBef>
            </a:pPr>
            <a:r>
              <a:rPr lang="ka-GE" sz="2000" i="1" dirty="0"/>
              <a:t>ყველაზე </a:t>
            </a:r>
            <a:r>
              <a:rPr lang="ka-GE" sz="2000" i="1" dirty="0" smtClean="0"/>
              <a:t>სანდოა, </a:t>
            </a:r>
            <a:r>
              <a:rPr lang="ka-GE" sz="2000" i="1" dirty="0"/>
              <a:t>საჭიროებს ინვესტიციებს</a:t>
            </a:r>
            <a:endParaRPr lang="de-DE" sz="2000" i="1" dirty="0"/>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endParaRPr lang="de-DE" sz="2000" dirty="0">
              <a:solidFill>
                <a:schemeClr val="tx2"/>
              </a:solidFill>
            </a:endParaRPr>
          </a:p>
        </p:txBody>
      </p:sp>
      <p:pic>
        <p:nvPicPr>
          <p:cNvPr id="8194" name="Picture 2" descr="http://dialog-wbl.de/sites/default/files/styles/large/public/deponie_hoherweg02_1.jpg?itok=UDp0Ne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496" y="4005064"/>
            <a:ext cx="3396992" cy="226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0" y="476671"/>
            <a:ext cx="9144000" cy="539752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2200" b="1" dirty="0">
                <a:solidFill>
                  <a:schemeClr val="tx2"/>
                </a:solidFill>
              </a:rPr>
              <a:t>წარმოქმნილი ნარჩენების რაოდენობის </a:t>
            </a:r>
            <a:r>
              <a:rPr lang="ka-GE" sz="2200" b="1" dirty="0" smtClean="0">
                <a:solidFill>
                  <a:schemeClr val="tx2"/>
                </a:solidFill>
              </a:rPr>
              <a:t>გამოთვლა</a:t>
            </a:r>
          </a:p>
          <a:p>
            <a:pPr marL="0" indent="0">
              <a:buNone/>
            </a:pPr>
            <a:endParaRPr lang="en-US" sz="2200" b="1" dirty="0">
              <a:solidFill>
                <a:schemeClr val="tx2"/>
              </a:solidFill>
            </a:endParaRPr>
          </a:p>
          <a:p>
            <a:pPr marL="0" indent="0">
              <a:buNone/>
            </a:pPr>
            <a:r>
              <a:rPr lang="ka-GE" sz="2600" u="sng" dirty="0">
                <a:solidFill>
                  <a:schemeClr val="tx2"/>
                </a:solidFill>
              </a:rPr>
              <a:t>დანართი 1: მუნიციპალური ნარჩენების შეგროვებისა და ტრანსპორტირების  მეთოდური სახელმძღვანელო; ტექნიკური რეგლამენტი „მუნიციპალური ნარჩენების შეგროვებისა და დამუშავების წესის შესახებ“ (კანონქვემდებარე აქტი</a:t>
            </a:r>
            <a:r>
              <a:rPr lang="ka-GE" sz="2600" u="sng" dirty="0" smtClean="0">
                <a:solidFill>
                  <a:schemeClr val="tx2"/>
                </a:solidFill>
              </a:rPr>
              <a:t>).</a:t>
            </a:r>
            <a:r>
              <a:rPr lang="ka-GE" sz="2200" u="sng" dirty="0" smtClean="0">
                <a:solidFill>
                  <a:schemeClr val="tx2"/>
                </a:solidFill>
              </a:rPr>
              <a:t/>
            </a:r>
            <a:br>
              <a:rPr lang="ka-GE" sz="2200" u="sng" dirty="0" smtClean="0">
                <a:solidFill>
                  <a:schemeClr val="tx2"/>
                </a:solidFill>
              </a:rPr>
            </a:br>
            <a:endParaRPr lang="ka-GE" sz="2200" u="sng" dirty="0" smtClean="0">
              <a:solidFill>
                <a:schemeClr val="tx2"/>
              </a:solidFill>
            </a:endParaRPr>
          </a:p>
          <a:p>
            <a:pPr marL="0" indent="0">
              <a:buNone/>
            </a:pPr>
            <a:endParaRPr lang="en-US" sz="2200" u="sng" dirty="0" smtClean="0">
              <a:solidFill>
                <a:schemeClr val="tx2"/>
              </a:solidFill>
            </a:endParaRPr>
          </a:p>
          <a:p>
            <a:pPr marL="0" indent="0">
              <a:buNone/>
            </a:pPr>
            <a:r>
              <a:rPr lang="en-US" sz="2200" dirty="0" smtClean="0">
                <a:solidFill>
                  <a:schemeClr val="tx2"/>
                </a:solidFill>
              </a:rPr>
              <a:t>“</a:t>
            </a:r>
            <a:r>
              <a:rPr lang="ka-GE" sz="2200" dirty="0" smtClean="0">
                <a:solidFill>
                  <a:schemeClr val="tx2"/>
                </a:solidFill>
              </a:rPr>
              <a:t>ქვემოთ </a:t>
            </a:r>
            <a:r>
              <a:rPr lang="ka-GE" sz="2200" dirty="0">
                <a:solidFill>
                  <a:schemeClr val="tx2"/>
                </a:solidFill>
              </a:rPr>
              <a:t>მოყვანილი ფაქტორები დიდ გავლენას ახდენენ ნარჩენების შეგროვების ხელმისაწვდომი სისტემების სქემებზე: </a:t>
            </a:r>
            <a:r>
              <a:rPr lang="ka-GE" sz="2200" dirty="0" smtClean="0">
                <a:solidFill>
                  <a:schemeClr val="tx2"/>
                </a:solidFill>
              </a:rPr>
              <a:t/>
            </a:r>
            <a:br>
              <a:rPr lang="ka-GE" sz="2200" dirty="0" smtClean="0">
                <a:solidFill>
                  <a:schemeClr val="tx2"/>
                </a:solidFill>
              </a:rPr>
            </a:br>
            <a:r>
              <a:rPr lang="ka-GE" sz="2200" dirty="0" smtClean="0">
                <a:solidFill>
                  <a:schemeClr val="tx2"/>
                </a:solidFill>
              </a:rPr>
              <a:t>1</a:t>
            </a:r>
            <a:r>
              <a:rPr lang="ka-GE" sz="2200" dirty="0">
                <a:solidFill>
                  <a:schemeClr val="tx2"/>
                </a:solidFill>
              </a:rPr>
              <a:t>. </a:t>
            </a:r>
            <a:r>
              <a:rPr lang="ka-GE" sz="2200" dirty="0" smtClean="0">
                <a:solidFill>
                  <a:schemeClr val="tx2"/>
                </a:solidFill>
              </a:rPr>
              <a:t>ნარჩენების </a:t>
            </a:r>
            <a:r>
              <a:rPr lang="ka-GE" sz="2200" dirty="0">
                <a:solidFill>
                  <a:schemeClr val="tx2"/>
                </a:solidFill>
              </a:rPr>
              <a:t>წარმოქმნის სიჩქარე - ნარჩენების მოცულობას დიდი გავლენა აქვს შეგროვების სისტემასა და მის ტექნიკურ ალტერნატივებზე (მათ შორის იმ გადაწყვეტილებებზე, რომლებიც ეხება მუნიციპალიტეტისთვის საჭირო ნაგავმზიდებისა და კონტეინერების სახეობასა და რაოდენობას). საქართველოში ნარჩენების წარმოქმნის საშუალო სიჩქარე მერყეობს დღეში 0.3-დან 0.5-კგ-მდე ერთ სულ მოსახლეზე გაანგარიშებით. ამით შესაძლებელია დადგინდეს მუნიციპალიტეტის მთელი მოსახლეობის მიერ წარმოქმნილი   ნარჩენების მთლიანი მოცულობა. ნარჩენების წარმოქმნის საშუალო სიჩქარით შესაძლებელია დადგინდეს მუნიციპალიტეტის ცალკეულ ტერიტორიებზე შესაგროვებელი  ნარჩენების მოცულობაც.</a:t>
            </a:r>
            <a:endParaRPr lang="en-US" sz="2200" dirty="0">
              <a:solidFill>
                <a:schemeClr val="tx2"/>
              </a:solidFill>
            </a:endParaRPr>
          </a:p>
        </p:txBody>
      </p:sp>
      <p:sp>
        <p:nvSpPr>
          <p:cNvPr id="7" name="Untertitel 2"/>
          <p:cNvSpPr txBox="1">
            <a:spLocks/>
          </p:cNvSpPr>
          <p:nvPr/>
        </p:nvSpPr>
        <p:spPr>
          <a:xfrm>
            <a:off x="214282" y="3789040"/>
            <a:ext cx="892971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7188">
              <a:spcBef>
                <a:spcPts val="300"/>
              </a:spcBef>
              <a:buNone/>
            </a:pPr>
            <a:r>
              <a:rPr lang="de-DE" sz="2000" dirty="0" smtClean="0">
                <a:solidFill>
                  <a:schemeClr val="tx2"/>
                </a:solidFill>
              </a:rPr>
              <a:t/>
            </a:r>
            <a:br>
              <a:rPr lang="de-DE" sz="2000" dirty="0" smtClean="0">
                <a:solidFill>
                  <a:schemeClr val="tx2"/>
                </a:solidFill>
              </a:rPr>
            </a:br>
            <a:endParaRPr lang="de-DE" sz="1600" dirty="0">
              <a:solidFill>
                <a:schemeClr val="tx2"/>
              </a:solidFill>
            </a:endParaRPr>
          </a:p>
        </p:txBody>
      </p:sp>
      <p:sp>
        <p:nvSpPr>
          <p:cNvPr id="10" name="Untertitel 2"/>
          <p:cNvSpPr txBox="1">
            <a:spLocks/>
          </p:cNvSpPr>
          <p:nvPr/>
        </p:nvSpPr>
        <p:spPr>
          <a:xfrm>
            <a:off x="0" y="1052736"/>
            <a:ext cx="91440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endParaRPr lang="de-DE" sz="2000" dirty="0">
              <a:solidFill>
                <a:schemeClr val="tx2"/>
              </a:solidFill>
            </a:endParaRPr>
          </a:p>
        </p:txBody>
      </p:sp>
      <p:sp>
        <p:nvSpPr>
          <p:cNvPr id="2" name="Textfeld 1"/>
          <p:cNvSpPr txBox="1"/>
          <p:nvPr/>
        </p:nvSpPr>
        <p:spPr>
          <a:xfrm>
            <a:off x="4090836" y="2924944"/>
            <a:ext cx="481164" cy="2400657"/>
          </a:xfrm>
          <a:prstGeom prst="rect">
            <a:avLst/>
          </a:prstGeom>
          <a:noFill/>
        </p:spPr>
        <p:txBody>
          <a:bodyPr wrap="square" rtlCol="0">
            <a:spAutoFit/>
          </a:bodyPr>
          <a:lstStyle/>
          <a:p>
            <a:r>
              <a:rPr lang="de-DE" sz="15000" b="1" dirty="0" smtClean="0">
                <a:solidFill>
                  <a:srgbClr val="FF0000"/>
                </a:solidFill>
              </a:rPr>
              <a:t>?</a:t>
            </a:r>
            <a:endParaRPr lang="de-DE" sz="15000" b="1" dirty="0">
              <a:solidFill>
                <a:srgbClr val="FF0000"/>
              </a:solidFill>
            </a:endParaRPr>
          </a:p>
        </p:txBody>
      </p:sp>
    </p:spTree>
    <p:extLst>
      <p:ext uri="{BB962C8B-B14F-4D97-AF65-F5344CB8AC3E}">
        <p14:creationId xmlns:p14="http://schemas.microsoft.com/office/powerpoint/2010/main" val="33382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1831</Words>
  <Application>Microsoft Office PowerPoint</Application>
  <PresentationFormat>On-screen Show (4:3)</PresentationFormat>
  <Paragraphs>545</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AcadNusx</vt:lpstr>
      <vt:lpstr>Arial</vt:lpstr>
      <vt:lpstr>Calibri</vt:lpstr>
      <vt:lpstr>Courier New</vt:lpstr>
      <vt:lpstr>Sylfaen</vt:lpstr>
      <vt:lpstr>Symbol</vt:lpstr>
      <vt:lpstr>Times New Roman</vt:lpstr>
      <vt:lpstr>Wingdings</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წარმოქმნილი ნარჩენების რაოდენობის გამოთვლა</vt:lpstr>
      <vt:lpstr>PowerPoint Presentation</vt:lpstr>
      <vt:lpstr>წარმოქმნილი ნარჩენების რაოდენობის გამოთვლა</vt:lpstr>
      <vt:lpstr>PowerPoint Presentation</vt:lpstr>
      <vt:lpstr>წარმოქმნილი ნარჩენების რაოდენობის გამოთვლა</vt:lpstr>
      <vt:lpstr>წარმოქმნილი ნარჩენების რაოდენობის გამოთვლა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 bla</dc:title>
  <dc:creator>user</dc:creator>
  <cp:lastModifiedBy>Aleksandre Pertaia</cp:lastModifiedBy>
  <cp:revision>243</cp:revision>
  <dcterms:created xsi:type="dcterms:W3CDTF">2015-09-30T12:26:19Z</dcterms:created>
  <dcterms:modified xsi:type="dcterms:W3CDTF">2016-12-21T23:54:59Z</dcterms:modified>
</cp:coreProperties>
</file>