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68" r:id="rId2"/>
    <p:sldMasterId id="2147483680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00FF00"/>
    <a:srgbClr val="E9EDF4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/>
    <p:restoredTop sz="94650"/>
  </p:normalViewPr>
  <p:slideViewPr>
    <p:cSldViewPr snapToGrid="0" snapToObjects="1">
      <p:cViewPr varScale="1">
        <p:scale>
          <a:sx n="65" d="100"/>
          <a:sy n="65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52D3-8160-5C42-BFA3-0B5CFE499078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8A78-C8B6-2E48-88D7-77EEEF5B0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03991-4072-2645-825E-18674F67B0BD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B249-A681-8D43-837E-82683A75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2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2362" y="6356351"/>
            <a:ext cx="1362988" cy="365125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42482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2362" y="6356351"/>
            <a:ext cx="1362988" cy="365125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42482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42482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2362" y="6356351"/>
            <a:ext cx="1362988" cy="365125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42482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2362" y="6356351"/>
            <a:ext cx="1362988" cy="365125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42482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28546"/>
            <a:ext cx="7886700" cy="962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2362" y="6356351"/>
            <a:ext cx="136298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1B2BED-04BA-B240-A353-138544F51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42482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57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CE9B-D627-4D01-9F84-E37669085DA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Training sessions  13/ 14 September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DD84-8A27-4E2E-AA8F-8F7B2F78FAA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4294967295"/>
          </p:nvPr>
        </p:nvSpPr>
        <p:spPr>
          <a:xfrm>
            <a:off x="1277634" y="1430778"/>
            <a:ext cx="6642738" cy="4141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1800" b="1" dirty="0">
                <a:solidFill>
                  <a:schemeClr val="tx2"/>
                </a:solidFill>
              </a:rPr>
              <a:t>მყარი ნარჩენების ინტეგრირებული მართვა - ქუთაისი</a:t>
            </a:r>
            <a:endParaRPr lang="de-DE" sz="1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1800" dirty="0">
                <a:solidFill>
                  <a:srgbClr val="1F497D"/>
                </a:solidFill>
              </a:rPr>
              <a:t>– </a:t>
            </a:r>
            <a:r>
              <a:rPr lang="ka-GE" sz="1800" dirty="0">
                <a:solidFill>
                  <a:schemeClr val="tx2"/>
                </a:solidFill>
              </a:rPr>
              <a:t>დამხმარე ტექნიკური ტრენინგი</a:t>
            </a:r>
            <a:r>
              <a:rPr lang="de-DE" sz="1800" dirty="0">
                <a:solidFill>
                  <a:schemeClr val="tx2"/>
                </a:solidFill>
              </a:rPr>
              <a:t> –</a:t>
            </a:r>
          </a:p>
          <a:p>
            <a:pPr algn="ctr">
              <a:buFont typeface="Wingdings" pitchFamily="2" charset="2"/>
              <a:buChar char="Ø"/>
            </a:pPr>
            <a:endParaRPr lang="de-DE" sz="1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ka-GE" sz="3000" dirty="0">
                <a:solidFill>
                  <a:schemeClr val="tx2"/>
                </a:solidFill>
              </a:rPr>
              <a:t>მე-8 ტრენინგი</a:t>
            </a:r>
            <a:endParaRPr lang="de-DE" sz="3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ka-GE" sz="1800" b="1" dirty="0">
                <a:solidFill>
                  <a:srgbClr val="1F497D"/>
                </a:solidFill>
              </a:rPr>
              <a:t>„მუნიციპალური ნარჩენების მართვის გეგმების მომზადება“</a:t>
            </a: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ka-GE" sz="3300" b="1" dirty="0"/>
              <a:t>მხარდაჭერა დაგეგმვის კუთხით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2250" b="1" dirty="0"/>
              <a:t>-</a:t>
            </a:r>
            <a:r>
              <a:rPr lang="ka-GE" sz="2250" b="1" dirty="0"/>
              <a:t>სეპარირებული შეგროვება, მიმღები პუნქტები</a:t>
            </a:r>
            <a:r>
              <a:rPr lang="de-DE" sz="2250" b="1" dirty="0"/>
              <a:t>-</a:t>
            </a:r>
            <a:br>
              <a:rPr lang="de-DE" sz="2250" b="1" dirty="0"/>
            </a:br>
            <a:endParaRPr lang="de-DE" sz="225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900"/>
              </a:spcBef>
              <a:buNone/>
            </a:pPr>
            <a:r>
              <a:rPr lang="ka-GE" sz="1350" b="1" dirty="0">
                <a:solidFill>
                  <a:schemeClr val="tx2"/>
                </a:solidFill>
              </a:rPr>
              <a:t>იან რაიხენბახი</a:t>
            </a:r>
            <a:endParaRPr lang="de-DE" sz="135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900"/>
              </a:spcBef>
              <a:buNone/>
            </a:pPr>
            <a:r>
              <a:rPr lang="ka-GE" sz="1350" dirty="0">
                <a:solidFill>
                  <a:schemeClr val="tx2"/>
                </a:solidFill>
              </a:rPr>
              <a:t>მყარი ნარჩენების მართვის ექსპერტი</a:t>
            </a:r>
            <a:endParaRPr lang="de-DE" sz="135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2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277634" y="1312530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1500" b="1" dirty="0">
                <a:solidFill>
                  <a:schemeClr val="tx2"/>
                </a:solidFill>
              </a:rPr>
              <a:t>ნარჩენების მართვის ობიექტების ადგილმდებარეობა</a:t>
            </a:r>
            <a:endParaRPr lang="de-DE" sz="15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428" y="1721280"/>
            <a:ext cx="4269044" cy="390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leichschenkliges Dreieck 9"/>
          <p:cNvSpPr/>
          <p:nvPr/>
        </p:nvSpPr>
        <p:spPr>
          <a:xfrm>
            <a:off x="3057086" y="2843000"/>
            <a:ext cx="183677" cy="174009"/>
          </a:xfrm>
          <a:prstGeom prst="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Regelmäßiges Fünfeck 10"/>
          <p:cNvSpPr/>
          <p:nvPr/>
        </p:nvSpPr>
        <p:spPr>
          <a:xfrm>
            <a:off x="3067607" y="4173656"/>
            <a:ext cx="183677" cy="163773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gelmäßiges Fünfeck 11"/>
          <p:cNvSpPr/>
          <p:nvPr/>
        </p:nvSpPr>
        <p:spPr>
          <a:xfrm>
            <a:off x="5269159" y="1678252"/>
            <a:ext cx="183677" cy="163773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Gleichschenkliges Dreieck 12"/>
          <p:cNvSpPr/>
          <p:nvPr/>
        </p:nvSpPr>
        <p:spPr>
          <a:xfrm>
            <a:off x="4212030" y="3999647"/>
            <a:ext cx="183677" cy="174009"/>
          </a:xfrm>
          <a:prstGeom prst="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Gleichschenkliges Dreieck 14"/>
          <p:cNvSpPr/>
          <p:nvPr/>
        </p:nvSpPr>
        <p:spPr>
          <a:xfrm>
            <a:off x="3641098" y="4363017"/>
            <a:ext cx="183677" cy="174009"/>
          </a:xfrm>
          <a:prstGeom prst="triangl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Gleichschenkliges Dreieck 15"/>
          <p:cNvSpPr/>
          <p:nvPr/>
        </p:nvSpPr>
        <p:spPr>
          <a:xfrm>
            <a:off x="5269159" y="1941962"/>
            <a:ext cx="183677" cy="174009"/>
          </a:xfrm>
          <a:prstGeom prst="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Gleichschenkliges Dreieck 16"/>
          <p:cNvSpPr/>
          <p:nvPr/>
        </p:nvSpPr>
        <p:spPr>
          <a:xfrm>
            <a:off x="4028353" y="3071600"/>
            <a:ext cx="183677" cy="174009"/>
          </a:xfrm>
          <a:prstGeom prst="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Gleichschenkliges Dreieck 17"/>
          <p:cNvSpPr/>
          <p:nvPr/>
        </p:nvSpPr>
        <p:spPr>
          <a:xfrm>
            <a:off x="2189318" y="4276013"/>
            <a:ext cx="183677" cy="174009"/>
          </a:xfrm>
          <a:prstGeom prst="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Gleichschenkliges Dreieck 18"/>
          <p:cNvSpPr/>
          <p:nvPr/>
        </p:nvSpPr>
        <p:spPr>
          <a:xfrm>
            <a:off x="5269159" y="2323991"/>
            <a:ext cx="183677" cy="174009"/>
          </a:xfrm>
          <a:prstGeom prst="triangl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Gleichschenkliges Dreieck 19"/>
          <p:cNvSpPr/>
          <p:nvPr/>
        </p:nvSpPr>
        <p:spPr>
          <a:xfrm>
            <a:off x="2781285" y="4050827"/>
            <a:ext cx="183677" cy="174009"/>
          </a:xfrm>
          <a:prstGeom prst="triangl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5455335" y="1622947"/>
            <a:ext cx="2158520" cy="326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200" dirty="0">
                <a:solidFill>
                  <a:srgbClr val="1F497D"/>
                </a:solidFill>
                <a:sym typeface="Wingdings" pitchFamily="2" charset="2"/>
              </a:rPr>
              <a:t>რეგიონული ნაგავსაყრელი</a:t>
            </a:r>
            <a:endParaRPr lang="en-US" sz="1200" i="1" dirty="0">
              <a:solidFill>
                <a:srgbClr val="1F497D"/>
              </a:solidFill>
            </a:endParaRPr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5457039" y="1869433"/>
            <a:ext cx="2463333" cy="53378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200" dirty="0">
                <a:solidFill>
                  <a:srgbClr val="1F497D"/>
                </a:solidFill>
                <a:sym typeface="Wingdings" pitchFamily="2" charset="2"/>
              </a:rPr>
              <a:t>დაგეგმილი სატრანსფერო სადგურები, სავარაუდოდ, მიმღებ პუნქტებთან ერთად</a:t>
            </a:r>
            <a:endParaRPr lang="en-US" sz="1200" i="1" dirty="0">
              <a:solidFill>
                <a:srgbClr val="1F497D"/>
              </a:solidFill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5458743" y="2333230"/>
            <a:ext cx="2461629" cy="4632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200" dirty="0">
                <a:solidFill>
                  <a:srgbClr val="1F497D"/>
                </a:solidFill>
                <a:sym typeface="Wingdings" pitchFamily="2" charset="2"/>
              </a:rPr>
              <a:t>მოსახერხებელი ადგილი დამატებითი მიმღები პუნქტების განსათავსებლად</a:t>
            </a:r>
            <a:endParaRPr lang="en-US" sz="120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endParaRPr lang="en-US" sz="1200" i="1" dirty="0">
              <a:solidFill>
                <a:srgbClr val="1F497D"/>
              </a:solidFill>
            </a:endParaRPr>
          </a:p>
        </p:txBody>
      </p:sp>
      <p:sp>
        <p:nvSpPr>
          <p:cNvPr id="24" name="Gleichschenkliges Dreieck 16"/>
          <p:cNvSpPr/>
          <p:nvPr/>
        </p:nvSpPr>
        <p:spPr>
          <a:xfrm>
            <a:off x="3497792" y="3871706"/>
            <a:ext cx="183677" cy="174009"/>
          </a:xfrm>
          <a:prstGeom prst="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278522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50133" y="1829653"/>
            <a:ext cx="6750867" cy="40051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650" b="1" dirty="0">
                <a:solidFill>
                  <a:srgbClr val="1F497D"/>
                </a:solidFill>
              </a:rPr>
              <a:t>ეს არის </a:t>
            </a:r>
            <a:r>
              <a:rPr lang="ka-GE" sz="1650" b="1" u="sng" dirty="0">
                <a:solidFill>
                  <a:srgbClr val="1F497D"/>
                </a:solidFill>
              </a:rPr>
              <a:t>საჯაროდ ხელმისაწვდომი ნარჩენების მართვის ობიექტი</a:t>
            </a:r>
            <a:r>
              <a:rPr lang="ka-GE" sz="1650" b="1" dirty="0">
                <a:solidFill>
                  <a:srgbClr val="1F497D"/>
                </a:solidFill>
              </a:rPr>
              <a:t>, </a:t>
            </a:r>
            <a:r>
              <a:rPr lang="ka-GE" sz="1650" b="1" dirty="0" smtClean="0">
                <a:solidFill>
                  <a:srgbClr val="1F497D"/>
                </a:solidFill>
              </a:rPr>
              <a:t>რომელიც,</a:t>
            </a:r>
            <a:r>
              <a:rPr lang="en-US" sz="1650" b="1" dirty="0" smtClean="0">
                <a:solidFill>
                  <a:srgbClr val="1F497D"/>
                </a:solidFill>
              </a:rPr>
              <a:t> </a:t>
            </a:r>
            <a:r>
              <a:rPr lang="ka-GE" sz="1650" b="1" dirty="0" smtClean="0">
                <a:solidFill>
                  <a:srgbClr val="1F497D"/>
                </a:solidFill>
              </a:rPr>
              <a:t>ნარჩენების </a:t>
            </a:r>
            <a:r>
              <a:rPr lang="ka-GE" sz="1650" b="1" u="sng" dirty="0">
                <a:solidFill>
                  <a:srgbClr val="1F497D"/>
                </a:solidFill>
              </a:rPr>
              <a:t>შეგროვების ინფრასტრუქტურასთან</a:t>
            </a:r>
            <a:r>
              <a:rPr lang="ka-GE" sz="1650" b="1" dirty="0">
                <a:solidFill>
                  <a:srgbClr val="1F497D"/>
                </a:solidFill>
              </a:rPr>
              <a:t> </a:t>
            </a:r>
            <a:r>
              <a:rPr lang="ka-GE" sz="1650" b="1" dirty="0" smtClean="0">
                <a:solidFill>
                  <a:srgbClr val="1F497D"/>
                </a:solidFill>
              </a:rPr>
              <a:t>ერთად</a:t>
            </a:r>
            <a:r>
              <a:rPr lang="en-US" sz="1650" b="1" dirty="0" smtClean="0">
                <a:solidFill>
                  <a:srgbClr val="1F497D"/>
                </a:solidFill>
              </a:rPr>
              <a:t>, </a:t>
            </a:r>
            <a:r>
              <a:rPr lang="ka-GE" sz="1650" b="1" u="sng" dirty="0">
                <a:solidFill>
                  <a:srgbClr val="1F497D"/>
                </a:solidFill>
              </a:rPr>
              <a:t>დამატებით</a:t>
            </a:r>
            <a:r>
              <a:rPr lang="ka-GE" sz="1650" b="1" dirty="0">
                <a:solidFill>
                  <a:srgbClr val="1F497D"/>
                </a:solidFill>
              </a:rPr>
              <a:t> იქნა </a:t>
            </a:r>
            <a:r>
              <a:rPr lang="ka-GE" sz="1650" b="1" dirty="0" smtClean="0">
                <a:solidFill>
                  <a:srgbClr val="1F497D"/>
                </a:solidFill>
              </a:rPr>
              <a:t>მოწყობილი</a:t>
            </a:r>
            <a:r>
              <a:rPr lang="ka-GE" sz="1650" b="1" dirty="0" smtClean="0">
                <a:solidFill>
                  <a:srgbClr val="1F497D"/>
                </a:solidFill>
              </a:rPr>
              <a:t>. </a:t>
            </a:r>
            <a:endParaRPr lang="en-US" sz="1650" b="1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650" b="1" dirty="0">
                <a:solidFill>
                  <a:srgbClr val="1F497D"/>
                </a:solidFill>
              </a:rPr>
              <a:t>როგორც წესი, ოპერირებს მუნიციპალიტეტის ან [მუნიციპალიტეტების მიერ ჩამოყალიბებული] ასოციაციების </a:t>
            </a:r>
            <a:r>
              <a:rPr lang="ka-GE" sz="1650" b="1" u="sng" dirty="0">
                <a:solidFill>
                  <a:srgbClr val="1F497D"/>
                </a:solidFill>
              </a:rPr>
              <a:t>პასუხისმგებლობისა და ზედამხედველობის ქვეშ</a:t>
            </a:r>
            <a:r>
              <a:rPr lang="ka-GE" sz="1650" b="1" dirty="0">
                <a:solidFill>
                  <a:srgbClr val="1F497D"/>
                </a:solidFill>
              </a:rPr>
              <a:t> და შეიძლება ჰქონდეს მომსახურების ფართო სპექტრი, როგორიცაა:</a:t>
            </a:r>
            <a:endParaRPr lang="en-US" sz="1650" dirty="0">
              <a:solidFill>
                <a:srgbClr val="1F497D"/>
              </a:solidFill>
            </a:endParaRPr>
          </a:p>
          <a:p>
            <a:pPr marL="398860" indent="-194072">
              <a:lnSpc>
                <a:spcPct val="90000"/>
              </a:lnSpc>
              <a:spcBef>
                <a:spcPts val="900"/>
              </a:spcBef>
              <a:buFont typeface="Symbol" pitchFamily="18" charset="2"/>
              <a:buChar char="-"/>
              <a:defRPr/>
            </a:pPr>
            <a:r>
              <a:rPr lang="ka-GE" sz="1650" dirty="0">
                <a:solidFill>
                  <a:srgbClr val="1F497D"/>
                </a:solidFill>
              </a:rPr>
              <a:t>[გამოყენებული მასალების] დაბრუნება</a:t>
            </a:r>
            <a:endParaRPr lang="en-US" sz="1650" dirty="0">
              <a:solidFill>
                <a:srgbClr val="1F497D"/>
              </a:solidFill>
            </a:endParaRPr>
          </a:p>
          <a:p>
            <a:pPr marL="398860" indent="-194072">
              <a:lnSpc>
                <a:spcPct val="90000"/>
              </a:lnSpc>
              <a:spcBef>
                <a:spcPts val="900"/>
              </a:spcBef>
              <a:buFont typeface="Symbol" pitchFamily="18" charset="2"/>
              <a:buChar char="-"/>
              <a:defRPr/>
            </a:pPr>
            <a:r>
              <a:rPr lang="ka-GE" sz="1650" dirty="0">
                <a:solidFill>
                  <a:srgbClr val="1F497D"/>
                </a:solidFill>
              </a:rPr>
              <a:t>სხვადასხვა ნარჩენი მასალების მოვლა (მიღება, დასაწყობება, წინასწარი სორტირება)</a:t>
            </a:r>
            <a:endParaRPr lang="en-US" sz="1650" dirty="0">
              <a:solidFill>
                <a:srgbClr val="1F497D"/>
              </a:solidFill>
            </a:endParaRPr>
          </a:p>
          <a:p>
            <a:pPr marL="398860" indent="-194072">
              <a:lnSpc>
                <a:spcPct val="90000"/>
              </a:lnSpc>
              <a:spcBef>
                <a:spcPts val="900"/>
              </a:spcBef>
              <a:buFont typeface="Symbol" pitchFamily="18" charset="2"/>
              <a:buChar char="-"/>
              <a:defRPr/>
            </a:pPr>
            <a:r>
              <a:rPr lang="ka-GE" sz="1650" dirty="0">
                <a:solidFill>
                  <a:srgbClr val="1F497D"/>
                </a:solidFill>
              </a:rPr>
              <a:t>მოსაკრებლის შეგროვება</a:t>
            </a:r>
            <a:endParaRPr lang="en-US" sz="1650" dirty="0">
              <a:solidFill>
                <a:srgbClr val="1F497D"/>
              </a:solidFill>
            </a:endParaRPr>
          </a:p>
          <a:p>
            <a:pPr marL="398860" indent="-194072">
              <a:lnSpc>
                <a:spcPct val="90000"/>
              </a:lnSpc>
              <a:spcBef>
                <a:spcPts val="900"/>
              </a:spcBef>
              <a:buFont typeface="Symbol" pitchFamily="18" charset="2"/>
              <a:buChar char="-"/>
              <a:defRPr/>
            </a:pPr>
            <a:r>
              <a:rPr lang="ka-GE" sz="1650" dirty="0">
                <a:solidFill>
                  <a:srgbClr val="1F497D"/>
                </a:solidFill>
              </a:rPr>
              <a:t>საჯარო ინფორმაციის გაცემა / საგანმანათლებლო დანიშნულება</a:t>
            </a:r>
            <a:endParaRPr lang="en-US" sz="1650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9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278522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50133" y="1653665"/>
            <a:ext cx="6750867" cy="41811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500" b="1" i="1" u="sng" dirty="0">
                <a:solidFill>
                  <a:srgbClr val="1F497D"/>
                </a:solidFill>
              </a:rPr>
              <a:t>შემოთავაზებული სერვისები</a:t>
            </a:r>
            <a:endParaRPr lang="en-US" sz="1500" b="1" i="1" u="sng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500" b="1" dirty="0">
                <a:solidFill>
                  <a:srgbClr val="1F497D"/>
                </a:solidFill>
              </a:rPr>
              <a:t>იბარებს წყაროზე სეპარირებულ ნარჩენებს</a:t>
            </a:r>
            <a:endParaRPr lang="en-US" sz="1500" b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მუნიციპალიტეტი დაინტერესებულია და აქვს შესაძლებლობა, რომ მასალები თავად დაამუშაოს, ან ბაზარზე გაიტანოს (მაგ.: ჯართი, მწვანე ნარჩენები)</a:t>
            </a: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რომლის დიდი ნაწილიც, პირველ რიგში, სადმე უნდა მოგროვდეს ეფექტური ტრანსპორტირებისა და/ან გაყიდვის მიზნით</a:t>
            </a: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ხშირად</a:t>
            </a:r>
            <a:r>
              <a:rPr lang="en-US" sz="1350" dirty="0">
                <a:solidFill>
                  <a:srgbClr val="1F497D"/>
                </a:solidFill>
              </a:rPr>
              <a:t>,</a:t>
            </a:r>
            <a:r>
              <a:rPr lang="ka-GE" sz="1350" dirty="0">
                <a:solidFill>
                  <a:srgbClr val="1F497D"/>
                </a:solidFill>
              </a:rPr>
              <a:t> მწარმოებელთა ორგანიზაცია ან კომერციული მყიდველი, დაინტერესებულია (შესაბამისი ანაზღაურების სანაცვლოდ), ისარგებლოს მუნიციპალური შეგროვებისა და დამუშავების/წინასწარი სორტირების იფრასტრუქტურით (მაგ., პლასტმასის ბოთლებისა და </a:t>
            </a:r>
            <a:r>
              <a:rPr lang="ka-GE" sz="1350" dirty="0" smtClean="0">
                <a:solidFill>
                  <a:srgbClr val="1F497D"/>
                </a:solidFill>
              </a:rPr>
              <a:t>ელექტრონული </a:t>
            </a:r>
            <a:r>
              <a:rPr lang="ka-GE" sz="1350" dirty="0">
                <a:solidFill>
                  <a:srgbClr val="1F497D"/>
                </a:solidFill>
              </a:rPr>
              <a:t>ნარჩენებისთვის)</a:t>
            </a:r>
            <a:endParaRPr lang="en-US" sz="1350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ka-GE" sz="1500" b="1" dirty="0">
                <a:solidFill>
                  <a:srgbClr val="1F497D"/>
                </a:solidFill>
              </a:rPr>
              <a:t>იბარებს „სპეციფიკურ“ ნარჩენებს </a:t>
            </a:r>
            <a:r>
              <a:rPr lang="ka-GE" sz="1200" b="1" dirty="0">
                <a:solidFill>
                  <a:srgbClr val="1F497D"/>
                </a:solidFill>
              </a:rPr>
              <a:t>(ანაზღაურებით</a:t>
            </a:r>
            <a:r>
              <a:rPr lang="en-US" sz="1200" b="1" dirty="0">
                <a:solidFill>
                  <a:srgbClr val="1F497D"/>
                </a:solidFill>
              </a:rPr>
              <a:t>,</a:t>
            </a:r>
            <a:r>
              <a:rPr lang="ka-GE" sz="1200" b="1" dirty="0">
                <a:solidFill>
                  <a:srgbClr val="1F497D"/>
                </a:solidFill>
              </a:rPr>
              <a:t> ან მის გარეშე)</a:t>
            </a:r>
            <a:endParaRPr lang="en-US" sz="1200" b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რომელიც, სახიფათო მახასიათებლების გამო, საჭიროებს სპეციალურ მოვლას/მოფრთხილებას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სხვა შემთხვევაში, შეგროვება უფრო რთულია</a:t>
            </a:r>
            <a:endParaRPr lang="en-US" sz="1350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ka-GE" sz="1500" b="1" dirty="0">
                <a:solidFill>
                  <a:srgbClr val="1F497D"/>
                </a:solidFill>
              </a:rPr>
              <a:t>იბარებს სხვადასხვა ნარჩენ მასალებს </a:t>
            </a:r>
            <a:r>
              <a:rPr lang="ka-GE" sz="1200" b="1" dirty="0">
                <a:solidFill>
                  <a:srgbClr val="1F497D"/>
                </a:solidFill>
              </a:rPr>
              <a:t>(როგორც წესი, ანაზღაურების სანაცვლოდ)</a:t>
            </a:r>
            <a:endParaRPr lang="en-US" sz="1350" b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მოსახლეობას შეიძლება სურდეს/დასჭირდეს ისეთი ნარჩენების მოშორება, რომლის შეგროვებაც შეუძლებელია რეგულარული განრიგისა თუ მოცულობის პირობებში (მაგ., დიდი ზომის ნარჩენები, მშენებლობისა და ნგრევის ნარჩენები)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endParaRPr lang="en-US" sz="1050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6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322766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250133" y="1766629"/>
            <a:ext cx="6670239" cy="353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500" b="1" i="1" u="sng" dirty="0">
                <a:solidFill>
                  <a:srgbClr val="1F497D"/>
                </a:solidFill>
              </a:rPr>
              <a:t>საჭიროა თუ არა დიდი ინვესტიცია?</a:t>
            </a:r>
            <a:endParaRPr lang="en-US" sz="1350" b="1" i="1" u="sng" dirty="0">
              <a:solidFill>
                <a:srgbClr val="1F497D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04" y="1849805"/>
            <a:ext cx="3005461" cy="1960083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39" y="3540818"/>
            <a:ext cx="2893219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13" y="2257732"/>
            <a:ext cx="3174077" cy="21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296604" y="4562376"/>
            <a:ext cx="250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i="1" u="sng" dirty="0"/>
              <a:t>პრაქტიკული წესი</a:t>
            </a:r>
            <a:r>
              <a:rPr lang="de-DE" sz="1200" i="1" u="sng" dirty="0"/>
              <a:t>:</a:t>
            </a:r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de-DE" sz="1200" dirty="0"/>
              <a:t>1 </a:t>
            </a:r>
            <a:r>
              <a:rPr lang="ka-GE" sz="1200" dirty="0"/>
              <a:t>საიტი ემსახურება 20000-ზე მეტ მოქალაქეს</a:t>
            </a:r>
            <a:endParaRPr lang="de-DE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2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322766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92" y="1788286"/>
            <a:ext cx="4512122" cy="30080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53" y="3767706"/>
            <a:ext cx="2784505" cy="185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1300665" y="1767812"/>
            <a:ext cx="6700336" cy="58494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b="1" dirty="0">
                <a:solidFill>
                  <a:srgbClr val="1F497D"/>
                </a:solidFill>
              </a:rPr>
              <a:t>დიდი ინვესტიცია სულაც არ არის საჭირო!!</a:t>
            </a:r>
            <a:r>
              <a:rPr lang="en-US" b="1" dirty="0">
                <a:solidFill>
                  <a:srgbClr val="1F497D"/>
                </a:solidFill>
              </a:rPr>
              <a:t/>
            </a:r>
            <a:br>
              <a:rPr lang="en-US" b="1" dirty="0">
                <a:solidFill>
                  <a:srgbClr val="1F497D"/>
                </a:solidFill>
              </a:rPr>
            </a:br>
            <a:r>
              <a:rPr lang="ka-GE" b="1" dirty="0">
                <a:solidFill>
                  <a:srgbClr val="1F497D"/>
                </a:solidFill>
              </a:rPr>
              <a:t>მთელი უპირატესობა იმაშია, რომ </a:t>
            </a:r>
            <a:r>
              <a:rPr lang="ka-GE" b="1">
                <a:solidFill>
                  <a:srgbClr val="1F497D"/>
                </a:solidFill>
              </a:rPr>
              <a:t>შესაძლებელია </a:t>
            </a:r>
            <a:r>
              <a:rPr lang="ka-GE" b="1" smtClean="0">
                <a:solidFill>
                  <a:srgbClr val="1F497D"/>
                </a:solidFill>
              </a:rPr>
              <a:t>ეტაპობრივი </a:t>
            </a:r>
            <a:r>
              <a:rPr lang="ka-GE" b="1" dirty="0">
                <a:solidFill>
                  <a:srgbClr val="1F497D"/>
                </a:solidFill>
              </a:rPr>
              <a:t>განვითარება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42492" y="4845565"/>
            <a:ext cx="360646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50" i="1" u="sng" dirty="0"/>
              <a:t>სავარაუდო გათვლები:</a:t>
            </a:r>
            <a:endParaRPr lang="de-DE" sz="1050" i="1" u="sng" dirty="0"/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ka-GE" sz="1050" dirty="0"/>
              <a:t>სამშენებლო ინვესტიცია 100,000 ლარის ფარგლებში</a:t>
            </a:r>
            <a:endParaRPr lang="de-DE" sz="1050" dirty="0"/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ka-GE" sz="1050" dirty="0"/>
              <a:t>წლიური მოვლის ხარჯები - 3,000 ლარის ფარგლებში</a:t>
            </a:r>
            <a:endParaRPr lang="de-DE" sz="1050" dirty="0"/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ka-GE" sz="1050" dirty="0"/>
              <a:t>გარდა ამისა, მცირე ოდენობით, თანამშრომელთა ანაზღაურების ხარჯები</a:t>
            </a:r>
            <a:endParaRPr lang="de-DE" sz="105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7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322766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32" y="1750816"/>
            <a:ext cx="2698623" cy="202653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61" y="1685846"/>
            <a:ext cx="2698623" cy="202653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51" y="3451916"/>
            <a:ext cx="2698623" cy="202653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42" y="3451916"/>
            <a:ext cx="2698623" cy="20265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3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322766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96" y="1713909"/>
            <a:ext cx="2698623" cy="202653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51" y="1713909"/>
            <a:ext cx="2698623" cy="202653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04" y="3507838"/>
            <a:ext cx="2698623" cy="202653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41" y="3522275"/>
            <a:ext cx="2698623" cy="20265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0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322766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50133" y="1779023"/>
            <a:ext cx="6750867" cy="39009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2100" b="1" i="1" u="sng" dirty="0">
                <a:solidFill>
                  <a:srgbClr val="1F497D"/>
                </a:solidFill>
              </a:rPr>
              <a:t>სად უნდა განთავსდეს?</a:t>
            </a:r>
            <a:endParaRPr lang="en-US" sz="2100" b="1" i="1" u="sng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500" b="1" dirty="0">
                <a:solidFill>
                  <a:srgbClr val="1F497D"/>
                </a:solidFill>
              </a:rPr>
              <a:t>მჭიდროდ დასახლებულ ტერიტორიაზე, ან მის მახლობლად</a:t>
            </a:r>
            <a:endParaRPr lang="en-US" sz="1500" b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500" dirty="0">
                <a:solidFill>
                  <a:srgbClr val="1F497D"/>
                </a:solidFill>
              </a:rPr>
              <a:t>მოემსახურება მოსახლეობის დიდ ნაწილს</a:t>
            </a:r>
            <a:endParaRPr lang="en-US" sz="150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500" dirty="0">
                <a:solidFill>
                  <a:srgbClr val="1F497D"/>
                </a:solidFill>
              </a:rPr>
              <a:t>შესაძლებელია იმ ადგილების ათვისება, რომელიც უკვე გამოიყენება ნარჩენების მართვის დანიშნულებით</a:t>
            </a:r>
            <a:endParaRPr lang="en-US" sz="150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500" dirty="0">
                <a:solidFill>
                  <a:srgbClr val="1F497D"/>
                </a:solidFill>
              </a:rPr>
              <a:t>საჭიროა კონტეინერისთვის გამოყოფილი საკმარისი ადგილი (ტრანსპორტის მისადგომი გზების ჩათვლით)</a:t>
            </a:r>
            <a:endParaRPr lang="en-US" sz="150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500" dirty="0">
                <a:solidFill>
                  <a:srgbClr val="1F497D"/>
                </a:solidFill>
              </a:rPr>
              <a:t>ერთდროულად მოემსახურება როგორც მოსახლეობას, ისე კომერციულ სუბიექტებს</a:t>
            </a:r>
            <a:endParaRPr lang="en-US" sz="150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500" dirty="0">
                <a:solidFill>
                  <a:srgbClr val="1F497D"/>
                </a:solidFill>
              </a:rPr>
              <a:t>ადგილზე მისასვლელად, მომხმარებელს უნდა უწევდეს მოკლე მანძილის გავლა</a:t>
            </a:r>
            <a:endParaRPr lang="en-US" sz="1500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500" b="1" dirty="0">
                <a:solidFill>
                  <a:srgbClr val="1F497D"/>
                </a:solidFill>
              </a:rPr>
              <a:t>მუნიციპალიტეტების ერთობლივი ინვესტიციის შემთხვევაში, უნდა განთავსდეს ყველასთვის მოსახერხებელ ადგილას</a:t>
            </a:r>
            <a:endParaRPr lang="en-US" sz="1500" b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500" dirty="0">
                <a:solidFill>
                  <a:srgbClr val="1F497D"/>
                </a:solidFill>
              </a:rPr>
              <a:t>ოპტიმალური ინვესტიცია</a:t>
            </a: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500" dirty="0">
                <a:solidFill>
                  <a:srgbClr val="1F497D"/>
                </a:solidFill>
              </a:rPr>
              <a:t>მოიცავს დიდ ფართობს</a:t>
            </a:r>
            <a:endParaRPr lang="en-US" sz="1500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277634" y="1322766"/>
            <a:ext cx="6642738" cy="3630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100" b="1" dirty="0">
                <a:solidFill>
                  <a:schemeClr val="tx2"/>
                </a:solidFill>
              </a:rPr>
              <a:t>მიმღები პუნქტები / ცენტრები</a:t>
            </a:r>
            <a:endParaRPr lang="de-DE" sz="2100" dirty="0">
              <a:solidFill>
                <a:schemeClr val="tx2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50133" y="1779023"/>
            <a:ext cx="6750867" cy="39009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500" b="1" i="1" u="sng" dirty="0">
                <a:solidFill>
                  <a:srgbClr val="1F497D"/>
                </a:solidFill>
              </a:rPr>
              <a:t>იმერეთის/რაჭის შემთხვევაში</a:t>
            </a:r>
            <a:endParaRPr lang="en-US" sz="1500" b="1" i="1" u="sng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350" b="1" dirty="0">
                <a:solidFill>
                  <a:srgbClr val="1F497D"/>
                </a:solidFill>
              </a:rPr>
              <a:t>უნდა განთავსდეს სატრანსფერო სადგურებზე</a:t>
            </a:r>
            <a:endParaRPr lang="en-US" sz="1350" b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ჭიათურა (აგრეთვე მოიცავს საჩხერის ტერიტორიას)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ცაგერი (აგრეთვე მოიცავს ლენტეხის ტერიტორიას)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სამტრედია (აგრეთვე მოიცავს ხონისა და ვანის ტერიტორიას)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ამბროლაური (აგრეთვე მოიცავს ონის ტერიტორიას)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ტყიბული (აგრეთვე მოიცავს თერჯოლას)</a:t>
            </a:r>
            <a:endParaRPr lang="en-US" sz="1350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defRPr/>
            </a:pPr>
            <a:r>
              <a:rPr lang="ka-GE" sz="1350" b="1" dirty="0">
                <a:solidFill>
                  <a:srgbClr val="1F497D"/>
                </a:solidFill>
              </a:rPr>
              <a:t>ურბანულ ცენტრში ან მის მის მახლობლად</a:t>
            </a:r>
            <a:endParaRPr lang="en-US" sz="1350" b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ქუთაისი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ka-GE" sz="1350" dirty="0">
                <a:solidFill>
                  <a:srgbClr val="1F497D"/>
                </a:solidFill>
              </a:rPr>
              <a:t>ნებისმიერ სხვა მუნიციპალიტეტი, სადაც სათანადო პუნქტის მოწყობა საჭიროდ ჩაითვლება</a:t>
            </a:r>
            <a:r>
              <a:rPr lang="en-US" sz="1350" i="1" dirty="0">
                <a:solidFill>
                  <a:srgbClr val="1F497D"/>
                </a:solidFill>
              </a:rPr>
              <a:t>…</a:t>
            </a:r>
            <a:br>
              <a:rPr lang="en-US" sz="1350" i="1" dirty="0">
                <a:solidFill>
                  <a:srgbClr val="1F497D"/>
                </a:solidFill>
              </a:rPr>
            </a:br>
            <a:r>
              <a:rPr lang="en-US" sz="1350" i="1" dirty="0">
                <a:solidFill>
                  <a:srgbClr val="1F497D"/>
                </a:solidFill>
              </a:rPr>
              <a:t>…</a:t>
            </a:r>
            <a:r>
              <a:rPr lang="ka-GE" sz="1350" i="1" dirty="0">
                <a:solidFill>
                  <a:srgbClr val="1F497D"/>
                </a:solidFill>
              </a:rPr>
              <a:t>ხელს უწყობს სერვისებით მოცული ტერიტორიის გაზრდას</a:t>
            </a:r>
            <a:r>
              <a:rPr lang="en-US" sz="1350" i="1" dirty="0">
                <a:solidFill>
                  <a:srgbClr val="1F497D"/>
                </a:solidFill>
              </a:rPr>
              <a:t/>
            </a:r>
            <a:br>
              <a:rPr lang="en-US" sz="1350" i="1" dirty="0">
                <a:solidFill>
                  <a:srgbClr val="1F497D"/>
                </a:solidFill>
              </a:rPr>
            </a:br>
            <a:r>
              <a:rPr lang="en-US" sz="1350" i="1" dirty="0">
                <a:solidFill>
                  <a:srgbClr val="1F497D"/>
                </a:solidFill>
              </a:rPr>
              <a:t>…</a:t>
            </a:r>
            <a:r>
              <a:rPr lang="ka-GE" sz="1350" i="1" dirty="0">
                <a:solidFill>
                  <a:srgbClr val="1F497D"/>
                </a:solidFill>
              </a:rPr>
              <a:t>საჭიროა უახლოეს პუნქტამდე დიდი მანძილის გამო (მაგ.: თერჯოლა ტყიბულთან და ზესტაფონთან, ან ხარაგაულთან ერთად)</a:t>
            </a:r>
            <a:endParaRPr lang="en-US" sz="1350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defRPr/>
            </a:pPr>
            <a:endParaRPr lang="en-US" sz="1350" i="1" dirty="0">
              <a:solidFill>
                <a:srgbClr val="1F497D"/>
              </a:solidFill>
            </a:endParaRPr>
          </a:p>
          <a:p>
            <a:pPr marL="202406" indent="-136922">
              <a:lnSpc>
                <a:spcPct val="90000"/>
              </a:lnSpc>
              <a:defRPr/>
            </a:pPr>
            <a:r>
              <a:rPr lang="ka-GE" sz="1350" b="1" dirty="0">
                <a:solidFill>
                  <a:srgbClr val="1F497D"/>
                </a:solidFill>
              </a:rPr>
              <a:t>ნებისმიერ შემთხვევაში, საჭიროა </a:t>
            </a:r>
            <a:r>
              <a:rPr lang="ka-GE" sz="1350" b="1" u="sng" dirty="0">
                <a:solidFill>
                  <a:srgbClr val="1F497D"/>
                </a:solidFill>
              </a:rPr>
              <a:t>საკმარისი წვდომა, კადრებით დაკომპლექტება და ტერიტორიის დაცვა </a:t>
            </a:r>
            <a:r>
              <a:rPr lang="ka-GE" sz="1350" dirty="0">
                <a:solidFill>
                  <a:srgbClr val="1F497D"/>
                </a:solidFill>
              </a:rPr>
              <a:t>(მაგ.: შემოღობვა, ჩასაკეტი კონტეინერები)</a:t>
            </a:r>
            <a:r>
              <a:rPr lang="ka-GE" sz="1350" b="1" dirty="0">
                <a:solidFill>
                  <a:srgbClr val="1F497D"/>
                </a:solidFill>
              </a:rPr>
              <a:t> </a:t>
            </a:r>
            <a:br>
              <a:rPr lang="ka-GE" sz="1350" b="1" dirty="0">
                <a:solidFill>
                  <a:srgbClr val="1F497D"/>
                </a:solidFill>
              </a:rPr>
            </a:br>
            <a:r>
              <a:rPr lang="en-US" sz="1350" dirty="0">
                <a:solidFill>
                  <a:srgbClr val="1F497D"/>
                </a:solidFill>
                <a:sym typeface="Wingdings" pitchFamily="2" charset="2"/>
              </a:rPr>
              <a:t> </a:t>
            </a:r>
            <a:r>
              <a:rPr lang="ka-GE" sz="1350" dirty="0">
                <a:solidFill>
                  <a:srgbClr val="1F497D"/>
                </a:solidFill>
                <a:sym typeface="Wingdings" pitchFamily="2" charset="2"/>
              </a:rPr>
              <a:t>შესაძლოა განთავსდეს ყოფილ ნაგავსაყრელებზე</a:t>
            </a:r>
            <a:endParaRPr lang="en-US" sz="1350" i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116" y="5726874"/>
            <a:ext cx="1022241" cy="273844"/>
          </a:xfrm>
          <a:prstGeom prst="rect">
            <a:avLst/>
          </a:prstGeom>
        </p:spPr>
        <p:txBody>
          <a:bodyPr/>
          <a:lstStyle/>
          <a:p>
            <a:fld id="{F51B2BED-04BA-B240-A353-138544F51A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Training sessions  13/ 14 September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8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535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Symbol</vt:lpstr>
      <vt:lpstr>Wingdings</vt:lpstr>
      <vt:lpstr>Office Theme</vt:lpstr>
      <vt:lpstr>Benutzerdefiniertes Design</vt:lpstr>
      <vt:lpstr>1_Benutzerdefiniertes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Ulrich Roth</dc:creator>
  <cp:lastModifiedBy>Aleksandre Pertaia</cp:lastModifiedBy>
  <cp:revision>125</cp:revision>
  <dcterms:created xsi:type="dcterms:W3CDTF">2017-06-08T09:39:38Z</dcterms:created>
  <dcterms:modified xsi:type="dcterms:W3CDTF">2017-09-18T08:22:04Z</dcterms:modified>
</cp:coreProperties>
</file>