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60" r:id="rId1"/>
    <p:sldMasterId id="2147483668" r:id="rId2"/>
    <p:sldMasterId id="2147483680" r:id="rId3"/>
  </p:sldMasterIdLst>
  <p:notesMasterIdLst>
    <p:notesMasterId r:id="rId7"/>
  </p:notesMasterIdLst>
  <p:handoutMasterIdLst>
    <p:handoutMasterId r:id="rId8"/>
  </p:handoutMasterIdLst>
  <p:sldIdLst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00"/>
    <a:srgbClr val="00FF00"/>
    <a:srgbClr val="E9EDF4"/>
    <a:srgbClr val="FFFF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6"/>
    <p:restoredTop sz="94650"/>
  </p:normalViewPr>
  <p:slideViewPr>
    <p:cSldViewPr snapToGrid="0" snapToObjects="1">
      <p:cViewPr varScale="1">
        <p:scale>
          <a:sx n="65" d="100"/>
          <a:sy n="65" d="100"/>
        </p:scale>
        <p:origin x="13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3" d="100"/>
          <a:sy n="53" d="100"/>
        </p:scale>
        <p:origin x="284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352D3-8160-5C42-BFA3-0B5CFE499078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C8A78-C8B6-2E48-88D7-77EEEF5B07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95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03991-4072-2645-825E-18674F67B0BD}" type="datetimeFigureOut">
              <a:rPr lang="en-US" smtClean="0"/>
              <a:pPr/>
              <a:t>9/18/2017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9B249-A681-8D43-837E-82683A756C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2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52362" y="6356351"/>
            <a:ext cx="1362988" cy="365125"/>
          </a:xfrm>
          <a:prstGeom prst="rect">
            <a:avLst/>
          </a:prstGeom>
        </p:spPr>
        <p:txBody>
          <a:bodyPr/>
          <a:lstStyle/>
          <a:p>
            <a:fld id="{F51B2BED-04BA-B240-A353-138544F51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342482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Training sessions  13/ 14 September 2017</a:t>
            </a:r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CE9B-D627-4D01-9F84-E37669085DA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CE9B-D627-4D01-9F84-E37669085DA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CE9B-D627-4D01-9F84-E37669085DA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CE9B-D627-4D01-9F84-E37669085DA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CE9B-D627-4D01-9F84-E37669085DA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CE9B-D627-4D01-9F84-E37669085DA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CE9B-D627-4D01-9F84-E37669085DA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DD84-8A27-4E2E-AA8F-8F7B2F78FAA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DD84-8A27-4E2E-AA8F-8F7B2F78FAA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DD84-8A27-4E2E-AA8F-8F7B2F78FAA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52362" y="6356351"/>
            <a:ext cx="1362988" cy="365125"/>
          </a:xfrm>
          <a:prstGeom prst="rect">
            <a:avLst/>
          </a:prstGeom>
        </p:spPr>
        <p:txBody>
          <a:bodyPr/>
          <a:lstStyle/>
          <a:p>
            <a:fld id="{F51B2BED-04BA-B240-A353-138544F51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342482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Training sessions  13/ 14 September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DD84-8A27-4E2E-AA8F-8F7B2F78FAA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DD84-8A27-4E2E-AA8F-8F7B2F78FAA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DD84-8A27-4E2E-AA8F-8F7B2F78FAA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DD84-8A27-4E2E-AA8F-8F7B2F78FAA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DD84-8A27-4E2E-AA8F-8F7B2F78FAA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DD84-8A27-4E2E-AA8F-8F7B2F78FAA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DD84-8A27-4E2E-AA8F-8F7B2F78FAA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FDD84-8A27-4E2E-AA8F-8F7B2F78FAA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51B2BED-04BA-B240-A353-138544F51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342482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Training sessions  13/ 14 September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52362" y="6356351"/>
            <a:ext cx="1362988" cy="365125"/>
          </a:xfrm>
          <a:prstGeom prst="rect">
            <a:avLst/>
          </a:prstGeom>
        </p:spPr>
        <p:txBody>
          <a:bodyPr/>
          <a:lstStyle/>
          <a:p>
            <a:fld id="{F51B2BED-04BA-B240-A353-138544F51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342482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Training sessions  13/ 14 September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52362" y="6356351"/>
            <a:ext cx="1362988" cy="365125"/>
          </a:xfrm>
          <a:prstGeom prst="rect">
            <a:avLst/>
          </a:prstGeom>
        </p:spPr>
        <p:txBody>
          <a:bodyPr/>
          <a:lstStyle/>
          <a:p>
            <a:fld id="{F51B2BED-04BA-B240-A353-138544F51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342482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Training sessions  13/ 14 September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CE9B-D627-4D01-9F84-E37669085DA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CE9B-D627-4D01-9F84-E37669085DA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CE9B-D627-4D01-9F84-E37669085DA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CE9B-D627-4D01-9F84-E37669085DA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tif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1000" t="2000" r="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28546"/>
            <a:ext cx="7886700" cy="962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52362" y="6356351"/>
            <a:ext cx="1362988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F51B2BED-04BA-B240-A353-138544F51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342482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Training sessions  13/ 14 September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857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FCE9B-D627-4D01-9F84-E37669085DA3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Training sessions  13/ 14 September 2017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FDD84-8A27-4E2E-AA8F-8F7B2F78FAA1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>
            <a:spLocks noGrp="1"/>
          </p:cNvSpPr>
          <p:nvPr>
            <p:ph type="subTitle" idx="4294967295"/>
          </p:nvPr>
        </p:nvSpPr>
        <p:spPr>
          <a:xfrm>
            <a:off x="1277634" y="1430778"/>
            <a:ext cx="6642738" cy="41413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a-GE" sz="1800" b="1" dirty="0">
                <a:solidFill>
                  <a:schemeClr val="tx2"/>
                </a:solidFill>
              </a:rPr>
              <a:t>მყარი ნარჩენების ინტეგრირებული მართვა - ქუთაისი</a:t>
            </a:r>
            <a:endParaRPr lang="de-DE" sz="18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de-DE" sz="1800" dirty="0">
                <a:solidFill>
                  <a:srgbClr val="1F497D"/>
                </a:solidFill>
              </a:rPr>
              <a:t>– </a:t>
            </a:r>
            <a:r>
              <a:rPr lang="ka-GE" sz="1800" dirty="0">
                <a:solidFill>
                  <a:schemeClr val="tx2"/>
                </a:solidFill>
              </a:rPr>
              <a:t>დამხმარე ტექნიკური ტრენინგი</a:t>
            </a:r>
            <a:r>
              <a:rPr lang="de-DE" sz="1800" dirty="0">
                <a:solidFill>
                  <a:schemeClr val="tx2"/>
                </a:solidFill>
              </a:rPr>
              <a:t> –</a:t>
            </a:r>
          </a:p>
          <a:p>
            <a:pPr algn="ctr">
              <a:buFont typeface="Wingdings" pitchFamily="2" charset="2"/>
              <a:buChar char="Ø"/>
            </a:pPr>
            <a:endParaRPr lang="de-DE" sz="18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ka-GE" sz="3000" dirty="0">
                <a:solidFill>
                  <a:schemeClr val="tx2"/>
                </a:solidFill>
              </a:rPr>
              <a:t>მე-8 ტრენინგი</a:t>
            </a:r>
            <a:endParaRPr lang="de-DE" sz="3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ka-GE" sz="1800" b="1" dirty="0">
                <a:solidFill>
                  <a:srgbClr val="1F497D"/>
                </a:solidFill>
              </a:rPr>
              <a:t>„მუნიციპალური ნარჩენების მართვის გეგმების მომზადება“</a:t>
            </a:r>
            <a:r>
              <a:rPr lang="de-DE" sz="1800" b="1" dirty="0">
                <a:solidFill>
                  <a:schemeClr val="tx2"/>
                </a:solidFill>
              </a:rPr>
              <a:t/>
            </a:r>
            <a:br>
              <a:rPr lang="de-DE" sz="1800" b="1" dirty="0">
                <a:solidFill>
                  <a:schemeClr val="tx2"/>
                </a:solidFill>
              </a:rPr>
            </a:br>
            <a:endParaRPr lang="de-DE" sz="1800" b="1" dirty="0">
              <a:solidFill>
                <a:schemeClr val="tx2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ka-GE" sz="3300" b="1" dirty="0"/>
              <a:t>დასკვნები და სამომავლო პროგრამა</a:t>
            </a:r>
            <a:endParaRPr lang="en-US" sz="3300" b="1" dirty="0"/>
          </a:p>
          <a:p>
            <a:pPr marL="0" indent="0" algn="ctr">
              <a:spcBef>
                <a:spcPts val="0"/>
              </a:spcBef>
              <a:buNone/>
            </a:pPr>
            <a:endParaRPr lang="de-DE" dirty="0" smtClean="0">
              <a:solidFill>
                <a:schemeClr val="tx2"/>
              </a:solidFill>
            </a:endParaRPr>
          </a:p>
          <a:p>
            <a:pPr marL="0" indent="0" algn="ctr">
              <a:spcBef>
                <a:spcPts val="900"/>
              </a:spcBef>
              <a:buNone/>
            </a:pPr>
            <a:r>
              <a:rPr lang="ka-GE" sz="1350" b="1" dirty="0">
                <a:solidFill>
                  <a:schemeClr val="tx2"/>
                </a:solidFill>
              </a:rPr>
              <a:t>რენე ბუსტენი, იან რაიხენბახი</a:t>
            </a:r>
            <a:endParaRPr lang="de-DE" sz="1350" b="1" dirty="0">
              <a:solidFill>
                <a:schemeClr val="tx2"/>
              </a:solidFill>
            </a:endParaRPr>
          </a:p>
          <a:p>
            <a:pPr marL="0" indent="0" algn="ctr">
              <a:spcBef>
                <a:spcPts val="900"/>
              </a:spcBef>
              <a:buNone/>
            </a:pPr>
            <a:r>
              <a:rPr lang="ka-GE" sz="1350" dirty="0">
                <a:solidFill>
                  <a:schemeClr val="tx2"/>
                </a:solidFill>
              </a:rPr>
              <a:t>უცხოელ ექსპერტთა გუნდი</a:t>
            </a:r>
            <a:endParaRPr lang="de-DE" sz="135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116" y="5726874"/>
            <a:ext cx="1022241" cy="273844"/>
          </a:xfrm>
          <a:prstGeom prst="rect">
            <a:avLst/>
          </a:prstGeom>
        </p:spPr>
        <p:txBody>
          <a:bodyPr/>
          <a:lstStyle/>
          <a:p>
            <a:fld id="{F51B2BED-04BA-B240-A353-138544F51AF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989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 txBox="1">
            <a:spLocks/>
          </p:cNvSpPr>
          <p:nvPr/>
        </p:nvSpPr>
        <p:spPr>
          <a:xfrm>
            <a:off x="1277634" y="1293891"/>
            <a:ext cx="6642738" cy="36308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a-GE" sz="2100" b="1" dirty="0">
                <a:solidFill>
                  <a:schemeClr val="tx2"/>
                </a:solidFill>
              </a:rPr>
              <a:t>ძირითადი საკითხები / ნაბიჯები დეკემბრამდე</a:t>
            </a:r>
            <a:endParaRPr lang="de-DE" sz="2100" dirty="0">
              <a:solidFill>
                <a:schemeClr val="tx2"/>
              </a:solidFill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250133" y="1745394"/>
            <a:ext cx="6750867" cy="345104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marL="266700" indent="-266700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</a:pPr>
            <a:r>
              <a:rPr lang="ka-GE" b="1" dirty="0">
                <a:solidFill>
                  <a:srgbClr val="1F497D"/>
                </a:solidFill>
              </a:rPr>
              <a:t>დოკუმენტის დასრულება</a:t>
            </a:r>
            <a:endParaRPr lang="en-US" b="1" dirty="0">
              <a:solidFill>
                <a:srgbClr val="1F497D"/>
              </a:solidFill>
            </a:endParaRPr>
          </a:p>
          <a:p>
            <a:pPr marL="266700" indent="-61913">
              <a:lnSpc>
                <a:spcPct val="90000"/>
              </a:lnSpc>
              <a:spcBef>
                <a:spcPts val="900"/>
              </a:spcBef>
              <a:buFont typeface="Symbol" pitchFamily="18" charset="2"/>
              <a:buChar char="-"/>
            </a:pPr>
            <a:r>
              <a:rPr lang="en-US" b="1" dirty="0">
                <a:solidFill>
                  <a:srgbClr val="1F497D"/>
                </a:solidFill>
              </a:rPr>
              <a:t> </a:t>
            </a:r>
            <a:r>
              <a:rPr lang="ka-GE" b="1" dirty="0">
                <a:solidFill>
                  <a:srgbClr val="1F497D"/>
                </a:solidFill>
              </a:rPr>
              <a:t>როდის?</a:t>
            </a:r>
            <a:endParaRPr lang="en-US" dirty="0">
              <a:solidFill>
                <a:srgbClr val="1F497D"/>
              </a:solidFill>
            </a:endParaRPr>
          </a:p>
          <a:p>
            <a:pPr marL="266700" indent="-61913">
              <a:lnSpc>
                <a:spcPct val="90000"/>
              </a:lnSpc>
              <a:spcBef>
                <a:spcPts val="900"/>
              </a:spcBef>
              <a:buFont typeface="Symbol" pitchFamily="18" charset="2"/>
              <a:buChar char="-"/>
            </a:pP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ka-GE" dirty="0">
                <a:solidFill>
                  <a:srgbClr val="1F497D"/>
                </a:solidFill>
              </a:rPr>
              <a:t>რა სახის მხარდაჭერა არის საჭირო?</a:t>
            </a:r>
            <a:endParaRPr lang="en-US" dirty="0">
              <a:solidFill>
                <a:srgbClr val="1F497D"/>
              </a:solidFill>
            </a:endParaRPr>
          </a:p>
          <a:p>
            <a:pPr marL="266700" indent="-266700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</a:pPr>
            <a:r>
              <a:rPr lang="ka-GE" b="1" dirty="0">
                <a:solidFill>
                  <a:srgbClr val="1F497D"/>
                </a:solidFill>
              </a:rPr>
              <a:t>კონსულტაცია მეზობელ მუნიციპალიტეტებთან და საზოგადოებასთან</a:t>
            </a:r>
            <a:endParaRPr lang="en-US" b="1" dirty="0">
              <a:solidFill>
                <a:srgbClr val="1F497D"/>
              </a:solidFill>
            </a:endParaRPr>
          </a:p>
          <a:p>
            <a:pPr marL="398860" indent="-194072">
              <a:lnSpc>
                <a:spcPct val="90000"/>
              </a:lnSpc>
              <a:spcBef>
                <a:spcPts val="900"/>
              </a:spcBef>
              <a:buFont typeface="Symbol" pitchFamily="18" charset="2"/>
              <a:buChar char="-"/>
            </a:pPr>
            <a:r>
              <a:rPr lang="ka-GE" dirty="0">
                <a:solidFill>
                  <a:srgbClr val="1F497D"/>
                </a:solidFill>
              </a:rPr>
              <a:t>როდის და როგორ?</a:t>
            </a:r>
            <a:endParaRPr lang="en-US" dirty="0">
              <a:solidFill>
                <a:srgbClr val="1F497D"/>
              </a:solidFill>
            </a:endParaRPr>
          </a:p>
          <a:p>
            <a:pPr marL="266700" indent="-266700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</a:pPr>
            <a:r>
              <a:rPr lang="ka-GE" b="1" dirty="0">
                <a:solidFill>
                  <a:srgbClr val="1F497D"/>
                </a:solidFill>
              </a:rPr>
              <a:t>მუნიციპალური დამტკიცების პროცედურები</a:t>
            </a:r>
            <a:endParaRPr lang="en-US" b="1" dirty="0">
              <a:solidFill>
                <a:srgbClr val="1F497D"/>
              </a:solidFill>
            </a:endParaRPr>
          </a:p>
          <a:p>
            <a:pPr marL="398860" indent="-194072">
              <a:lnSpc>
                <a:spcPct val="90000"/>
              </a:lnSpc>
              <a:spcBef>
                <a:spcPts val="900"/>
              </a:spcBef>
              <a:buFont typeface="Symbol" pitchFamily="18" charset="2"/>
              <a:buChar char="-"/>
            </a:pPr>
            <a:r>
              <a:rPr lang="ka-GE" dirty="0">
                <a:solidFill>
                  <a:srgbClr val="1F497D"/>
                </a:solidFill>
              </a:rPr>
              <a:t>როდის?</a:t>
            </a:r>
            <a:endParaRPr lang="en-US" dirty="0">
              <a:solidFill>
                <a:srgbClr val="1F497D"/>
              </a:solidFill>
            </a:endParaRPr>
          </a:p>
          <a:p>
            <a:pPr marL="266700" indent="-266700">
              <a:lnSpc>
                <a:spcPct val="90000"/>
              </a:lnSpc>
              <a:spcBef>
                <a:spcPts val="900"/>
              </a:spcBef>
            </a:pPr>
            <a:endParaRPr lang="en-US" sz="675" i="1" dirty="0">
              <a:solidFill>
                <a:srgbClr val="1F497D"/>
              </a:solidFill>
              <a:sym typeface="Wingdings" pitchFamily="2" charset="2"/>
            </a:endParaRPr>
          </a:p>
          <a:p>
            <a:pPr marL="266700" indent="-266700">
              <a:lnSpc>
                <a:spcPct val="90000"/>
              </a:lnSpc>
              <a:spcBef>
                <a:spcPts val="900"/>
              </a:spcBef>
            </a:pPr>
            <a:r>
              <a:rPr lang="en-US" i="1" dirty="0">
                <a:solidFill>
                  <a:srgbClr val="1F497D"/>
                </a:solidFill>
                <a:sym typeface="Wingdings" pitchFamily="2" charset="2"/>
              </a:rPr>
              <a:t> </a:t>
            </a:r>
            <a:r>
              <a:rPr lang="ka-GE" i="1" dirty="0">
                <a:solidFill>
                  <a:srgbClr val="1F497D"/>
                </a:solidFill>
                <a:sym typeface="Wingdings" pitchFamily="2" charset="2"/>
              </a:rPr>
              <a:t>გარემოს დაცვის სამინისტროში წარდგენა</a:t>
            </a:r>
            <a:endParaRPr lang="en-US" i="1" dirty="0">
              <a:solidFill>
                <a:srgbClr val="1F497D"/>
              </a:solidFill>
              <a:sym typeface="Wingdings" pitchFamily="2" charset="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116" y="5726874"/>
            <a:ext cx="1022241" cy="273844"/>
          </a:xfrm>
          <a:prstGeom prst="rect">
            <a:avLst/>
          </a:prstGeom>
        </p:spPr>
        <p:txBody>
          <a:bodyPr/>
          <a:lstStyle/>
          <a:p>
            <a:fld id="{F51B2BED-04BA-B240-A353-138544F51A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hteck 7"/>
          <p:cNvSpPr/>
          <p:nvPr/>
        </p:nvSpPr>
        <p:spPr>
          <a:xfrm>
            <a:off x="1277635" y="5186001"/>
            <a:ext cx="6160396" cy="38318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66700" indent="-266700" algn="ctr">
              <a:lnSpc>
                <a:spcPct val="90000"/>
              </a:lnSpc>
              <a:spcBef>
                <a:spcPts val="900"/>
              </a:spcBef>
            </a:pPr>
            <a:r>
              <a:rPr lang="ka-GE" sz="2100" b="1" dirty="0">
                <a:solidFill>
                  <a:srgbClr val="FF9900"/>
                </a:solidFill>
              </a:rPr>
              <a:t>მოდით, მოვისმინოთ თქვენი გეგმები და იდეები</a:t>
            </a:r>
            <a:endParaRPr lang="en-US" sz="2100" b="1" dirty="0">
              <a:solidFill>
                <a:srgbClr val="FF99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860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 txBox="1">
            <a:spLocks/>
          </p:cNvSpPr>
          <p:nvPr/>
        </p:nvSpPr>
        <p:spPr>
          <a:xfrm>
            <a:off x="1277634" y="1293891"/>
            <a:ext cx="6642738" cy="36308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a-GE" sz="2100" b="1" dirty="0">
                <a:solidFill>
                  <a:schemeClr val="tx2"/>
                </a:solidFill>
              </a:rPr>
              <a:t>ცენტრალიზებული სასწავლო სესიების დასასრული</a:t>
            </a:r>
            <a:endParaRPr lang="de-DE" sz="2100" dirty="0">
              <a:solidFill>
                <a:schemeClr val="tx2"/>
              </a:solidFill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250133" y="1714685"/>
            <a:ext cx="6576224" cy="2084870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/>
          <a:p>
            <a:pPr marL="266700" indent="-266700"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</a:pPr>
            <a:r>
              <a:rPr lang="ka-GE" sz="1500" b="1" dirty="0">
                <a:solidFill>
                  <a:srgbClr val="1F497D"/>
                </a:solidFill>
              </a:rPr>
              <a:t>10 თვის განმავლობაში ჩატარდა 8 საერთო სესია</a:t>
            </a:r>
            <a:endParaRPr lang="en-US" sz="1500" b="1" dirty="0">
              <a:solidFill>
                <a:srgbClr val="1F497D"/>
              </a:solidFill>
            </a:endParaRPr>
          </a:p>
          <a:p>
            <a:pPr marL="266700" indent="-266700"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</a:pPr>
            <a:r>
              <a:rPr lang="ka-GE" sz="1500" b="1">
                <a:solidFill>
                  <a:srgbClr val="1F497D"/>
                </a:solidFill>
              </a:rPr>
              <a:t>დაახლოებით, </a:t>
            </a:r>
            <a:r>
              <a:rPr lang="ka-GE" sz="1500" b="1" dirty="0">
                <a:solidFill>
                  <a:srgbClr val="1F497D"/>
                </a:solidFill>
              </a:rPr>
              <a:t>50 მუნიციპალური თანამშრომელი დაესწრო ერთ სასწავლო სესიას მაინც</a:t>
            </a:r>
            <a:endParaRPr lang="en-US" sz="1500" b="1" dirty="0">
              <a:solidFill>
                <a:srgbClr val="1F497D"/>
              </a:solidFill>
            </a:endParaRPr>
          </a:p>
          <a:p>
            <a:pPr marL="266700" indent="-266700"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</a:pPr>
            <a:r>
              <a:rPr lang="ka-GE" sz="1500" b="1" dirty="0">
                <a:solidFill>
                  <a:srgbClr val="1F497D"/>
                </a:solidFill>
              </a:rPr>
              <a:t>დღემდე, ცალკეულ მუნიციპალიტეტებში</a:t>
            </a:r>
            <a:r>
              <a:rPr lang="en-US" sz="1500" b="1" dirty="0">
                <a:solidFill>
                  <a:srgbClr val="1F497D"/>
                </a:solidFill>
              </a:rPr>
              <a:t>,</a:t>
            </a:r>
            <a:r>
              <a:rPr lang="ka-GE" sz="1500" b="1" dirty="0">
                <a:solidFill>
                  <a:srgbClr val="1F497D"/>
                </a:solidFill>
              </a:rPr>
              <a:t> გაიმართა 25-ზე მეტი საკონსულტაციო ვიზიტი</a:t>
            </a:r>
            <a:endParaRPr lang="en-US" sz="1500" b="1" dirty="0">
              <a:solidFill>
                <a:srgbClr val="1F497D"/>
              </a:solidFill>
            </a:endParaRPr>
          </a:p>
          <a:p>
            <a:pPr marL="266700" indent="-266700"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</a:pPr>
            <a:r>
              <a:rPr lang="ka-GE" sz="1500" b="1" dirty="0">
                <a:solidFill>
                  <a:srgbClr val="1F497D"/>
                </a:solidFill>
              </a:rPr>
              <a:t>ნოემბერსა და დეკემბერში, მსგავსი ვიზიტების გარკვეული რაოდენობა კვლავ ჩატარდება</a:t>
            </a:r>
            <a:endParaRPr lang="en-US" sz="1500" b="1" dirty="0">
              <a:solidFill>
                <a:srgbClr val="1F497D"/>
              </a:solidFill>
            </a:endParaRPr>
          </a:p>
          <a:p>
            <a:pPr marL="266700" indent="-266700"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</a:pPr>
            <a:r>
              <a:rPr lang="ka-GE" sz="1500" b="1" dirty="0">
                <a:solidFill>
                  <a:srgbClr val="1F497D"/>
                </a:solidFill>
              </a:rPr>
              <a:t>შერჩეული მუნიციპალიტეტების ნარჩენების მართვის გეგმებზე</a:t>
            </a:r>
            <a:r>
              <a:rPr lang="en-US" sz="1500" b="1" dirty="0">
                <a:solidFill>
                  <a:srgbClr val="1F497D"/>
                </a:solidFill>
              </a:rPr>
              <a:t> </a:t>
            </a:r>
            <a:r>
              <a:rPr lang="ka-GE" sz="1500" b="1" dirty="0">
                <a:solidFill>
                  <a:srgbClr val="1F497D"/>
                </a:solidFill>
              </a:rPr>
              <a:t>ექსპერტთა მხარდაჭერა გაგრძელდება</a:t>
            </a:r>
            <a:r>
              <a:rPr lang="en-US" sz="1500" b="1" dirty="0">
                <a:solidFill>
                  <a:srgbClr val="1F497D"/>
                </a:solidFill>
              </a:rPr>
              <a:t> </a:t>
            </a:r>
            <a:r>
              <a:rPr lang="ka-GE" sz="1500" b="1" dirty="0">
                <a:solidFill>
                  <a:srgbClr val="1F497D"/>
                </a:solidFill>
              </a:rPr>
              <a:t>შეზღუდული მოცულობით</a:t>
            </a:r>
            <a:endParaRPr lang="en-US" sz="1500" b="1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4116" y="5726874"/>
            <a:ext cx="1022241" cy="273844"/>
          </a:xfrm>
          <a:prstGeom prst="rect">
            <a:avLst/>
          </a:prstGeom>
        </p:spPr>
        <p:txBody>
          <a:bodyPr/>
          <a:lstStyle/>
          <a:p>
            <a:fld id="{F51B2BED-04BA-B240-A353-138544F51A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1" y="3799555"/>
            <a:ext cx="67756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500" b="1" dirty="0">
                <a:solidFill>
                  <a:schemeClr val="accent4"/>
                </a:solidFill>
              </a:rPr>
              <a:t>დიდი მადლობა ყურადღებისთვის, აქტიური მონაწილეობისთვის და საინტერესო განხილვებსა და დისკუსიებში ჩართვისთვის.</a:t>
            </a:r>
          </a:p>
          <a:p>
            <a:pPr algn="ctr"/>
            <a:endParaRPr lang="ka-GE" sz="1500" b="1" dirty="0">
              <a:solidFill>
                <a:schemeClr val="accent4"/>
              </a:solidFill>
            </a:endParaRPr>
          </a:p>
          <a:p>
            <a:pPr algn="ctr"/>
            <a:r>
              <a:rPr lang="ka-GE" sz="1500" b="1" dirty="0">
                <a:solidFill>
                  <a:schemeClr val="accent4"/>
                </a:solidFill>
              </a:rPr>
              <a:t>გისურვებთ წარმატებას თქვენს მნიშვნელოვან საქმიანობაში</a:t>
            </a:r>
            <a:r>
              <a:rPr lang="en-US" sz="1500" b="1" dirty="0">
                <a:solidFill>
                  <a:schemeClr val="accent4"/>
                </a:solidFill>
              </a:rPr>
              <a:t>;</a:t>
            </a:r>
          </a:p>
          <a:p>
            <a:pPr algn="ctr"/>
            <a:r>
              <a:rPr lang="ka-GE" sz="1500" b="1" dirty="0">
                <a:solidFill>
                  <a:schemeClr val="accent4"/>
                </a:solidFill>
              </a:rPr>
              <a:t>გისურვებთ თქვენს </a:t>
            </a:r>
            <a:r>
              <a:rPr lang="ka-GE" sz="1500" b="1" dirty="0" smtClean="0">
                <a:solidFill>
                  <a:schemeClr val="accent4"/>
                </a:solidFill>
              </a:rPr>
              <a:t>მუნიციპალიტეტებში</a:t>
            </a:r>
            <a:r>
              <a:rPr lang="en-US" sz="1500" b="1" dirty="0" smtClean="0">
                <a:solidFill>
                  <a:schemeClr val="accent4"/>
                </a:solidFill>
              </a:rPr>
              <a:t> </a:t>
            </a:r>
            <a:r>
              <a:rPr lang="ka-GE" sz="1500" b="1" smtClean="0">
                <a:solidFill>
                  <a:schemeClr val="accent4"/>
                </a:solidFill>
              </a:rPr>
              <a:t>ნარჩენების </a:t>
            </a:r>
            <a:r>
              <a:rPr lang="ka-GE" sz="1500" b="1">
                <a:solidFill>
                  <a:schemeClr val="accent4"/>
                </a:solidFill>
              </a:rPr>
              <a:t>მართვის </a:t>
            </a:r>
            <a:r>
              <a:rPr lang="ka-GE" sz="1500" b="1" smtClean="0">
                <a:solidFill>
                  <a:schemeClr val="accent4"/>
                </a:solidFill>
              </a:rPr>
              <a:t>გეგმის </a:t>
            </a:r>
            <a:r>
              <a:rPr lang="ka-GE" sz="1500" b="1" dirty="0">
                <a:solidFill>
                  <a:schemeClr val="accent4"/>
                </a:solidFill>
              </a:rPr>
              <a:t>წარმატებით </a:t>
            </a:r>
            <a:r>
              <a:rPr lang="ka-GE" sz="1500" b="1" dirty="0" smtClean="0">
                <a:solidFill>
                  <a:schemeClr val="accent4"/>
                </a:solidFill>
              </a:rPr>
              <a:t>განხორციელებას</a:t>
            </a:r>
            <a:endParaRPr lang="en-US" sz="1500" b="1" dirty="0">
              <a:solidFill>
                <a:schemeClr val="accent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Training sessions  13/ 14 September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14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165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Sylfaen</vt:lpstr>
      <vt:lpstr>Symbol</vt:lpstr>
      <vt:lpstr>Wingdings</vt:lpstr>
      <vt:lpstr>Office Theme</vt:lpstr>
      <vt:lpstr>Benutzerdefiniertes Design</vt:lpstr>
      <vt:lpstr>1_Benutzerdefiniertes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Ulrich Roth</dc:creator>
  <cp:lastModifiedBy>Aleksandre Pertaia</cp:lastModifiedBy>
  <cp:revision>125</cp:revision>
  <dcterms:created xsi:type="dcterms:W3CDTF">2017-06-08T09:39:38Z</dcterms:created>
  <dcterms:modified xsi:type="dcterms:W3CDTF">2017-09-18T08:24:26Z</dcterms:modified>
</cp:coreProperties>
</file>