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" ContentType="image/tif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1" r:id="rId3"/>
    <p:sldId id="267" r:id="rId4"/>
    <p:sldId id="270" r:id="rId5"/>
    <p:sldId id="258" r:id="rId6"/>
    <p:sldId id="259" r:id="rId7"/>
    <p:sldId id="260" r:id="rId8"/>
    <p:sldId id="261" r:id="rId9"/>
    <p:sldId id="262" r:id="rId10"/>
    <p:sldId id="277" r:id="rId11"/>
    <p:sldId id="263" r:id="rId12"/>
    <p:sldId id="264" r:id="rId13"/>
    <p:sldId id="265" r:id="rId14"/>
    <p:sldId id="272" r:id="rId15"/>
    <p:sldId id="273" r:id="rId16"/>
    <p:sldId id="27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45" autoAdjust="0"/>
    <p:restoredTop sz="94650"/>
  </p:normalViewPr>
  <p:slideViewPr>
    <p:cSldViewPr>
      <p:cViewPr varScale="1">
        <p:scale>
          <a:sx n="172" d="100"/>
          <a:sy n="172" d="100"/>
        </p:scale>
        <p:origin x="608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F4C93A-A979-094D-8E0D-3290FFC177F7}" type="doc">
      <dgm:prSet loTypeId="urn:microsoft.com/office/officeart/2005/8/layout/hProcess11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F82666-9A63-8C4E-88FA-47C0F3D10D8D}">
      <dgm:prSet phldrT="[Text]" custT="1"/>
      <dgm:spPr/>
      <dgm:t>
        <a:bodyPr/>
        <a:lstStyle/>
        <a:p>
          <a:r>
            <a:rPr lang="ka-GE" sz="1200" b="1" dirty="0" smtClean="0"/>
            <a:t>მონიტორინგი და მიმოხილვა</a:t>
          </a:r>
          <a:r>
            <a:rPr lang="en-US" sz="1200" b="1" dirty="0" smtClean="0"/>
            <a:t>: </a:t>
          </a:r>
          <a:r>
            <a:rPr lang="ka-GE" sz="1200" b="1" dirty="0" smtClean="0"/>
            <a:t>შეაგროვეთ და ჩამოწერეთ ფაქტები და მონაცემები</a:t>
          </a:r>
          <a:r>
            <a:rPr lang="en-US" sz="1200" b="1" dirty="0" smtClean="0"/>
            <a:t>:</a:t>
          </a:r>
        </a:p>
        <a:p>
          <a:r>
            <a:rPr lang="en-US" sz="1200" dirty="0" smtClean="0"/>
            <a:t>- </a:t>
          </a:r>
          <a:r>
            <a:rPr lang="ka-GE" sz="1200" dirty="0" smtClean="0"/>
            <a:t>რა გააკეთეთ? </a:t>
          </a:r>
          <a:endParaRPr lang="en-US" sz="1200" dirty="0" smtClean="0"/>
        </a:p>
        <a:p>
          <a:r>
            <a:rPr lang="en-US" sz="1200" dirty="0" smtClean="0"/>
            <a:t>- </a:t>
          </a:r>
          <a:r>
            <a:rPr lang="ka-GE" sz="1200" dirty="0" smtClean="0"/>
            <a:t>როგორ გააკეთეთ? </a:t>
          </a:r>
          <a:endParaRPr lang="en-US" sz="1200" dirty="0"/>
        </a:p>
      </dgm:t>
    </dgm:pt>
    <dgm:pt modelId="{2FE73205-5CB5-0040-AA91-D26A453A708E}" type="parTrans" cxnId="{2840D505-14A3-F74F-B42A-184BA0AB1EEC}">
      <dgm:prSet/>
      <dgm:spPr/>
      <dgm:t>
        <a:bodyPr/>
        <a:lstStyle/>
        <a:p>
          <a:endParaRPr lang="en-US"/>
        </a:p>
      </dgm:t>
    </dgm:pt>
    <dgm:pt modelId="{FFF3DE67-65B5-1341-84FA-332DB2D31DA1}" type="sibTrans" cxnId="{2840D505-14A3-F74F-B42A-184BA0AB1EEC}">
      <dgm:prSet/>
      <dgm:spPr/>
      <dgm:t>
        <a:bodyPr/>
        <a:lstStyle/>
        <a:p>
          <a:endParaRPr lang="en-US"/>
        </a:p>
      </dgm:t>
    </dgm:pt>
    <dgm:pt modelId="{55B8F656-503C-DE41-A284-F184D748D3DB}">
      <dgm:prSet phldrT="[Text]" custT="1"/>
      <dgm:spPr/>
      <dgm:t>
        <a:bodyPr/>
        <a:lstStyle/>
        <a:p>
          <a:pPr algn="ctr"/>
          <a:r>
            <a:rPr lang="ka-GE" sz="1200" b="1" dirty="0" smtClean="0"/>
            <a:t>გააანალიზეთ ინფორმაცია:</a:t>
          </a:r>
          <a:endParaRPr lang="en-US" sz="1200" dirty="0" smtClean="0"/>
        </a:p>
        <a:p>
          <a:pPr algn="ctr"/>
          <a:r>
            <a:rPr lang="en-US" sz="1200" dirty="0" smtClean="0"/>
            <a:t>- </a:t>
          </a:r>
          <a:r>
            <a:rPr lang="ka-GE" sz="1200" dirty="0" smtClean="0"/>
            <a:t>რატომ გააკეთეთ</a:t>
          </a:r>
          <a:r>
            <a:rPr lang="en-US" sz="1200" dirty="0" smtClean="0"/>
            <a:t>? </a:t>
          </a:r>
          <a:br>
            <a:rPr lang="en-US" sz="1200" dirty="0" smtClean="0"/>
          </a:br>
          <a:r>
            <a:rPr lang="en-US" sz="1200" dirty="0" smtClean="0"/>
            <a:t>-</a:t>
          </a:r>
          <a:r>
            <a:rPr lang="ka-GE" sz="1200" dirty="0" smtClean="0"/>
            <a:t> ამით რას მიაღწიეთ? </a:t>
          </a:r>
          <a:endParaRPr lang="en-US" sz="1200" dirty="0" smtClean="0"/>
        </a:p>
        <a:p>
          <a:pPr algn="ctr"/>
          <a:r>
            <a:rPr lang="en-US" sz="1200" dirty="0" smtClean="0"/>
            <a:t>- </a:t>
          </a:r>
          <a:r>
            <a:rPr lang="ka-GE" sz="1200" dirty="0" smtClean="0"/>
            <a:t>შეგეძლოთ თუ არა სხვა გზით მიზნის მიღწევა?</a:t>
          </a:r>
          <a:endParaRPr lang="en-US" sz="1200" dirty="0"/>
        </a:p>
      </dgm:t>
    </dgm:pt>
    <dgm:pt modelId="{CD4FB463-473C-A24C-BA83-A93A4E060708}" type="parTrans" cxnId="{50C6A8ED-1D21-0C42-94AC-1FFBA73AF083}">
      <dgm:prSet/>
      <dgm:spPr/>
      <dgm:t>
        <a:bodyPr/>
        <a:lstStyle/>
        <a:p>
          <a:endParaRPr lang="en-US"/>
        </a:p>
      </dgm:t>
    </dgm:pt>
    <dgm:pt modelId="{2E34B5A2-ED76-114A-A329-247B3159FEEE}" type="sibTrans" cxnId="{50C6A8ED-1D21-0C42-94AC-1FFBA73AF083}">
      <dgm:prSet/>
      <dgm:spPr/>
      <dgm:t>
        <a:bodyPr/>
        <a:lstStyle/>
        <a:p>
          <a:endParaRPr lang="en-US"/>
        </a:p>
      </dgm:t>
    </dgm:pt>
    <dgm:pt modelId="{496534F4-95AD-254C-9A4A-4F1B9C7D3152}">
      <dgm:prSet phldrT="[Text]" custT="1"/>
      <dgm:spPr/>
      <dgm:t>
        <a:bodyPr/>
        <a:lstStyle/>
        <a:p>
          <a:r>
            <a:rPr lang="ka-GE" sz="1200" b="1" dirty="0" smtClean="0"/>
            <a:t>რეზიუმე და შეჯამება - დაიწყეთ დაგეგმვა:</a:t>
          </a:r>
          <a:endParaRPr lang="en-US" sz="1200" b="1" dirty="0" smtClean="0"/>
        </a:p>
        <a:p>
          <a:r>
            <a:rPr lang="en-US" sz="1200" dirty="0" smtClean="0"/>
            <a:t>- </a:t>
          </a:r>
          <a:r>
            <a:rPr lang="ka-GE" sz="1200" dirty="0" smtClean="0"/>
            <a:t>იფიქრეთ სამომავლო ნაბიჯებზე</a:t>
          </a:r>
          <a:endParaRPr lang="en-US" sz="1200" dirty="0" smtClean="0"/>
        </a:p>
        <a:p>
          <a:r>
            <a:rPr lang="en-US" sz="1200" dirty="0" smtClean="0"/>
            <a:t> - </a:t>
          </a:r>
          <a:r>
            <a:rPr lang="ka-GE" sz="1200" dirty="0" smtClean="0"/>
            <a:t>განსაზღვრეთ რა გჭირდებათ</a:t>
          </a:r>
          <a:endParaRPr lang="en-US" sz="1200" dirty="0" smtClean="0"/>
        </a:p>
        <a:p>
          <a:r>
            <a:rPr lang="en-US" sz="1200" dirty="0" smtClean="0"/>
            <a:t>- </a:t>
          </a:r>
          <a:r>
            <a:rPr lang="ka-GE" sz="1200" dirty="0" smtClean="0"/>
            <a:t>მოიფიქრეთ რა არის საჭირო მიზნის მისაღწევად</a:t>
          </a:r>
          <a:endParaRPr lang="en-US" sz="1200" dirty="0"/>
        </a:p>
      </dgm:t>
    </dgm:pt>
    <dgm:pt modelId="{DABB1481-23A8-174E-A089-A75185EFE218}" type="parTrans" cxnId="{7F8C483D-0C3D-F043-9735-E1B7728D1A87}">
      <dgm:prSet/>
      <dgm:spPr/>
      <dgm:t>
        <a:bodyPr/>
        <a:lstStyle/>
        <a:p>
          <a:endParaRPr lang="en-US"/>
        </a:p>
      </dgm:t>
    </dgm:pt>
    <dgm:pt modelId="{5E0B313B-3865-D243-9BBF-6F5AAE60C3FB}" type="sibTrans" cxnId="{7F8C483D-0C3D-F043-9735-E1B7728D1A87}">
      <dgm:prSet/>
      <dgm:spPr/>
      <dgm:t>
        <a:bodyPr/>
        <a:lstStyle/>
        <a:p>
          <a:endParaRPr lang="en-US"/>
        </a:p>
      </dgm:t>
    </dgm:pt>
    <dgm:pt modelId="{3116989E-5A16-DB45-B1AE-98344026E111}" type="pres">
      <dgm:prSet presAssocID="{49F4C93A-A979-094D-8E0D-3290FFC177F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593C7D-3DE7-0F48-A9AE-7BB8DD8B9538}" type="pres">
      <dgm:prSet presAssocID="{49F4C93A-A979-094D-8E0D-3290FFC177F7}" presName="arrow" presStyleLbl="bgShp" presStyleIdx="0" presStyleCnt="1" custScaleY="88331" custLinFactNeighborY="9406"/>
      <dgm:spPr/>
      <dgm:t>
        <a:bodyPr/>
        <a:lstStyle/>
        <a:p>
          <a:endParaRPr lang="en-US"/>
        </a:p>
      </dgm:t>
    </dgm:pt>
    <dgm:pt modelId="{12AD0C9E-BDA1-884B-A8B1-63C46216FFFA}" type="pres">
      <dgm:prSet presAssocID="{49F4C93A-A979-094D-8E0D-3290FFC177F7}" presName="points" presStyleCnt="0"/>
      <dgm:spPr/>
    </dgm:pt>
    <dgm:pt modelId="{DB20B38C-7F56-4D4B-B9B2-804329423DA2}" type="pres">
      <dgm:prSet presAssocID="{58F82666-9A63-8C4E-88FA-47C0F3D10D8D}" presName="compositeA" presStyleCnt="0"/>
      <dgm:spPr/>
    </dgm:pt>
    <dgm:pt modelId="{0F0830E5-4BD3-7E48-BC0A-4E8F47B6F115}" type="pres">
      <dgm:prSet presAssocID="{58F82666-9A63-8C4E-88FA-47C0F3D10D8D}" presName="textA" presStyleLbl="revTx" presStyleIdx="0" presStyleCnt="3" custScaleX="178844" custScaleY="93750" custLinFactNeighborY="-44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102443-0B2E-8947-A272-1EE4DA1C7DED}" type="pres">
      <dgm:prSet presAssocID="{58F82666-9A63-8C4E-88FA-47C0F3D10D8D}" presName="circleA" presStyleLbl="node1" presStyleIdx="0" presStyleCnt="3" custLinFactNeighborY="37741"/>
      <dgm:spPr/>
    </dgm:pt>
    <dgm:pt modelId="{E5F88A9C-6721-5040-A5EC-F2879303F5FE}" type="pres">
      <dgm:prSet presAssocID="{58F82666-9A63-8C4E-88FA-47C0F3D10D8D}" presName="spaceA" presStyleCnt="0"/>
      <dgm:spPr/>
    </dgm:pt>
    <dgm:pt modelId="{7BE576AB-B1B9-5246-83D7-A889538A8803}" type="pres">
      <dgm:prSet presAssocID="{FFF3DE67-65B5-1341-84FA-332DB2D31DA1}" presName="space" presStyleCnt="0"/>
      <dgm:spPr/>
    </dgm:pt>
    <dgm:pt modelId="{9B9BC607-C1B2-F14E-9F7D-A2E14C1C242B}" type="pres">
      <dgm:prSet presAssocID="{55B8F656-503C-DE41-A284-F184D748D3DB}" presName="compositeB" presStyleCnt="0"/>
      <dgm:spPr/>
    </dgm:pt>
    <dgm:pt modelId="{E4BDAFF5-1D10-5C42-AA7A-94678F1F58C8}" type="pres">
      <dgm:prSet presAssocID="{55B8F656-503C-DE41-A284-F184D748D3DB}" presName="textB" presStyleLbl="revTx" presStyleIdx="1" presStyleCnt="3" custScaleX="268842" custScaleY="82143" custLinFactY="-58928" custLinFactNeighborX="-17009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8BAD95-56F5-A247-B33A-14104E35B7C4}" type="pres">
      <dgm:prSet presAssocID="{55B8F656-503C-DE41-A284-F184D748D3DB}" presName="circleB" presStyleLbl="node1" presStyleIdx="1" presStyleCnt="3" custLinFactNeighborX="-60331" custLinFactNeighborY="16313"/>
      <dgm:spPr/>
    </dgm:pt>
    <dgm:pt modelId="{7FABAA43-EAE4-D040-A45F-3664B2414B47}" type="pres">
      <dgm:prSet presAssocID="{55B8F656-503C-DE41-A284-F184D748D3DB}" presName="spaceB" presStyleCnt="0"/>
      <dgm:spPr/>
    </dgm:pt>
    <dgm:pt modelId="{94E32B08-7266-A944-B31E-DCC8A4C0D614}" type="pres">
      <dgm:prSet presAssocID="{2E34B5A2-ED76-114A-A329-247B3159FEEE}" presName="space" presStyleCnt="0"/>
      <dgm:spPr/>
    </dgm:pt>
    <dgm:pt modelId="{B8920FD4-D1B0-0B4B-B167-35F6580A5347}" type="pres">
      <dgm:prSet presAssocID="{496534F4-95AD-254C-9A4A-4F1B9C7D3152}" presName="compositeA" presStyleCnt="0"/>
      <dgm:spPr/>
    </dgm:pt>
    <dgm:pt modelId="{A22F5E8E-06E1-D24F-8E5B-ECBE6F4AE04A}" type="pres">
      <dgm:prSet presAssocID="{496534F4-95AD-254C-9A4A-4F1B9C7D3152}" presName="textA" presStyleLbl="revTx" presStyleIdx="2" presStyleCnt="3" custScaleX="240587" custLinFactNeighborX="-37761" custLinFactNeighborY="89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AA0C90-7BBF-C340-A904-6F3CB816A398}" type="pres">
      <dgm:prSet presAssocID="{496534F4-95AD-254C-9A4A-4F1B9C7D3152}" presName="circleA" presStyleLbl="node1" presStyleIdx="2" presStyleCnt="3" custLinFactX="-936" custLinFactNeighborX="-100000" custLinFactNeighborY="39725"/>
      <dgm:spPr/>
    </dgm:pt>
    <dgm:pt modelId="{E616DFC4-E762-3244-B432-79B4AEEF80CB}" type="pres">
      <dgm:prSet presAssocID="{496534F4-95AD-254C-9A4A-4F1B9C7D3152}" presName="spaceA" presStyleCnt="0"/>
      <dgm:spPr/>
    </dgm:pt>
  </dgm:ptLst>
  <dgm:cxnLst>
    <dgm:cxn modelId="{AF6A57F8-099C-A74E-8216-07862BBF2086}" type="presOf" srcId="{49F4C93A-A979-094D-8E0D-3290FFC177F7}" destId="{3116989E-5A16-DB45-B1AE-98344026E111}" srcOrd="0" destOrd="0" presId="urn:microsoft.com/office/officeart/2005/8/layout/hProcess11"/>
    <dgm:cxn modelId="{E4DACA20-D478-EF4E-A1BD-5FAE85EB6BA7}" type="presOf" srcId="{496534F4-95AD-254C-9A4A-4F1B9C7D3152}" destId="{A22F5E8E-06E1-D24F-8E5B-ECBE6F4AE04A}" srcOrd="0" destOrd="0" presId="urn:microsoft.com/office/officeart/2005/8/layout/hProcess11"/>
    <dgm:cxn modelId="{50C6A8ED-1D21-0C42-94AC-1FFBA73AF083}" srcId="{49F4C93A-A979-094D-8E0D-3290FFC177F7}" destId="{55B8F656-503C-DE41-A284-F184D748D3DB}" srcOrd="1" destOrd="0" parTransId="{CD4FB463-473C-A24C-BA83-A93A4E060708}" sibTransId="{2E34B5A2-ED76-114A-A329-247B3159FEEE}"/>
    <dgm:cxn modelId="{7F8C483D-0C3D-F043-9735-E1B7728D1A87}" srcId="{49F4C93A-A979-094D-8E0D-3290FFC177F7}" destId="{496534F4-95AD-254C-9A4A-4F1B9C7D3152}" srcOrd="2" destOrd="0" parTransId="{DABB1481-23A8-174E-A089-A75185EFE218}" sibTransId="{5E0B313B-3865-D243-9BBF-6F5AAE60C3FB}"/>
    <dgm:cxn modelId="{84664AB3-13F8-3D4F-A8A2-5FCD4675E2A8}" type="presOf" srcId="{58F82666-9A63-8C4E-88FA-47C0F3D10D8D}" destId="{0F0830E5-4BD3-7E48-BC0A-4E8F47B6F115}" srcOrd="0" destOrd="0" presId="urn:microsoft.com/office/officeart/2005/8/layout/hProcess11"/>
    <dgm:cxn modelId="{2840D505-14A3-F74F-B42A-184BA0AB1EEC}" srcId="{49F4C93A-A979-094D-8E0D-3290FFC177F7}" destId="{58F82666-9A63-8C4E-88FA-47C0F3D10D8D}" srcOrd="0" destOrd="0" parTransId="{2FE73205-5CB5-0040-AA91-D26A453A708E}" sibTransId="{FFF3DE67-65B5-1341-84FA-332DB2D31DA1}"/>
    <dgm:cxn modelId="{A65CB26B-1FCE-6040-A94E-F70512C5B7FF}" type="presOf" srcId="{55B8F656-503C-DE41-A284-F184D748D3DB}" destId="{E4BDAFF5-1D10-5C42-AA7A-94678F1F58C8}" srcOrd="0" destOrd="0" presId="urn:microsoft.com/office/officeart/2005/8/layout/hProcess11"/>
    <dgm:cxn modelId="{4F3ECE3A-DA2E-9347-BCA3-302730840F9D}" type="presParOf" srcId="{3116989E-5A16-DB45-B1AE-98344026E111}" destId="{A9593C7D-3DE7-0F48-A9AE-7BB8DD8B9538}" srcOrd="0" destOrd="0" presId="urn:microsoft.com/office/officeart/2005/8/layout/hProcess11"/>
    <dgm:cxn modelId="{FF190CCA-AC27-E744-8542-A408D659BA47}" type="presParOf" srcId="{3116989E-5A16-DB45-B1AE-98344026E111}" destId="{12AD0C9E-BDA1-884B-A8B1-63C46216FFFA}" srcOrd="1" destOrd="0" presId="urn:microsoft.com/office/officeart/2005/8/layout/hProcess11"/>
    <dgm:cxn modelId="{85ED49BB-A10A-8643-B3E5-266C080BD187}" type="presParOf" srcId="{12AD0C9E-BDA1-884B-A8B1-63C46216FFFA}" destId="{DB20B38C-7F56-4D4B-B9B2-804329423DA2}" srcOrd="0" destOrd="0" presId="urn:microsoft.com/office/officeart/2005/8/layout/hProcess11"/>
    <dgm:cxn modelId="{ACCB5DFD-9D8E-B447-9441-6A612D83C8F2}" type="presParOf" srcId="{DB20B38C-7F56-4D4B-B9B2-804329423DA2}" destId="{0F0830E5-4BD3-7E48-BC0A-4E8F47B6F115}" srcOrd="0" destOrd="0" presId="urn:microsoft.com/office/officeart/2005/8/layout/hProcess11"/>
    <dgm:cxn modelId="{14792B9C-D966-504A-9908-70E308996195}" type="presParOf" srcId="{DB20B38C-7F56-4D4B-B9B2-804329423DA2}" destId="{FD102443-0B2E-8947-A272-1EE4DA1C7DED}" srcOrd="1" destOrd="0" presId="urn:microsoft.com/office/officeart/2005/8/layout/hProcess11"/>
    <dgm:cxn modelId="{18AC451A-266F-D74F-A430-E59ADA8A585B}" type="presParOf" srcId="{DB20B38C-7F56-4D4B-B9B2-804329423DA2}" destId="{E5F88A9C-6721-5040-A5EC-F2879303F5FE}" srcOrd="2" destOrd="0" presId="urn:microsoft.com/office/officeart/2005/8/layout/hProcess11"/>
    <dgm:cxn modelId="{556A20DA-0B26-1E43-BB21-7D583120EE79}" type="presParOf" srcId="{12AD0C9E-BDA1-884B-A8B1-63C46216FFFA}" destId="{7BE576AB-B1B9-5246-83D7-A889538A8803}" srcOrd="1" destOrd="0" presId="urn:microsoft.com/office/officeart/2005/8/layout/hProcess11"/>
    <dgm:cxn modelId="{C92057A4-8ED5-F845-A1DA-B34A14A5F1DB}" type="presParOf" srcId="{12AD0C9E-BDA1-884B-A8B1-63C46216FFFA}" destId="{9B9BC607-C1B2-F14E-9F7D-A2E14C1C242B}" srcOrd="2" destOrd="0" presId="urn:microsoft.com/office/officeart/2005/8/layout/hProcess11"/>
    <dgm:cxn modelId="{DC1FBE26-6D31-2347-ACCA-09CB10357585}" type="presParOf" srcId="{9B9BC607-C1B2-F14E-9F7D-A2E14C1C242B}" destId="{E4BDAFF5-1D10-5C42-AA7A-94678F1F58C8}" srcOrd="0" destOrd="0" presId="urn:microsoft.com/office/officeart/2005/8/layout/hProcess11"/>
    <dgm:cxn modelId="{A1130209-9F50-204C-81E3-38DE0A4D23FD}" type="presParOf" srcId="{9B9BC607-C1B2-F14E-9F7D-A2E14C1C242B}" destId="{418BAD95-56F5-A247-B33A-14104E35B7C4}" srcOrd="1" destOrd="0" presId="urn:microsoft.com/office/officeart/2005/8/layout/hProcess11"/>
    <dgm:cxn modelId="{B77F99E9-54C4-8C41-A7C9-F8B79C277022}" type="presParOf" srcId="{9B9BC607-C1B2-F14E-9F7D-A2E14C1C242B}" destId="{7FABAA43-EAE4-D040-A45F-3664B2414B47}" srcOrd="2" destOrd="0" presId="urn:microsoft.com/office/officeart/2005/8/layout/hProcess11"/>
    <dgm:cxn modelId="{37B71612-E071-1143-AA5F-8B1CBA6A471B}" type="presParOf" srcId="{12AD0C9E-BDA1-884B-A8B1-63C46216FFFA}" destId="{94E32B08-7266-A944-B31E-DCC8A4C0D614}" srcOrd="3" destOrd="0" presId="urn:microsoft.com/office/officeart/2005/8/layout/hProcess11"/>
    <dgm:cxn modelId="{5B0D39B8-4908-E242-B50D-484D0D5A1918}" type="presParOf" srcId="{12AD0C9E-BDA1-884B-A8B1-63C46216FFFA}" destId="{B8920FD4-D1B0-0B4B-B167-35F6580A5347}" srcOrd="4" destOrd="0" presId="urn:microsoft.com/office/officeart/2005/8/layout/hProcess11"/>
    <dgm:cxn modelId="{B8ED7FDA-FAEB-F249-8B6F-97F7CCDDF4DC}" type="presParOf" srcId="{B8920FD4-D1B0-0B4B-B167-35F6580A5347}" destId="{A22F5E8E-06E1-D24F-8E5B-ECBE6F4AE04A}" srcOrd="0" destOrd="0" presId="urn:microsoft.com/office/officeart/2005/8/layout/hProcess11"/>
    <dgm:cxn modelId="{AAFBA63D-2380-994A-9903-67250F90C984}" type="presParOf" srcId="{B8920FD4-D1B0-0B4B-B167-35F6580A5347}" destId="{B0AA0C90-7BBF-C340-A904-6F3CB816A398}" srcOrd="1" destOrd="0" presId="urn:microsoft.com/office/officeart/2005/8/layout/hProcess11"/>
    <dgm:cxn modelId="{434525CE-1CD1-8A4E-BA5A-205DC0950D80}" type="presParOf" srcId="{B8920FD4-D1B0-0B4B-B167-35F6580A5347}" destId="{E616DFC4-E762-3244-B432-79B4AEEF80CB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593C7D-3DE7-0F48-A9AE-7BB8DD8B9538}">
      <dsp:nvSpPr>
        <dsp:cNvPr id="0" name=""/>
        <dsp:cNvSpPr/>
      </dsp:nvSpPr>
      <dsp:spPr>
        <a:xfrm>
          <a:off x="0" y="1540297"/>
          <a:ext cx="7848600" cy="1507704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F0830E5-4BD3-7E48-BC0A-4E8F47B6F115}">
      <dsp:nvSpPr>
        <dsp:cNvPr id="0" name=""/>
        <dsp:cNvSpPr/>
      </dsp:nvSpPr>
      <dsp:spPr>
        <a:xfrm>
          <a:off x="3552" y="0"/>
          <a:ext cx="1807368" cy="1600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200" b="1" kern="1200" dirty="0" smtClean="0"/>
            <a:t>მონიტორინგი და მიმოხილვა</a:t>
          </a:r>
          <a:r>
            <a:rPr lang="en-US" sz="1200" b="1" kern="1200" dirty="0" smtClean="0"/>
            <a:t>: </a:t>
          </a:r>
          <a:r>
            <a:rPr lang="ka-GE" sz="1200" b="1" kern="1200" dirty="0" smtClean="0"/>
            <a:t>შეაგროვეთ და ჩამოწერეთ ფაქტები და მონაცემები</a:t>
          </a:r>
          <a:r>
            <a:rPr lang="en-US" sz="1200" b="1" kern="1200" dirty="0" smtClean="0"/>
            <a:t>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 </a:t>
          </a:r>
          <a:r>
            <a:rPr lang="ka-GE" sz="1200" kern="1200" dirty="0" smtClean="0"/>
            <a:t>რა გააკეთეთ? </a:t>
          </a: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 </a:t>
          </a:r>
          <a:r>
            <a:rPr lang="ka-GE" sz="1200" kern="1200" dirty="0" smtClean="0"/>
            <a:t>როგორ გააკეთეთ? </a:t>
          </a:r>
          <a:endParaRPr lang="en-US" sz="1200" kern="1200" dirty="0"/>
        </a:p>
      </dsp:txBody>
      <dsp:txXfrm>
        <a:off x="3552" y="0"/>
        <a:ext cx="1807368" cy="1600200"/>
      </dsp:txXfrm>
    </dsp:sp>
    <dsp:sp modelId="{FD102443-0B2E-8947-A272-1EE4DA1C7DED}">
      <dsp:nvSpPr>
        <dsp:cNvPr id="0" name=""/>
        <dsp:cNvSpPr/>
      </dsp:nvSpPr>
      <dsp:spPr>
        <a:xfrm>
          <a:off x="693877" y="2054618"/>
          <a:ext cx="426720" cy="42672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BDAFF5-1D10-5C42-AA7A-94678F1F58C8}">
      <dsp:nvSpPr>
        <dsp:cNvPr id="0" name=""/>
        <dsp:cNvSpPr/>
      </dsp:nvSpPr>
      <dsp:spPr>
        <a:xfrm>
          <a:off x="1689560" y="76207"/>
          <a:ext cx="2716873" cy="1402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200" b="1" kern="1200" dirty="0" smtClean="0"/>
            <a:t>გააანალიზეთ ინფორმაცია:</a:t>
          </a: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 </a:t>
          </a:r>
          <a:r>
            <a:rPr lang="ka-GE" sz="1200" kern="1200" dirty="0" smtClean="0"/>
            <a:t>რატომ გააკეთეთ</a:t>
          </a:r>
          <a:r>
            <a:rPr lang="en-US" sz="1200" kern="1200" dirty="0" smtClean="0"/>
            <a:t>? </a:t>
          </a:r>
          <a:br>
            <a:rPr lang="en-US" sz="1200" kern="1200" dirty="0" smtClean="0"/>
          </a:br>
          <a:r>
            <a:rPr lang="en-US" sz="1200" kern="1200" dirty="0" smtClean="0"/>
            <a:t>-</a:t>
          </a:r>
          <a:r>
            <a:rPr lang="ka-GE" sz="1200" kern="1200" dirty="0" smtClean="0"/>
            <a:t> ამით რას მიაღწიეთ? </a:t>
          </a: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 </a:t>
          </a:r>
          <a:r>
            <a:rPr lang="ka-GE" sz="1200" kern="1200" dirty="0" smtClean="0"/>
            <a:t>შეგეძლოთ თუ არა სხვა გზით მიზნის მიღწევა?</a:t>
          </a:r>
          <a:endParaRPr lang="en-US" sz="1200" kern="1200" dirty="0"/>
        </a:p>
      </dsp:txBody>
      <dsp:txXfrm>
        <a:off x="1689560" y="76207"/>
        <a:ext cx="2716873" cy="1402082"/>
      </dsp:txXfrm>
    </dsp:sp>
    <dsp:sp modelId="{418BAD95-56F5-A247-B33A-14104E35B7C4}">
      <dsp:nvSpPr>
        <dsp:cNvPr id="0" name=""/>
        <dsp:cNvSpPr/>
      </dsp:nvSpPr>
      <dsp:spPr>
        <a:xfrm>
          <a:off x="2749083" y="2066050"/>
          <a:ext cx="426720" cy="42672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2F5E8E-06E1-D24F-8E5B-ECBE6F4AE04A}">
      <dsp:nvSpPr>
        <dsp:cNvPr id="0" name=""/>
        <dsp:cNvSpPr/>
      </dsp:nvSpPr>
      <dsp:spPr>
        <a:xfrm>
          <a:off x="4247247" y="152407"/>
          <a:ext cx="2431333" cy="1706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200" b="1" kern="1200" dirty="0" smtClean="0"/>
            <a:t>რეზიუმე და შეჯამება - დაიწყეთ დაგეგმვა:</a:t>
          </a:r>
          <a:endParaRPr lang="en-US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 </a:t>
          </a:r>
          <a:r>
            <a:rPr lang="ka-GE" sz="1200" kern="1200" dirty="0" smtClean="0"/>
            <a:t>იფიქრეთ სამომავლო ნაბიჯებზე</a:t>
          </a: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 - </a:t>
          </a:r>
          <a:r>
            <a:rPr lang="ka-GE" sz="1200" kern="1200" dirty="0" smtClean="0"/>
            <a:t>განსაზღვრეთ რა გჭირდებათ</a:t>
          </a: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 </a:t>
          </a:r>
          <a:r>
            <a:rPr lang="ka-GE" sz="1200" kern="1200" dirty="0" smtClean="0"/>
            <a:t>მოიფიქრეთ რა არის საჭირო მიზნის მისაღწევად</a:t>
          </a:r>
          <a:endParaRPr lang="en-US" sz="1200" kern="1200" dirty="0"/>
        </a:p>
      </dsp:txBody>
      <dsp:txXfrm>
        <a:off x="4247247" y="152407"/>
        <a:ext cx="2431333" cy="1706880"/>
      </dsp:txXfrm>
    </dsp:sp>
    <dsp:sp modelId="{B0AA0C90-7BBF-C340-A904-6F3CB816A398}">
      <dsp:nvSpPr>
        <dsp:cNvPr id="0" name=""/>
        <dsp:cNvSpPr/>
      </dsp:nvSpPr>
      <dsp:spPr>
        <a:xfrm>
          <a:off x="5200446" y="2089754"/>
          <a:ext cx="426720" cy="42672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D9322-3DD4-1A46-B6FD-02F3A17451FE}" type="datetimeFigureOut">
              <a:rPr lang="en-US" smtClean="0"/>
              <a:t>6/13/17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9190D4-0983-924E-9C87-549039542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88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A1523-67C3-4241-9166-308D4B44E549}" type="datetimeFigureOut">
              <a:rPr lang="en-US" smtClean="0"/>
              <a:t>6/13/17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68522-8167-B24E-827B-4253C2D2B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6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68522-8167-B24E-827B-4253C2D2B2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156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68522-8167-B24E-827B-4253C2D2B25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75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68522-8167-B24E-827B-4253C2D2B25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55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C7B7-07F7-40DB-B33E-E95769AE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58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C7B7-07F7-40DB-B33E-E95769AE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74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C7B7-07F7-40DB-B33E-E95769AE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90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C7B7-07F7-40DB-B33E-E95769AE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98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C7B7-07F7-40DB-B33E-E95769AE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876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C7B7-07F7-40DB-B33E-E95769AE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897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C7B7-07F7-40DB-B33E-E95769AE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97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C7B7-07F7-40DB-B33E-E95769AE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63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C7B7-07F7-40DB-B33E-E95769AE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11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C7B7-07F7-40DB-B33E-E95769AE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644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C7B7-07F7-40DB-B33E-E95769AE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97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t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1000" t="2000" r="1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338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5C7B7-07F7-40DB-B33E-E95769AE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1427163"/>
            <a:ext cx="8382000" cy="20018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a-GE" sz="3600" b="1" dirty="0" smtClean="0">
                <a:solidFill>
                  <a:schemeClr val="tx2"/>
                </a:solidFill>
              </a:rPr>
              <a:t>საზოგადოებასთან ურთიერთობისა და კომუნიკაციის გეგმის შემუშავების პრინციპები და სახელმძღვანელო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014761" y="3830638"/>
            <a:ext cx="6858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</a:t>
            </a:r>
            <a:r>
              <a:rPr lang="ka-GE" dirty="0" smtClean="0"/>
              <a:t> და კომუნიკაცია</a:t>
            </a:r>
            <a:endParaRPr lang="en-US" dirty="0" smtClean="0"/>
          </a:p>
          <a:p>
            <a:r>
              <a:rPr lang="ka-GE" dirty="0" smtClean="0"/>
              <a:t>ივნისი</a:t>
            </a:r>
            <a:r>
              <a:rPr lang="en-US" dirty="0" smtClean="0"/>
              <a:t> 2017</a:t>
            </a:r>
          </a:p>
        </p:txBody>
      </p:sp>
    </p:spTree>
    <p:extLst>
      <p:ext uri="{BB962C8B-B14F-4D97-AF65-F5344CB8AC3E}">
        <p14:creationId xmlns:p14="http://schemas.microsoft.com/office/powerpoint/2010/main" val="190837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9362"/>
            <a:ext cx="8229600" cy="350838"/>
          </a:xfrm>
        </p:spPr>
        <p:txBody>
          <a:bodyPr>
            <a:noAutofit/>
          </a:bodyPr>
          <a:lstStyle/>
          <a:p>
            <a:r>
              <a:rPr lang="ka-GE" sz="2400" dirty="0" smtClean="0">
                <a:solidFill>
                  <a:schemeClr val="tx2"/>
                </a:solidFill>
              </a:rPr>
              <a:t>ინსტრუმენტები და საქმიანობა</a:t>
            </a:r>
            <a:r>
              <a:rPr lang="en-US" sz="2400" dirty="0">
                <a:solidFill>
                  <a:schemeClr val="tx2"/>
                </a:solidFill>
              </a:rPr>
              <a:t/>
            </a:r>
            <a:br>
              <a:rPr lang="en-US" sz="2400" dirty="0">
                <a:solidFill>
                  <a:schemeClr val="tx2"/>
                </a:solidFill>
              </a:rPr>
            </a:br>
            <a:r>
              <a:rPr lang="ka-GE" sz="2400" dirty="0" smtClean="0">
                <a:solidFill>
                  <a:schemeClr val="tx2"/>
                </a:solidFill>
              </a:rPr>
              <a:t>პრაქტიკული რჩევა: შექმენით მიმოხილვის ცხრილი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886201"/>
            <a:ext cx="8229600" cy="990600"/>
          </a:xfrm>
        </p:spPr>
        <p:txBody>
          <a:bodyPr>
            <a:normAutofit/>
          </a:bodyPr>
          <a:lstStyle/>
          <a:p>
            <a:r>
              <a:rPr lang="ka-GE" sz="2200" dirty="0" smtClean="0"/>
              <a:t>აღნიშნული </a:t>
            </a:r>
            <a:r>
              <a:rPr lang="ka-GE" sz="2200" dirty="0"/>
              <a:t>ცხრილი შეიძლება გახდეს </a:t>
            </a:r>
            <a:r>
              <a:rPr lang="ka-GE" sz="2200" dirty="0" smtClean="0"/>
              <a:t>დროის, კადრებისა და ბიუჯეტის დაგეგმვის საფუძველი</a:t>
            </a:r>
            <a:endParaRPr lang="en-US" sz="2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4286"/>
              </p:ext>
            </p:extLst>
          </p:nvPr>
        </p:nvGraphicFramePr>
        <p:xfrm>
          <a:off x="1066800" y="1960675"/>
          <a:ext cx="6705601" cy="1703705"/>
        </p:xfrm>
        <a:graphic>
          <a:graphicData uri="http://schemas.openxmlformats.org/drawingml/2006/table">
            <a:tbl>
              <a:tblPr firstRow="1" firstCol="1" bandRow="1"/>
              <a:tblGrid>
                <a:gridCol w="22308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404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342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5811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9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პროდუქტი/საქმიანობა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8580" marR="68580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9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ტექნიკური მახასიათებლები/აღწერილობა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8580" marR="68580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9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პროდუქცია/შემსრულებელი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8580" marR="68580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813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პროექტის ბროშურა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8580" marR="68580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მოკლე ინფორმაცია პროექტის შესახებ (</a:t>
                      </a:r>
                      <a:r>
                        <a:rPr lang="en-US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A4, </a:t>
                      </a:r>
                      <a:r>
                        <a:rPr lang="ka-GE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დაბეჭდილი ორივე გვერდზე, ფერადი, ორად გაკეცილი)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8580" marR="68580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AMC </a:t>
                      </a:r>
                      <a:r>
                        <a:rPr lang="ka-GE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პროექტი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8580" marR="68580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957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პროექტის პოსტეი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8580" marR="68580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მოკლე ინფორმაცია პროექტის შესახებ (</a:t>
                      </a:r>
                      <a:r>
                        <a:rPr lang="en-US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A3 </a:t>
                      </a:r>
                      <a:r>
                        <a:rPr lang="ka-GE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და </a:t>
                      </a:r>
                      <a:r>
                        <a:rPr lang="en-US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A2)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8580" marR="68580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AMC </a:t>
                      </a:r>
                      <a:r>
                        <a:rPr lang="ka-GE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პროექტი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8580" marR="68580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ხვეული ბანერი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8580" marR="68580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მოკლე ინფორმაცია პროექტის შესახებ (სტანდარტული ხვეული ბანერი) პრეს ღონისძიებასთან დაკავშირებით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8580" marR="68580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AMC </a:t>
                      </a:r>
                      <a:r>
                        <a:rPr lang="ka-GE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პროექტი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8580" marR="68580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მყარი ანრჩენების მართვის კომპანიისა და პროექტის ვებ-გვერდი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8580" marR="68580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მყარი ნარჩენების მართვის კომპანიის ვებ-გვერდი პროექტის შესახებ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8580" marR="68580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AMC </a:t>
                      </a:r>
                      <a:r>
                        <a:rPr lang="ka-GE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პროექტი კომპანიის დახმარებით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8580" marR="68580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15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4562"/>
            <a:ext cx="8229600" cy="427038"/>
          </a:xfrm>
        </p:spPr>
        <p:txBody>
          <a:bodyPr>
            <a:noAutofit/>
          </a:bodyPr>
          <a:lstStyle/>
          <a:p>
            <a:r>
              <a:rPr lang="ka-GE" sz="2400" dirty="0" smtClean="0">
                <a:solidFill>
                  <a:schemeClr val="tx2"/>
                </a:solidFill>
              </a:rPr>
              <a:t>ადამიანური რესურსები / უნარები და შესაძლებლობები - როგორ შევასრულოთ სამუშაო?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ka-GE" sz="2200" dirty="0"/>
              <a:t>უმეტეს შემთხვევაში მხოლოდ ერთ </a:t>
            </a:r>
            <a:r>
              <a:rPr lang="en-US" sz="2200" dirty="0"/>
              <a:t>PR </a:t>
            </a:r>
            <a:r>
              <a:rPr lang="ka-GE" sz="2200" dirty="0"/>
              <a:t>ოფიცერი მუშაობს. ერთი კადრით </a:t>
            </a:r>
            <a:r>
              <a:rPr lang="ka-GE" sz="2200" dirty="0" smtClean="0"/>
              <a:t>კი - შესაძლებელია </a:t>
            </a:r>
            <a:r>
              <a:rPr lang="en-US" sz="2200" dirty="0" smtClean="0"/>
              <a:t>PR </a:t>
            </a:r>
            <a:r>
              <a:rPr lang="ka-GE" sz="2200" dirty="0" smtClean="0"/>
              <a:t>სამუშაოების, </a:t>
            </a:r>
            <a:r>
              <a:rPr lang="ka-GE" sz="2200" dirty="0"/>
              <a:t>მხოლოდ მინიმალური ნაწილის </a:t>
            </a:r>
            <a:r>
              <a:rPr lang="ka-GE" sz="2200" dirty="0" smtClean="0"/>
              <a:t>შესრულება.</a:t>
            </a:r>
            <a:endParaRPr lang="en-US" sz="2200" dirty="0" smtClean="0"/>
          </a:p>
          <a:p>
            <a:r>
              <a:rPr lang="ka-GE" sz="2200" dirty="0"/>
              <a:t>რამდენიმე მუნიციპალიტეტის მეტი პერსონალი ჰყავს. </a:t>
            </a:r>
            <a:r>
              <a:rPr lang="ka-GE" sz="2200" dirty="0" smtClean="0"/>
              <a:t>თუმცა, </a:t>
            </a:r>
            <a:r>
              <a:rPr lang="ka-GE" sz="2200" dirty="0"/>
              <a:t>ამ შემთხვევაში </a:t>
            </a:r>
            <a:r>
              <a:rPr lang="ka-GE" sz="2200" dirty="0" smtClean="0"/>
              <a:t>მნიშვნელოვანია, შეათანხმოთ და ჩამოწეროთ მკაფიო </a:t>
            </a:r>
            <a:r>
              <a:rPr lang="ka-GE" sz="2200" dirty="0"/>
              <a:t>სამუშაო პროფილები. ვინ რაზე არის პასუხისმგებელი?</a:t>
            </a:r>
            <a:endParaRPr lang="en-US" sz="2200" dirty="0" smtClean="0"/>
          </a:p>
          <a:p>
            <a:r>
              <a:rPr lang="ka-GE" sz="2200" dirty="0"/>
              <a:t>თავი აარიდეთ </a:t>
            </a:r>
            <a:r>
              <a:rPr lang="ka-GE" sz="2200" dirty="0" smtClean="0"/>
              <a:t>„ყველას </a:t>
            </a:r>
            <a:r>
              <a:rPr lang="ka-GE" sz="2200" dirty="0"/>
              <a:t>მიერ ყველაფრის </a:t>
            </a:r>
            <a:r>
              <a:rPr lang="ka-GE" sz="2200" dirty="0" smtClean="0"/>
              <a:t>კეთების პრაქტიკას“ - </a:t>
            </a:r>
            <a:r>
              <a:rPr lang="ka-GE" sz="2200" dirty="0"/>
              <a:t>სამუშაოს უმაღლეს დონეზე შესრულების </a:t>
            </a:r>
            <a:r>
              <a:rPr lang="ka-GE" sz="2200" dirty="0" smtClean="0"/>
              <a:t>ნაცვლად, ეს იწვევს საშუალო დონის შესრულებას. </a:t>
            </a:r>
            <a:endParaRPr lang="en-US" sz="2200" dirty="0"/>
          </a:p>
          <a:p>
            <a:r>
              <a:rPr lang="ka-GE" sz="2200" dirty="0"/>
              <a:t>ყურადღებით </a:t>
            </a:r>
            <a:r>
              <a:rPr lang="ka-GE" sz="2200" dirty="0" smtClean="0"/>
              <a:t>დააკვირდით, კონკრეტული მიმართულებით ვინ </a:t>
            </a:r>
            <a:r>
              <a:rPr lang="ka-GE" sz="2200" dirty="0"/>
              <a:t>მუშაობს და </a:t>
            </a:r>
            <a:r>
              <a:rPr lang="ka-GE" sz="2200" dirty="0" smtClean="0"/>
              <a:t>სამუშაოს კარგად ართმევს თავს (ფოტოები</a:t>
            </a:r>
            <a:r>
              <a:rPr lang="ka-GE" sz="2200" dirty="0"/>
              <a:t>, ონლაინ კომუნიკაცია (</a:t>
            </a:r>
            <a:r>
              <a:rPr lang="en-US" sz="2200" dirty="0"/>
              <a:t>Facebook), </a:t>
            </a:r>
            <a:r>
              <a:rPr lang="ka-GE" sz="2200" dirty="0"/>
              <a:t>სტატიების წერა, ღონისძიებების ორგანიზება და ხალხთან ურთიერთობა...)</a:t>
            </a:r>
            <a:endParaRPr lang="en-US" sz="2200" dirty="0" smtClean="0"/>
          </a:p>
          <a:p>
            <a:r>
              <a:rPr lang="ka-GE" sz="2200" dirty="0" smtClean="0"/>
              <a:t>იმ შემთხვევაში, თუ ვაკეთებთ იმას, რაც გვსიამოვნებს, ყველანი </a:t>
            </a:r>
            <a:r>
              <a:rPr lang="ka-GE" sz="2200" dirty="0"/>
              <a:t>კარგად </a:t>
            </a:r>
            <a:r>
              <a:rPr lang="ka-GE" sz="2200" dirty="0" smtClean="0"/>
              <a:t>ვმუშაობთ!</a:t>
            </a:r>
            <a:endParaRPr lang="en-US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3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427038"/>
          </a:xfrm>
        </p:spPr>
        <p:txBody>
          <a:bodyPr>
            <a:noAutofit/>
          </a:bodyPr>
          <a:lstStyle/>
          <a:p>
            <a:r>
              <a:rPr lang="ka-GE" sz="2800" dirty="0" smtClean="0">
                <a:solidFill>
                  <a:schemeClr val="tx2"/>
                </a:solidFill>
              </a:rPr>
              <a:t>ბიუჯეტი - როგორ დავაფინანსოთ ის? 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343400"/>
          </a:xfrm>
        </p:spPr>
        <p:txBody>
          <a:bodyPr>
            <a:normAutofit fontScale="55000" lnSpcReduction="20000"/>
          </a:bodyPr>
          <a:lstStyle/>
          <a:p>
            <a:r>
              <a:rPr lang="ka-GE" dirty="0"/>
              <a:t>ნუ დაიწყებთ ბიუჯეტზე საუბარს იმაზე ფიქრით, რომ </a:t>
            </a:r>
            <a:r>
              <a:rPr lang="ka-GE" dirty="0" smtClean="0"/>
              <a:t>„ბიუჯეტი </a:t>
            </a:r>
            <a:r>
              <a:rPr lang="ka-GE" dirty="0"/>
              <a:t>არ </a:t>
            </a:r>
            <a:r>
              <a:rPr lang="ka-GE" dirty="0" smtClean="0"/>
              <a:t>არის“</a:t>
            </a:r>
            <a:endParaRPr lang="en-US" dirty="0" smtClean="0"/>
          </a:p>
          <a:p>
            <a:r>
              <a:rPr lang="ka-GE" dirty="0"/>
              <a:t>გააკეთეთ დაგეგმილი საქმიანობისა და პროდუქტების დეტალური ჩამონათვალი</a:t>
            </a:r>
            <a:endParaRPr lang="en-US" dirty="0" smtClean="0"/>
          </a:p>
          <a:p>
            <a:r>
              <a:rPr lang="ka-GE" dirty="0"/>
              <a:t>გაიგეთ ფასები ყველა პროვაიდერისგან. მიაწოდეთ ყველა აუცილებელი ინფორმაცია</a:t>
            </a:r>
            <a:r>
              <a:rPr lang="ka-GE" dirty="0" smtClean="0"/>
              <a:t>.</a:t>
            </a:r>
            <a:br>
              <a:rPr lang="ka-GE" dirty="0" smtClean="0"/>
            </a:br>
            <a:r>
              <a:rPr lang="en-US" dirty="0" smtClean="0"/>
              <a:t> </a:t>
            </a:r>
            <a:r>
              <a:rPr lang="ka-GE" dirty="0" smtClean="0"/>
              <a:t>აქ წარმოდგენილია ბუკლეტის მაგალითი:</a:t>
            </a:r>
            <a:endParaRPr lang="en-US" dirty="0" smtClean="0"/>
          </a:p>
          <a:p>
            <a:pPr lvl="1"/>
            <a:r>
              <a:rPr lang="ka-GE" dirty="0"/>
              <a:t>თითოეული პროდუქტის ტექნიკური მახასიათებლები (მაგ.: ბუკლეტი, </a:t>
            </a:r>
            <a:r>
              <a:rPr lang="en-US" dirty="0"/>
              <a:t>A4 </a:t>
            </a:r>
            <a:r>
              <a:rPr lang="ka-GE" dirty="0"/>
              <a:t>ფორმატის, დაბეჭდილი ორივე გვერდზე, ფერადი, ორად გაკეცილი, 120 </a:t>
            </a:r>
            <a:r>
              <a:rPr lang="en-US" dirty="0"/>
              <a:t>g/m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ka-GE" dirty="0"/>
              <a:t>ქაღალდზე)</a:t>
            </a:r>
            <a:endParaRPr lang="en-US" dirty="0"/>
          </a:p>
          <a:p>
            <a:pPr lvl="1"/>
            <a:r>
              <a:rPr lang="ka-GE" dirty="0"/>
              <a:t>ეგზემპლარის რაოდენობა</a:t>
            </a:r>
            <a:endParaRPr lang="en-US" dirty="0" smtClean="0"/>
          </a:p>
          <a:p>
            <a:pPr lvl="1"/>
            <a:r>
              <a:rPr lang="ka-GE" dirty="0"/>
              <a:t>ერთი ეგზემპლარის ფასი</a:t>
            </a:r>
            <a:endParaRPr lang="en-US" dirty="0" smtClean="0"/>
          </a:p>
          <a:p>
            <a:pPr lvl="1"/>
            <a:r>
              <a:rPr lang="ka-GE" dirty="0"/>
              <a:t>ჯამური ღირებულება</a:t>
            </a:r>
            <a:endParaRPr lang="en-US" dirty="0" smtClean="0"/>
          </a:p>
          <a:p>
            <a:r>
              <a:rPr lang="ka-GE" dirty="0"/>
              <a:t>შექმენით ექსელის ფაილი და დაიანგარიშეთ საერთო ბიუჯეტი. საჭიროების შემთხვევაში, სავარჯიშო რამდენჯენრმე </a:t>
            </a:r>
            <a:r>
              <a:rPr lang="ka-GE" dirty="0" smtClean="0"/>
              <a:t>გაიმეორეთ.</a:t>
            </a:r>
            <a:endParaRPr lang="en-US" dirty="0" smtClean="0"/>
          </a:p>
          <a:p>
            <a:r>
              <a:rPr lang="ka-GE" dirty="0"/>
              <a:t>კარგად </a:t>
            </a:r>
            <a:r>
              <a:rPr lang="ka-GE" dirty="0" smtClean="0"/>
              <a:t>დაანგარიშებული </a:t>
            </a:r>
            <a:r>
              <a:rPr lang="ka-GE" dirty="0"/>
              <a:t>დოკუმენტის </a:t>
            </a:r>
            <a:r>
              <a:rPr lang="ka-GE" dirty="0" smtClean="0"/>
              <a:t>ქონისას, </a:t>
            </a:r>
            <a:r>
              <a:rPr lang="ka-GE" dirty="0"/>
              <a:t>უკვე შეგეძლებათ მიმართოთ ადმინისტრაციულ ერთეულს / გამგეობის ხელმძღვანელობას - ყველამ უკვე იცის </a:t>
            </a:r>
            <a:r>
              <a:rPr lang="ka-GE" dirty="0" smtClean="0"/>
              <a:t>რაზეა საუბარი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47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9762"/>
            <a:ext cx="8229600" cy="731838"/>
          </a:xfrm>
        </p:spPr>
        <p:txBody>
          <a:bodyPr>
            <a:normAutofit/>
          </a:bodyPr>
          <a:lstStyle/>
          <a:p>
            <a:r>
              <a:rPr lang="ka-GE" sz="2800" dirty="0" smtClean="0">
                <a:solidFill>
                  <a:schemeClr val="tx2"/>
                </a:solidFill>
              </a:rPr>
              <a:t>სამუშაოს შესრულების დროითი გეგმა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4114801"/>
            <a:ext cx="8229600" cy="1828800"/>
          </a:xfrm>
        </p:spPr>
        <p:txBody>
          <a:bodyPr>
            <a:normAutofit fontScale="55000" lnSpcReduction="20000"/>
          </a:bodyPr>
          <a:lstStyle/>
          <a:p>
            <a:r>
              <a:rPr lang="ka-GE" dirty="0"/>
              <a:t>შექმენით ცხრილი ვორდის ფაილში და </a:t>
            </a:r>
            <a:r>
              <a:rPr lang="ka-GE" dirty="0" smtClean="0"/>
              <a:t>მონიშნეთ/გააფერადეთ </a:t>
            </a:r>
            <a:r>
              <a:rPr lang="ka-GE" dirty="0"/>
              <a:t>ის თვე(ები</a:t>
            </a:r>
            <a:r>
              <a:rPr lang="ka-GE" dirty="0" smtClean="0"/>
              <a:t>), </a:t>
            </a:r>
            <a:r>
              <a:rPr lang="ka-GE" dirty="0"/>
              <a:t>როდესაც თითოეული საქმიანობის შესრულებას </a:t>
            </a:r>
            <a:r>
              <a:rPr lang="ka-GE" dirty="0" smtClean="0"/>
              <a:t>აპირებთ.</a:t>
            </a:r>
            <a:endParaRPr lang="en-US" dirty="0" smtClean="0"/>
          </a:p>
          <a:p>
            <a:r>
              <a:rPr lang="ka-GE" dirty="0" smtClean="0"/>
              <a:t>საკომუნიკაციო </a:t>
            </a:r>
            <a:r>
              <a:rPr lang="ka-GE" dirty="0"/>
              <a:t>გეგმის გამოქვეყნებამდე კარგად იფიქრეთ დაგეგმილ საქმიანობებზე. საქმიანობა შეიძლება იყოს ერთჯერადი, პერიოდული ან მიმდინარე.</a:t>
            </a:r>
            <a:endParaRPr lang="en-US" dirty="0"/>
          </a:p>
          <a:p>
            <a:r>
              <a:rPr lang="ka-GE" dirty="0" smtClean="0"/>
              <a:t>მოიფიქრეთ, რა </a:t>
            </a:r>
            <a:r>
              <a:rPr lang="ka-GE" dirty="0"/>
              <a:t>თანმიმდევრობით უნდა მიაწოდოთ ინფორმაცია სხვადასხვა სამიზნე </a:t>
            </a:r>
            <a:r>
              <a:rPr lang="ka-GE" dirty="0" smtClean="0"/>
              <a:t>ჯგუფებს.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852728"/>
              </p:ext>
            </p:extLst>
          </p:nvPr>
        </p:nvGraphicFramePr>
        <p:xfrm>
          <a:off x="304800" y="1524000"/>
          <a:ext cx="8477233" cy="1895626"/>
        </p:xfrm>
        <a:graphic>
          <a:graphicData uri="http://schemas.openxmlformats.org/drawingml/2006/table">
            <a:tbl>
              <a:tblPr firstRow="1" firstCol="1" bandRow="1"/>
              <a:tblGrid>
                <a:gridCol w="27814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41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89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13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13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9138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9138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3801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9138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91386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22721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191386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191386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191386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218960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191386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191386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191386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191386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238010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191386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191386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227217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191386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191386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  <a:gridCol w="89313">
                  <a:extLst>
                    <a:ext uri="{9D8B030D-6E8A-4147-A177-3AD203B41FA5}">
                      <a16:colId xmlns:a16="http://schemas.microsoft.com/office/drawing/2014/main" xmlns="" val="20025"/>
                    </a:ext>
                  </a:extLst>
                </a:gridCol>
                <a:gridCol w="191386">
                  <a:extLst>
                    <a:ext uri="{9D8B030D-6E8A-4147-A177-3AD203B41FA5}">
                      <a16:colId xmlns:a16="http://schemas.microsoft.com/office/drawing/2014/main" xmlns="" val="20026"/>
                    </a:ext>
                  </a:extLst>
                </a:gridCol>
                <a:gridCol w="218960">
                  <a:extLst>
                    <a:ext uri="{9D8B030D-6E8A-4147-A177-3AD203B41FA5}">
                      <a16:colId xmlns:a16="http://schemas.microsoft.com/office/drawing/2014/main" xmlns="" val="20027"/>
                    </a:ext>
                  </a:extLst>
                </a:gridCol>
                <a:gridCol w="191386">
                  <a:extLst>
                    <a:ext uri="{9D8B030D-6E8A-4147-A177-3AD203B41FA5}">
                      <a16:colId xmlns:a16="http://schemas.microsoft.com/office/drawing/2014/main" xmlns="" val="20028"/>
                    </a:ext>
                  </a:extLst>
                </a:gridCol>
                <a:gridCol w="89313">
                  <a:extLst>
                    <a:ext uri="{9D8B030D-6E8A-4147-A177-3AD203B41FA5}">
                      <a16:colId xmlns:a16="http://schemas.microsoft.com/office/drawing/2014/main" xmlns="" val="20029"/>
                    </a:ext>
                  </a:extLst>
                </a:gridCol>
                <a:gridCol w="89313">
                  <a:extLst>
                    <a:ext uri="{9D8B030D-6E8A-4147-A177-3AD203B41FA5}">
                      <a16:colId xmlns:a16="http://schemas.microsoft.com/office/drawing/2014/main" xmlns="" val="20030"/>
                    </a:ext>
                  </a:extLst>
                </a:gridCol>
              </a:tblGrid>
              <a:tr h="164846">
                <a:tc row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პროდუქტი/საქმიანობა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2017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2018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2019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12680" marR="12680" marT="126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57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იან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16611" marR="1661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თებ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16611" marR="1661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მარ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16611" marR="1661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აპრ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16611" marR="1661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მაი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16611" marR="1661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ივნ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16611" marR="1661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ივლ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16611" marR="1661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აგვ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16611" marR="1661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სექ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16611" marR="1661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ოქტ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15977" marR="15977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ნოე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15977" marR="15977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დეკ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15977" marR="15977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იან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16611" marR="1661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თებ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16611" marR="1661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მარ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16611" marR="1661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აპრ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16611" marR="1661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მაი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16611" marR="1661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ივნ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16611" marR="1661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ივლ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16611" marR="1661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აგვ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16611" marR="1661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სექ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16611" marR="1661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ოქტ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15977" marR="15977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ნოე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15977" marR="15977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დეკ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15977" marR="15977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იან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16611" marR="1661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თებ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16611" marR="1661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მარ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16611" marR="1661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აპრ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16611" marR="1661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484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პროექტის</a:t>
                      </a:r>
                      <a:r>
                        <a:rPr lang="ka-GE" sz="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 ვებ-გვერდი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484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რამდენიმე პრეს რელიზი ყოველწლიურად</a:t>
                      </a:r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 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484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წლიური პრესკონფერენცია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484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PR</a:t>
                      </a:r>
                      <a:r>
                        <a:rPr lang="en-US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 </a:t>
                      </a:r>
                      <a:r>
                        <a:rPr lang="ka-GE" sz="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სამუშაო შეხვედრა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386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რეგიონ.</a:t>
                      </a:r>
                      <a:r>
                        <a:rPr lang="ka-GE" sz="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 საინფორმაციო შეხვედრა / საჯარო მოსმენები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6484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სტრატეგიის მიმოხილვა / წლიური კომუნიკაციის გეგმა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6484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თემატური კონფერენცია (2-ჯერ წელიწადში</a:t>
                      </a:r>
                      <a:r>
                        <a:rPr lang="ka-GE" sz="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)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6484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PR</a:t>
                      </a:r>
                      <a:r>
                        <a:rPr lang="ka-GE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 საქმიანობა / სტატიები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6484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ღონისძიება (ერთ 2018 წელს / ერთი 2019 წელს)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Sylfaen" charset="0"/>
                          <a:cs typeface="Sylfaen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Sylfaen" charset="0"/>
                        <a:ea typeface="Sylfaen" charset="0"/>
                        <a:cs typeface="Sylfaen" charset="0"/>
                      </a:endParaRPr>
                    </a:p>
                  </a:txBody>
                  <a:tcPr marL="61881" marR="61881" marT="126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135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458200" cy="731838"/>
          </a:xfrm>
        </p:spPr>
        <p:txBody>
          <a:bodyPr>
            <a:normAutofit/>
          </a:bodyPr>
          <a:lstStyle/>
          <a:p>
            <a:r>
              <a:rPr lang="ka-GE" sz="2800" dirty="0" smtClean="0">
                <a:solidFill>
                  <a:schemeClr val="tx2"/>
                </a:solidFill>
              </a:rPr>
              <a:t>მონიტორინგი, მიმოხილვა, ანალიზი და დასკვნა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857007257"/>
              </p:ext>
            </p:extLst>
          </p:nvPr>
        </p:nvGraphicFramePr>
        <p:xfrm>
          <a:off x="609600" y="1447800"/>
          <a:ext cx="7848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304800" y="4800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ka-GE" sz="6200" b="1" dirty="0">
                <a:latin typeface="+mn-lt"/>
                <a:ea typeface="+mn-ea"/>
                <a:cs typeface="+mn-cs"/>
              </a:rPr>
              <a:t>ანგარიშვალდებულება:</a:t>
            </a:r>
            <a:r>
              <a:rPr lang="ka-GE" sz="6200" dirty="0">
                <a:latin typeface="+mn-lt"/>
                <a:ea typeface="+mn-ea"/>
                <a:cs typeface="+mn-cs"/>
              </a:rPr>
              <a:t> ახსენით და დაადასტურეთ თქვენი მიღწევები. დაასაბუთეთ დახარჯული დრო, ენერგია და ფულადი სახსრები.</a:t>
            </a:r>
            <a:endParaRPr lang="en-US" sz="6200" dirty="0">
              <a:latin typeface="+mn-lt"/>
              <a:ea typeface="+mn-ea"/>
              <a:cs typeface="+mn-cs"/>
            </a:endParaRP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ka-GE" sz="6100" b="1" dirty="0">
                <a:latin typeface="+mn-lt"/>
                <a:ea typeface="+mn-ea"/>
                <a:cs typeface="+mn-cs"/>
              </a:rPr>
              <a:t>გაუმჯობესება:</a:t>
            </a:r>
            <a:r>
              <a:rPr lang="ka-GE" sz="6100" dirty="0">
                <a:latin typeface="+mn-lt"/>
                <a:ea typeface="+mn-ea"/>
                <a:cs typeface="+mn-cs"/>
              </a:rPr>
              <a:t> გაარკვიეთ რამ იმუშავა და რამ არა. იპოვეთ შეცდომები და გააუმჯობესეთ კომუნიკაციის მცდელობები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79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2800" dirty="0" smtClean="0">
                <a:solidFill>
                  <a:schemeClr val="tx2"/>
                </a:solidFill>
              </a:rPr>
              <a:t>სადისკუსიო თემები სამუშაო ჯგუფებისთვის</a:t>
            </a:r>
            <a:endParaRPr lang="en-GB" sz="28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2895599"/>
          </a:xfrm>
        </p:spPr>
        <p:txBody>
          <a:bodyPr>
            <a:noAutofit/>
          </a:bodyPr>
          <a:lstStyle/>
          <a:p>
            <a:r>
              <a:rPr lang="ka-GE" sz="2000" dirty="0" smtClean="0"/>
              <a:t>ჩამოაყალიბეთ თუ არა კომუნიკაციის მკაფიო მიზნები? </a:t>
            </a:r>
            <a:endParaRPr lang="en-GB" sz="2000" dirty="0"/>
          </a:p>
          <a:p>
            <a:r>
              <a:rPr lang="ka-GE" sz="2000" dirty="0" smtClean="0"/>
              <a:t>იცით თუ არა სამიზნე ჯგუფები?</a:t>
            </a:r>
            <a:endParaRPr lang="en-GB" sz="2000" dirty="0" smtClean="0"/>
          </a:p>
          <a:p>
            <a:r>
              <a:rPr lang="ka-GE" sz="2000" dirty="0" smtClean="0"/>
              <a:t>შეიმუშავეთ თუ არა მკაფიო მესიჯები სხვადასხვა სამიზნე ჯგუფებისთვის? </a:t>
            </a:r>
            <a:endParaRPr lang="en-GB" sz="2000" dirty="0"/>
          </a:p>
          <a:p>
            <a:r>
              <a:rPr lang="ka-GE" sz="2000" dirty="0" smtClean="0"/>
              <a:t>რა საკომუნიკაციო ინსტრუმენტები და არხები გაგაჩნიათ / შეგიძლიათ გამოიყენოთ? ადეკვატურია თუ არა ისინი? </a:t>
            </a:r>
            <a:endParaRPr lang="en-GB" sz="2000" dirty="0" smtClean="0"/>
          </a:p>
          <a:p>
            <a:r>
              <a:rPr lang="ka-GE" sz="2000" dirty="0" smtClean="0"/>
              <a:t>გყავთ თუ არა საჭირო კადრები და გაქვთ თუ არა საჭირო უნარები?</a:t>
            </a:r>
            <a:endParaRPr lang="en-GB" sz="2000" dirty="0" smtClean="0"/>
          </a:p>
          <a:p>
            <a:r>
              <a:rPr lang="ka-GE" sz="2000" dirty="0" smtClean="0"/>
              <a:t>გაქვთ თუ არა საკმარისი ბიუჯეტი? შეგიძლიათ თუ არა გარეშე წყაროების მობილიზება? </a:t>
            </a:r>
            <a:endParaRPr lang="en-GB" sz="2000" dirty="0"/>
          </a:p>
          <a:p>
            <a:endParaRPr lang="en-GB" sz="2000" dirty="0" smtClean="0"/>
          </a:p>
          <a:p>
            <a:r>
              <a:rPr lang="en-GB" sz="2000" dirty="0" smtClean="0">
                <a:sym typeface="Wingdings"/>
              </a:rPr>
              <a:t> </a:t>
            </a:r>
            <a:r>
              <a:rPr lang="ka-GE" sz="2000" dirty="0">
                <a:sym typeface="Wingdings"/>
              </a:rPr>
              <a:t>დაფიქრდით რომ: </a:t>
            </a:r>
            <a:r>
              <a:rPr lang="ka-GE" sz="2000" dirty="0" smtClean="0">
                <a:sym typeface="Wingdings"/>
              </a:rPr>
              <a:t>შეგიძლიათ </a:t>
            </a:r>
            <a:r>
              <a:rPr lang="ka-GE" sz="2000" dirty="0">
                <a:sym typeface="Wingdings"/>
              </a:rPr>
              <a:t>მეზობელ მუნიციპალიტეტებთან თანამშრომლობა. ერთობლივად შეგიძლიათ შეიმუშაოთ ბუკლეტები და საინფორმაციო ბროშურები, რომლის გამოყენებაც რამდენიმე მუნიციპალიტეტში იქნება </a:t>
            </a:r>
            <a:r>
              <a:rPr lang="ka-GE" sz="2000" dirty="0" smtClean="0">
                <a:sym typeface="Wingdings"/>
              </a:rPr>
              <a:t>შესაძლებელი</a:t>
            </a: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/ 15 June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473349"/>
          </a:xfrm>
        </p:spPr>
        <p:txBody>
          <a:bodyPr>
            <a:noAutofit/>
          </a:bodyPr>
          <a:lstStyle/>
          <a:p>
            <a:r>
              <a:rPr lang="ka-GE" sz="2800" dirty="0" smtClean="0">
                <a:solidFill>
                  <a:schemeClr val="tx2"/>
                </a:solidFill>
              </a:rPr>
              <a:t>კომუნიკაციის მატრიცა - ჯგუფური სამუშაო</a:t>
            </a:r>
            <a:endParaRPr lang="en-GB" sz="2800" dirty="0">
              <a:solidFill>
                <a:schemeClr val="tx2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5256373"/>
              </p:ext>
            </p:extLst>
          </p:nvPr>
        </p:nvGraphicFramePr>
        <p:xfrm>
          <a:off x="304800" y="1219200"/>
          <a:ext cx="8609329" cy="3330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25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719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72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724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58024"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საკითხი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600" dirty="0" smtClean="0"/>
                        <a:t>მიმოხილვა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600" dirty="0" smtClean="0"/>
                        <a:t>ანალიზი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600" dirty="0" smtClean="0"/>
                        <a:t>რეზიუმე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0563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1. </a:t>
                      </a:r>
                      <a:r>
                        <a:rPr lang="ka-GE" sz="1600" dirty="0" smtClean="0"/>
                        <a:t>მიზნები</a:t>
                      </a:r>
                      <a:endParaRPr lang="en-GB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0563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2. </a:t>
                      </a:r>
                      <a:r>
                        <a:rPr lang="ka-GE" sz="1600" dirty="0" smtClean="0"/>
                        <a:t>სამიზნე ჯგუფები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9743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3. </a:t>
                      </a:r>
                      <a:r>
                        <a:rPr lang="ka-GE" sz="1600" dirty="0" smtClean="0"/>
                        <a:t>მესიჯები</a:t>
                      </a:r>
                      <a:endParaRPr lang="en-GB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521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4. </a:t>
                      </a:r>
                      <a:r>
                        <a:rPr lang="ka-GE" sz="1600" dirty="0" smtClean="0"/>
                        <a:t>ინსტრუმენტები / საქმიანობა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00805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5. </a:t>
                      </a:r>
                      <a:r>
                        <a:rPr lang="ka-GE" sz="1600" dirty="0" smtClean="0"/>
                        <a:t>ადამიანური რესურსები</a:t>
                      </a:r>
                      <a:endParaRPr lang="en-GB" sz="1600" baseline="0" dirty="0" smtClean="0"/>
                    </a:p>
                    <a:p>
                      <a:r>
                        <a:rPr lang="ka-GE" sz="1600" dirty="0" smtClean="0"/>
                        <a:t>კადრები</a:t>
                      </a:r>
                      <a:r>
                        <a:rPr lang="en-GB" sz="1600" baseline="0" dirty="0" smtClean="0"/>
                        <a:t> / </a:t>
                      </a:r>
                      <a:r>
                        <a:rPr lang="ka-GE" sz="1600" baseline="0" dirty="0" smtClean="0"/>
                        <a:t>უნარები</a:t>
                      </a:r>
                      <a:r>
                        <a:rPr lang="en-GB" sz="1600" dirty="0" smtClean="0"/>
                        <a:t> 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379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6. </a:t>
                      </a:r>
                      <a:r>
                        <a:rPr lang="ka-GE" sz="1600" dirty="0" smtClean="0"/>
                        <a:t>ბიუჯეტი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/ 15 June 2017</a:t>
            </a:r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2400" y="4648200"/>
            <a:ext cx="8763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Ø"/>
            </a:pPr>
            <a:r>
              <a:rPr lang="ka-GE" sz="1800" dirty="0"/>
              <a:t>თითოეულმა ჯგუფმა უნდა აარჩიოს </a:t>
            </a:r>
            <a:r>
              <a:rPr lang="ka-GE" sz="1800" b="1" dirty="0"/>
              <a:t>ექვსიდან ერთ-ერთი საკითხი</a:t>
            </a:r>
            <a:r>
              <a:rPr lang="ka-GE" sz="1800" dirty="0"/>
              <a:t> და დაიწყოს მიმოხილვის, მოკლე ანალიზის, რეზიუმეს მომზადება და გააკეთოს დასკვნები</a:t>
            </a:r>
            <a:r>
              <a:rPr lang="en-GB" sz="1800" dirty="0" smtClean="0"/>
              <a:t> </a:t>
            </a:r>
            <a:endParaRPr lang="en-GB" sz="1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2400" y="5257800"/>
            <a:ext cx="85344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Ø"/>
            </a:pPr>
            <a:r>
              <a:rPr lang="ka-GE" sz="1800" dirty="0"/>
              <a:t>გამოიყენეთ დაფა და </a:t>
            </a:r>
            <a:r>
              <a:rPr lang="ka-GE" sz="1800" dirty="0" smtClean="0"/>
              <a:t>პუნქტებად წარმოადგინეთ თქვენი </a:t>
            </a:r>
            <a:r>
              <a:rPr lang="ka-GE" sz="1800" dirty="0"/>
              <a:t>შედეგები </a:t>
            </a:r>
            <a:r>
              <a:rPr lang="ka-GE" sz="1800" dirty="0" smtClean="0"/>
              <a:t>3 </a:t>
            </a:r>
            <a:r>
              <a:rPr lang="ka-GE" sz="1800" dirty="0"/>
              <a:t>სვეტში </a:t>
            </a:r>
            <a:r>
              <a:rPr lang="ka-GE" sz="1800" dirty="0" smtClean="0"/>
              <a:t>(„მიმოხილვა“, „ანალიზი“ და „რეზიუმე“)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00220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ka-GE" sz="2200" dirty="0"/>
              <a:t>ნარჩენების მართვის ახალმა სისტემამ და ნარჩენების მართვის </a:t>
            </a:r>
            <a:r>
              <a:rPr lang="ka-GE" sz="2200" dirty="0" smtClean="0"/>
              <a:t>კოდექსმა, შემოიღო </a:t>
            </a:r>
            <a:r>
              <a:rPr lang="ka-GE" sz="2200" dirty="0"/>
              <a:t>ახალი საკითხები და </a:t>
            </a:r>
            <a:r>
              <a:rPr lang="ka-GE" sz="2200" dirty="0" smtClean="0"/>
              <a:t>გამოწვევები მუნიციპალიტეტებისთვის </a:t>
            </a:r>
            <a:r>
              <a:rPr lang="en-US" sz="2200" dirty="0"/>
              <a:t>PR </a:t>
            </a:r>
            <a:r>
              <a:rPr lang="ka-GE" sz="2200" dirty="0"/>
              <a:t>საქმიანობის </a:t>
            </a:r>
            <a:r>
              <a:rPr lang="ka-GE" sz="2200" dirty="0" smtClean="0"/>
              <a:t>კუთხით </a:t>
            </a:r>
            <a:endParaRPr lang="en-US" sz="2200" dirty="0" smtClean="0"/>
          </a:p>
          <a:p>
            <a:r>
              <a:rPr lang="ka-GE" sz="2200" dirty="0" smtClean="0"/>
              <a:t>ერთ-ერთი მსგავსი ვალდებულება არის, </a:t>
            </a:r>
            <a:r>
              <a:rPr lang="ka-GE" sz="2200" dirty="0"/>
              <a:t>მუნიციპალური ნარჩენების მართვის </a:t>
            </a:r>
            <a:r>
              <a:rPr lang="ka-GE" sz="2200" dirty="0" smtClean="0"/>
              <a:t>გეგმაში, </a:t>
            </a:r>
            <a:r>
              <a:rPr lang="en-US" sz="2200" dirty="0"/>
              <a:t>PR-</a:t>
            </a:r>
            <a:r>
              <a:rPr lang="ka-GE" sz="2200" dirty="0"/>
              <a:t>თან და კომუნიკაციასთან დაკავშირებული ქვეთავის </a:t>
            </a:r>
            <a:r>
              <a:rPr lang="ka-GE" sz="2200" dirty="0" smtClean="0"/>
              <a:t>ჩადება:</a:t>
            </a:r>
            <a:endParaRPr lang="en-US" sz="2200" dirty="0" smtClean="0"/>
          </a:p>
          <a:p>
            <a:pPr lvl="1"/>
            <a:r>
              <a:rPr lang="ka-GE" sz="2200" dirty="0"/>
              <a:t>ნარჩენების მართვის კოდექსი, მუხლი 13, პარაგრაფი 4:</a:t>
            </a:r>
            <a:endParaRPr lang="en-US" sz="2200" dirty="0" smtClean="0"/>
          </a:p>
          <a:p>
            <a:pPr marL="800100" lvl="2" indent="0">
              <a:buNone/>
            </a:pPr>
            <a:r>
              <a:rPr lang="ka-GE" sz="2200" i="1" dirty="0" smtClean="0"/>
              <a:t>„4. მუნიციპალური </a:t>
            </a:r>
            <a:r>
              <a:rPr lang="ka-GE" sz="2200" i="1" dirty="0"/>
              <a:t>ნარჩენების მართვის გეგმა უნდა მოიცავდეს</a:t>
            </a:r>
            <a:r>
              <a:rPr lang="ka-GE" sz="2200" i="1" dirty="0" smtClean="0"/>
              <a:t>:</a:t>
            </a:r>
            <a:r>
              <a:rPr lang="en-US" sz="2200" i="1" dirty="0" smtClean="0"/>
              <a:t/>
            </a:r>
            <a:br>
              <a:rPr lang="en-US" sz="2200" i="1" dirty="0" smtClean="0"/>
            </a:br>
            <a:r>
              <a:rPr lang="en-US" sz="2200" i="1" dirty="0" smtClean="0"/>
              <a:t>….</a:t>
            </a:r>
          </a:p>
          <a:p>
            <a:pPr marL="800100" lvl="2" indent="0">
              <a:buNone/>
            </a:pPr>
            <a:r>
              <a:rPr lang="ka-GE" sz="2200" i="1" dirty="0" smtClean="0"/>
              <a:t>ზ) ნარჩენების მართვის საკითხებზე საზოგადოების ცნობიერების ამაღლების პროგრამებს;“ </a:t>
            </a:r>
            <a:endParaRPr lang="en-US" sz="2200" i="1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858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 smtClean="0">
                <a:solidFill>
                  <a:schemeClr val="tx2"/>
                </a:solidFill>
              </a:rPr>
              <a:t> </a:t>
            </a:r>
            <a:r>
              <a:rPr lang="en-GB" sz="2400" b="1" dirty="0">
                <a:solidFill>
                  <a:schemeClr val="tx2"/>
                </a:solidFill>
              </a:rPr>
              <a:t>PR, </a:t>
            </a:r>
            <a:r>
              <a:rPr lang="ka-GE" sz="2400" b="1" dirty="0">
                <a:solidFill>
                  <a:schemeClr val="tx2"/>
                </a:solidFill>
              </a:rPr>
              <a:t>კომუნიკაცია და ცნობიერების ამაღლება ნარჩენების მართვის საკითხებზე - სამართლებრივი </a:t>
            </a:r>
            <a:r>
              <a:rPr lang="ka-GE" sz="2400" b="1" dirty="0" smtClean="0">
                <a:solidFill>
                  <a:schemeClr val="tx2"/>
                </a:solidFill>
              </a:rPr>
              <a:t>ვალდებულება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55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ka-GE" sz="2400" dirty="0" smtClean="0"/>
              <a:t>საზოგადოებასთან ურთიერთობის სამსახურის საქმიანობა მოიცავს საკითხების ფართო სპექტრს:</a:t>
            </a:r>
            <a:endParaRPr lang="en-US" sz="2400" dirty="0" smtClean="0"/>
          </a:p>
          <a:p>
            <a:pPr lvl="1"/>
            <a:r>
              <a:rPr lang="ka-GE" sz="2000" dirty="0" smtClean="0"/>
              <a:t>სოციალური საკითხები</a:t>
            </a:r>
            <a:endParaRPr lang="en-US" sz="2000" dirty="0" smtClean="0"/>
          </a:p>
          <a:p>
            <a:pPr lvl="1"/>
            <a:r>
              <a:rPr lang="ka-GE" sz="2000" dirty="0" smtClean="0"/>
              <a:t>ინფრასტრუქტურა, გზები და ა.შ. </a:t>
            </a:r>
            <a:endParaRPr lang="en-US" sz="2000" dirty="0" smtClean="0"/>
          </a:p>
          <a:p>
            <a:pPr lvl="1"/>
            <a:r>
              <a:rPr lang="ka-GE" sz="2000" dirty="0" smtClean="0"/>
              <a:t>კულტურა და ბავშვებისა და </a:t>
            </a:r>
            <a:r>
              <a:rPr lang="ka-GE" sz="2000" dirty="0"/>
              <a:t>ახალგაზრდობის მიმართულებით </a:t>
            </a:r>
            <a:r>
              <a:rPr lang="ka-GE" sz="2000" dirty="0" smtClean="0"/>
              <a:t>საქმიანობა</a:t>
            </a:r>
            <a:endParaRPr lang="en-US" sz="2000" dirty="0" smtClean="0"/>
          </a:p>
          <a:p>
            <a:pPr lvl="1"/>
            <a:r>
              <a:rPr lang="ka-GE" sz="2000" dirty="0" smtClean="0"/>
              <a:t>ეკონომიკური სიტუაცია / სამუშაო ადგილები / უმუშევრობა / ახალი ინვესტიციები და ბიზნესი</a:t>
            </a:r>
            <a:endParaRPr lang="en-US" sz="2000" dirty="0" smtClean="0"/>
          </a:p>
          <a:p>
            <a:pPr lvl="1"/>
            <a:r>
              <a:rPr lang="ka-GE" sz="2000" dirty="0" smtClean="0"/>
              <a:t>გარემოს დაცვა / გარემოსდაცვითი პრობლემები</a:t>
            </a:r>
            <a:endParaRPr lang="en-US" sz="2000" dirty="0" smtClean="0"/>
          </a:p>
          <a:p>
            <a:pPr lvl="1"/>
            <a:r>
              <a:rPr lang="ka-GE" sz="2000" dirty="0" smtClean="0"/>
              <a:t>ნარჩენები / ნარჩენების შეგროვება / ნარჩენების რეციკლირება</a:t>
            </a:r>
            <a:endParaRPr lang="en-US" sz="2000" dirty="0" smtClean="0"/>
          </a:p>
          <a:p>
            <a:endParaRPr lang="en-US" sz="2400" dirty="0"/>
          </a:p>
          <a:p>
            <a:r>
              <a:rPr lang="ka-GE" sz="2400" dirty="0" smtClean="0"/>
              <a:t>ნარჩენები, ნარჩენების შეგროვება და რეციკლირება არის მხოლოდ ერთ-ერთი თემა </a:t>
            </a:r>
            <a:r>
              <a:rPr lang="ka-GE" sz="2400" dirty="0"/>
              <a:t>მრავალი </a:t>
            </a:r>
            <a:r>
              <a:rPr lang="ka-GE" sz="2400" dirty="0" smtClean="0"/>
              <a:t>საკითხიდან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ka-GE" sz="2400" dirty="0" smtClean="0">
                <a:sym typeface="Wingdings"/>
              </a:rPr>
              <a:t>გამომდინარე აქედან:</a:t>
            </a:r>
            <a:r>
              <a:rPr lang="en-US" sz="2400" dirty="0" smtClean="0">
                <a:sym typeface="Wingdings"/>
              </a:rPr>
              <a:t>  </a:t>
            </a:r>
            <a:r>
              <a:rPr lang="ka-GE" sz="2400" dirty="0" smtClean="0">
                <a:sym typeface="Wingdings"/>
              </a:rPr>
              <a:t>ნარჩენების მართვის საკითხები გათვალისწინებულ უნდა იქნას საერთო გეგმაში!!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838200"/>
            <a:ext cx="8229600" cy="4270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 smtClean="0">
                <a:solidFill>
                  <a:schemeClr val="tx2"/>
                </a:solidFill>
              </a:rPr>
              <a:t> PR</a:t>
            </a:r>
            <a:r>
              <a:rPr lang="ka-GE" sz="2800" b="1" dirty="0" smtClean="0">
                <a:solidFill>
                  <a:schemeClr val="tx2"/>
                </a:solidFill>
              </a:rPr>
              <a:t> და კომუნიკაციის კუთხით საქმიანობა მუნიციპალიტეტებში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27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31838"/>
          </a:xfrm>
        </p:spPr>
        <p:txBody>
          <a:bodyPr>
            <a:noAutofit/>
          </a:bodyPr>
          <a:lstStyle/>
          <a:p>
            <a:r>
              <a:rPr lang="ka-GE" sz="2800" dirty="0" smtClean="0">
                <a:solidFill>
                  <a:schemeClr val="tx2"/>
                </a:solidFill>
              </a:rPr>
              <a:t>რატომ უნდა შეიმუშაოთ კომუნიკაციის გეგმა? 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ka-GE" sz="2400" dirty="0"/>
              <a:t>გეგმა საშუალებას მოგცემთ </a:t>
            </a:r>
            <a:r>
              <a:rPr lang="ka-GE" sz="2400" dirty="0">
                <a:solidFill>
                  <a:srgbClr val="FF0000"/>
                </a:solidFill>
              </a:rPr>
              <a:t>კომუნიკაცია სწორი მიმართულებით წაიყვანოთ</a:t>
            </a:r>
            <a:r>
              <a:rPr lang="ka-GE" sz="2400" dirty="0"/>
              <a:t>. ის აყალიბებს სტრუქტურას შემდეგი საკითხების დასადგენად</a:t>
            </a:r>
            <a:r>
              <a:rPr lang="ka-GE" sz="2400" dirty="0" smtClean="0"/>
              <a:t>:</a:t>
            </a:r>
            <a:endParaRPr lang="en-US" sz="2400" dirty="0" smtClean="0"/>
          </a:p>
          <a:p>
            <a:pPr lvl="1"/>
            <a:r>
              <a:rPr lang="ka-GE" sz="2000" dirty="0"/>
              <a:t>ვის უნდა მიაწვდინოთ </a:t>
            </a:r>
            <a:r>
              <a:rPr lang="ka-GE" sz="2000" dirty="0" smtClean="0"/>
              <a:t>ხმა</a:t>
            </a:r>
            <a:endParaRPr lang="en-US" sz="2000" dirty="0" smtClean="0"/>
          </a:p>
          <a:p>
            <a:pPr lvl="1"/>
            <a:r>
              <a:rPr lang="ka-GE" sz="2000" dirty="0"/>
              <a:t>რა უნდა </a:t>
            </a:r>
            <a:r>
              <a:rPr lang="ka-GE" sz="2000" dirty="0" smtClean="0"/>
              <a:t>გადასცეთ სამიზნე </a:t>
            </a:r>
            <a:r>
              <a:rPr lang="ka-GE" sz="2000" dirty="0"/>
              <a:t>ჯგუფებს</a:t>
            </a:r>
            <a:endParaRPr lang="en-US" sz="2000" dirty="0" smtClean="0"/>
          </a:p>
          <a:p>
            <a:pPr lvl="1"/>
            <a:r>
              <a:rPr lang="ka-GE" sz="2000" dirty="0"/>
              <a:t>როგორ მიაღწიოთ თქვენს სამიზნე ჯგუფებამდე</a:t>
            </a:r>
            <a:endParaRPr lang="en-US" sz="2000" dirty="0" smtClean="0"/>
          </a:p>
          <a:p>
            <a:r>
              <a:rPr lang="ka-GE" sz="2400" dirty="0"/>
              <a:t>გეგმა საშუალებას მოგცემთ უკეთ </a:t>
            </a:r>
            <a:r>
              <a:rPr lang="ka-GE" sz="2400" dirty="0" smtClean="0"/>
              <a:t>გადაჭრათ </a:t>
            </a:r>
            <a:r>
              <a:rPr lang="ka-GE" sz="2400" dirty="0" smtClean="0">
                <a:solidFill>
                  <a:srgbClr val="FF0000"/>
                </a:solidFill>
              </a:rPr>
              <a:t>პერსონალთან, ბიუჯეტთან და დროსთან</a:t>
            </a:r>
            <a:r>
              <a:rPr lang="ka-GE" sz="2400" dirty="0" smtClean="0"/>
              <a:t> დაკავშირებული საკითხები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ka-GE" sz="2400" dirty="0"/>
              <a:t>გეგმა გაგიადვილებთ მუნიციპალიტეტის </a:t>
            </a:r>
            <a:r>
              <a:rPr lang="ka-GE" sz="2400" dirty="0">
                <a:solidFill>
                  <a:srgbClr val="FF0000"/>
                </a:solidFill>
              </a:rPr>
              <a:t>სხვა დეპარტამენტებთან </a:t>
            </a:r>
            <a:r>
              <a:rPr lang="ka-GE" sz="2400" dirty="0" smtClean="0">
                <a:solidFill>
                  <a:srgbClr val="FF0000"/>
                </a:solidFill>
              </a:rPr>
              <a:t>ურთიერთობას</a:t>
            </a:r>
            <a:endParaRPr lang="en-US" sz="2400" dirty="0" smtClean="0"/>
          </a:p>
          <a:p>
            <a:r>
              <a:rPr lang="ka-GE" sz="2400" dirty="0"/>
              <a:t>გეგმა იქნება ინსტრუმენტი, რომელიც </a:t>
            </a:r>
            <a:r>
              <a:rPr lang="ka-GE" sz="2400" dirty="0">
                <a:solidFill>
                  <a:srgbClr val="FF0000"/>
                </a:solidFill>
              </a:rPr>
              <a:t>კოორდინაციას გაუწევს </a:t>
            </a:r>
            <a:r>
              <a:rPr lang="ka-GE" sz="2400" dirty="0" smtClean="0">
                <a:solidFill>
                  <a:srgbClr val="FF0000"/>
                </a:solidFill>
              </a:rPr>
              <a:t>დაინტერესებულ </a:t>
            </a:r>
            <a:r>
              <a:rPr lang="ka-GE" sz="2400" dirty="0">
                <a:solidFill>
                  <a:srgbClr val="FF0000"/>
                </a:solidFill>
              </a:rPr>
              <a:t>მხარეებთან ურთიერთობას</a:t>
            </a:r>
            <a:r>
              <a:rPr lang="ka-GE" sz="2400" dirty="0"/>
              <a:t> და </a:t>
            </a:r>
            <a:r>
              <a:rPr lang="ka-GE" sz="2400" dirty="0" smtClean="0"/>
              <a:t>რომელიც შესაძლოა დაგეხმაროთ გარეშე </a:t>
            </a:r>
            <a:r>
              <a:rPr lang="ka-GE" sz="2400" dirty="0"/>
              <a:t>წყაროების </a:t>
            </a:r>
            <a:r>
              <a:rPr lang="ka-GE" sz="2400" dirty="0" smtClean="0"/>
              <a:t>მობილიზებაში, დაფინანსებისა და </a:t>
            </a:r>
            <a:r>
              <a:rPr lang="ka-GE" sz="2400" dirty="0"/>
              <a:t>საკომუნიკაციო </a:t>
            </a:r>
            <a:r>
              <a:rPr lang="ka-GE" sz="2400" dirty="0" smtClean="0"/>
              <a:t>საქმიანობისთვის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2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ka-GE" sz="2400" dirty="0"/>
              <a:t>გააანალიზეთ </a:t>
            </a:r>
            <a:r>
              <a:rPr lang="ka-GE" sz="2400" dirty="0" smtClean="0"/>
              <a:t>თქვენი დღევანდელი და წარსულში </a:t>
            </a:r>
            <a:r>
              <a:rPr lang="ka-GE" sz="2400" dirty="0"/>
              <a:t>არსებული </a:t>
            </a:r>
            <a:r>
              <a:rPr lang="ka-GE" sz="2400" dirty="0" smtClean="0"/>
              <a:t>კომუნიკაციის </a:t>
            </a:r>
            <a:r>
              <a:rPr lang="ka-GE" sz="2400" dirty="0"/>
              <a:t>მიდგომა და </a:t>
            </a:r>
            <a:r>
              <a:rPr lang="ka-GE" sz="2400" dirty="0" smtClean="0"/>
              <a:t>საქმიანობა შემდეგი საკითხებისთვის (</a:t>
            </a:r>
            <a:r>
              <a:rPr lang="ka-GE" sz="2400" dirty="0"/>
              <a:t>კომუნიკაციის გეგმის თავები</a:t>
            </a:r>
            <a:r>
              <a:rPr lang="ka-GE" sz="2400" dirty="0" smtClean="0"/>
              <a:t>):</a:t>
            </a:r>
            <a:endParaRPr lang="en-US" sz="2400" dirty="0"/>
          </a:p>
          <a:p>
            <a:pPr marL="0" indent="0">
              <a:buNone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ka-GE" sz="2000" b="1" dirty="0" smtClean="0"/>
              <a:t>მიზნები - </a:t>
            </a:r>
            <a:r>
              <a:rPr lang="ka-GE" sz="2000" dirty="0" smtClean="0"/>
              <a:t>განსაზღვრეთ თქვენი მიზნები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ka-GE" sz="2000" b="1" dirty="0" smtClean="0"/>
              <a:t>სამიზნე ჯგუფები - </a:t>
            </a:r>
            <a:r>
              <a:rPr lang="ka-GE" sz="2000" dirty="0" smtClean="0"/>
              <a:t>აირჩიეთ სამიზნე ჯგუფები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ka-GE" sz="2000" b="1" dirty="0" smtClean="0"/>
              <a:t>მესიჯები - </a:t>
            </a:r>
            <a:r>
              <a:rPr lang="ka-GE" sz="2000" dirty="0" smtClean="0"/>
              <a:t>ჩამოაყალიბეთ თქვენი ძირითადი გზავნილი თითოეული სამიზნე ჯგუფისთვის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ka-GE" sz="2000" b="1" dirty="0" smtClean="0"/>
              <a:t>ინსტრუმენტები - </a:t>
            </a:r>
            <a:r>
              <a:rPr lang="ka-GE" sz="2000" dirty="0" smtClean="0"/>
              <a:t>შეარჩიეთ თქვენი კომუნიკაციის ინსტრუმენტები, პროდუქტები, არხები და მეთოდები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ka-GE" sz="2000" b="1" dirty="0" smtClean="0"/>
              <a:t>ადამიანური რესურსები / უნარები და შესაძლებლობები</a:t>
            </a:r>
            <a:endParaRPr lang="en-US" sz="2000" b="1" dirty="0"/>
          </a:p>
          <a:p>
            <a:pPr marL="457200" indent="-457200">
              <a:buFont typeface="+mj-lt"/>
              <a:buAutoNum type="arabicPeriod"/>
            </a:pPr>
            <a:r>
              <a:rPr lang="ka-GE" sz="2000" b="1" dirty="0" smtClean="0"/>
              <a:t>ფინანსური ბიუჯეტი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ka-GE" sz="2000" b="1" dirty="0" smtClean="0"/>
              <a:t>დროითი ვადები - </a:t>
            </a:r>
            <a:r>
              <a:rPr lang="ka-GE" sz="2000" dirty="0" smtClean="0"/>
              <a:t>განსაზღვრეთ დროის განრიგი და თქვენი გეგმა განახორციელეთ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ka-GE" sz="2000" b="1" dirty="0" smtClean="0"/>
              <a:t>მონიტორინგი - </a:t>
            </a:r>
            <a:r>
              <a:rPr lang="ka-GE" sz="2000" dirty="0" smtClean="0"/>
              <a:t>მიმოიხილეთ და გააანალიზეთ შედეგები და </a:t>
            </a:r>
            <a:r>
              <a:rPr lang="ka-GE" sz="2000" dirty="0"/>
              <a:t>იპოვეთ მათი </a:t>
            </a:r>
            <a:r>
              <a:rPr lang="ka-GE" sz="2000" dirty="0" smtClean="0"/>
              <a:t>ყოველწლიური </a:t>
            </a:r>
            <a:r>
              <a:rPr lang="ka-GE" sz="2000" dirty="0"/>
              <a:t>რეგულარული გაუმჯობესების </a:t>
            </a:r>
            <a:r>
              <a:rPr lang="ka-GE" sz="2000" dirty="0" smtClean="0"/>
              <a:t>გზები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31838"/>
          </a:xfrm>
        </p:spPr>
        <p:txBody>
          <a:bodyPr>
            <a:noAutofit/>
          </a:bodyPr>
          <a:lstStyle/>
          <a:p>
            <a:r>
              <a:rPr lang="ka-GE" sz="2800" dirty="0" smtClean="0">
                <a:solidFill>
                  <a:schemeClr val="tx2"/>
                </a:solidFill>
              </a:rPr>
              <a:t>როგორ შევიმუშაოთ კომუნიკაციის გეგმა? 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52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2800" dirty="0" smtClean="0">
                <a:solidFill>
                  <a:schemeClr val="tx2"/>
                </a:solidFill>
              </a:rPr>
              <a:t>მიზნები - რისი მიღწევა გსურთ? 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2743200"/>
          </a:xfrm>
        </p:spPr>
        <p:txBody>
          <a:bodyPr>
            <a:normAutofit/>
          </a:bodyPr>
          <a:lstStyle/>
          <a:p>
            <a:r>
              <a:rPr lang="ka-GE" sz="1800" b="1" dirty="0" smtClean="0"/>
              <a:t>მიზანი 1 </a:t>
            </a:r>
            <a:r>
              <a:rPr lang="en-GB" sz="1800" b="1" dirty="0" smtClean="0"/>
              <a:t>–</a:t>
            </a:r>
            <a:r>
              <a:rPr lang="ka-GE" sz="1800" b="1" dirty="0" smtClean="0"/>
              <a:t> </a:t>
            </a:r>
            <a:r>
              <a:rPr lang="ka-GE" sz="1800" dirty="0" smtClean="0"/>
              <a:t>მყარი </a:t>
            </a:r>
            <a:r>
              <a:rPr lang="ka-GE" sz="1800" dirty="0"/>
              <a:t>ნარჩენების ინტეგრირებული მართვის სისტემის დანერგვის </a:t>
            </a:r>
            <a:r>
              <a:rPr lang="ka-GE" sz="1800" dirty="0" smtClean="0"/>
              <a:t>ხელშეწყობა </a:t>
            </a:r>
            <a:r>
              <a:rPr lang="ka-GE" sz="1800" dirty="0"/>
              <a:t>იმერეთში, რაჭა-ლეჩხუმსა და ქვემო სვანეთში</a:t>
            </a:r>
            <a:r>
              <a:rPr lang="ka-GE" sz="1800" dirty="0" smtClean="0"/>
              <a:t> </a:t>
            </a:r>
            <a:r>
              <a:rPr lang="ka-GE" sz="1800" b="1" dirty="0" smtClean="0"/>
              <a:t>მიზანი 2 </a:t>
            </a:r>
            <a:r>
              <a:rPr lang="en-GB" sz="1800" b="1" dirty="0" smtClean="0"/>
              <a:t>– </a:t>
            </a:r>
            <a:r>
              <a:rPr lang="ka-GE" sz="1800" dirty="0" smtClean="0"/>
              <a:t>მოქალაქეთა ცნობიერების ამაღლება ნარჩენების სათანადო განთავსების საჭიროებისა და მისი ხარჯების შესახებ</a:t>
            </a:r>
            <a:endParaRPr lang="en-GB" sz="1800" dirty="0" smtClean="0"/>
          </a:p>
          <a:p>
            <a:r>
              <a:rPr lang="ka-GE" sz="1800" b="1" dirty="0" smtClean="0"/>
              <a:t>მიზანი 3</a:t>
            </a:r>
            <a:r>
              <a:rPr lang="en-GB" sz="1800" b="1" dirty="0" smtClean="0"/>
              <a:t> –</a:t>
            </a:r>
            <a:r>
              <a:rPr lang="ka-GE" sz="1800" b="1" dirty="0" smtClean="0"/>
              <a:t> </a:t>
            </a:r>
            <a:r>
              <a:rPr lang="ka-GE" sz="1800" dirty="0" smtClean="0"/>
              <a:t>ნარჩენების თავიდან არიდების, ორგანული ნარჩენების კომპოსტირების, ნარჩენების სეპარირებისა და რეციკლირების </a:t>
            </a:r>
            <a:r>
              <a:rPr lang="ka-GE" sz="1800" dirty="0"/>
              <a:t>მხარდაჭერის </a:t>
            </a:r>
            <a:r>
              <a:rPr lang="ka-GE" sz="1800" dirty="0" smtClean="0"/>
              <a:t>კუთხით </a:t>
            </a:r>
            <a:r>
              <a:rPr lang="ka-GE" sz="1800" dirty="0"/>
              <a:t>მოქალაქეთა </a:t>
            </a:r>
            <a:r>
              <a:rPr lang="ka-GE" sz="1800" dirty="0" smtClean="0"/>
              <a:t>წახალისება</a:t>
            </a:r>
            <a:endParaRPr lang="en-GB" sz="1800" dirty="0" smtClean="0"/>
          </a:p>
          <a:p>
            <a:r>
              <a:rPr lang="ka-GE" sz="1800" b="1" dirty="0" smtClean="0"/>
              <a:t>მიზანი 4</a:t>
            </a:r>
            <a:r>
              <a:rPr lang="en-GB" sz="1800" b="1" dirty="0" smtClean="0"/>
              <a:t> </a:t>
            </a:r>
            <a:r>
              <a:rPr lang="en-GB" sz="1800" b="1" dirty="0"/>
              <a:t>- </a:t>
            </a:r>
            <a:r>
              <a:rPr lang="ka-GE" sz="1800" dirty="0"/>
              <a:t>უზრუნველყოფა იმისა, რომ მოსახლეობისთვის ცნობილია </a:t>
            </a:r>
            <a:r>
              <a:rPr lang="ka-GE" sz="1800" dirty="0" smtClean="0"/>
              <a:t>პროექტში ჩართული </a:t>
            </a:r>
            <a:r>
              <a:rPr lang="ka-GE" sz="1800" dirty="0"/>
              <a:t>პარტნიორებისა და ზოგადად, ევროკავშირის </a:t>
            </a:r>
            <a:r>
              <a:rPr lang="ka-GE" sz="1800" dirty="0" smtClean="0"/>
              <a:t>როლი</a:t>
            </a: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1447800"/>
            <a:ext cx="746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2200" dirty="0" smtClean="0"/>
              <a:t>მაგალითები - პროექტი „მყარი ნარჩენების ინტეგრირებული მართვა - ქუთაისი“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5177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457200"/>
          </a:xfrm>
        </p:spPr>
        <p:txBody>
          <a:bodyPr>
            <a:noAutofit/>
          </a:bodyPr>
          <a:lstStyle/>
          <a:p>
            <a:r>
              <a:rPr lang="ka-GE" sz="2800" dirty="0" smtClean="0">
                <a:solidFill>
                  <a:schemeClr val="tx2"/>
                </a:solidFill>
              </a:rPr>
              <a:t>სამიზნე ჯგუფები - ვის ვესაუბრებით? 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2666"/>
            <a:ext cx="8229600" cy="777134"/>
          </a:xfrm>
        </p:spPr>
        <p:txBody>
          <a:bodyPr>
            <a:normAutofit fontScale="77500" lnSpcReduction="20000"/>
          </a:bodyPr>
          <a:lstStyle/>
          <a:p>
            <a:r>
              <a:rPr lang="ka-GE" sz="2000" dirty="0" smtClean="0"/>
              <a:t>სამიზნე ჯგუფების განსაზღვრის ამოსავალი წერტილია „ფართო საზოგადოება“ </a:t>
            </a:r>
            <a:endParaRPr lang="en-US" sz="2000" dirty="0" smtClean="0"/>
          </a:p>
          <a:p>
            <a:r>
              <a:rPr lang="ka-GE" sz="2000" dirty="0" smtClean="0"/>
              <a:t>ზოგადი ინფორმაცია ყველა მოქალაქისთვის</a:t>
            </a:r>
            <a:endParaRPr lang="en-US" sz="2000" dirty="0" smtClean="0"/>
          </a:p>
          <a:p>
            <a:r>
              <a:rPr lang="ka-GE" sz="2000" dirty="0" smtClean="0"/>
              <a:t>სპეციფიკური ინფორმაცია და საქმიანობა კონკრეტული სამიზნე ჯგუფებისთვის</a:t>
            </a: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66800" y="2384531"/>
            <a:ext cx="6705600" cy="287326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371599" y="3124200"/>
            <a:ext cx="1499420" cy="9541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ka-GE" sz="1400" dirty="0" smtClean="0">
                <a:solidFill>
                  <a:schemeClr val="bg1"/>
                </a:solidFill>
              </a:rPr>
              <a:t>არასამთავრობოები და საზოგად. ორგანიზაციები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74112" y="3352800"/>
            <a:ext cx="1597888" cy="73866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ka-GE" sz="1400" dirty="0" smtClean="0">
                <a:solidFill>
                  <a:schemeClr val="bg1"/>
                </a:solidFill>
              </a:rPr>
              <a:t>კერძო სექტორი, ბიზნესი, მრექველობა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19400" y="4267200"/>
            <a:ext cx="2819400" cy="73866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ka-GE" sz="1400" dirty="0" smtClean="0">
                <a:solidFill>
                  <a:schemeClr val="bg1"/>
                </a:solidFill>
              </a:rPr>
              <a:t>განათლების სისტემა, სკოლები, პროფესიული სასწავლებლები, საბავშვო ბაღები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3600" y="3822412"/>
            <a:ext cx="1371600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ka-GE" sz="1400" dirty="0" smtClean="0">
                <a:solidFill>
                  <a:schemeClr val="bg1"/>
                </a:solidFill>
              </a:rPr>
              <a:t>ახალგაზრდობა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86400" y="3121223"/>
            <a:ext cx="167640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ka-GE" sz="1400" dirty="0" smtClean="0">
                <a:solidFill>
                  <a:schemeClr val="bg1"/>
                </a:solidFill>
              </a:rPr>
              <a:t>მოსახლეობა</a:t>
            </a:r>
            <a:endParaRPr lang="en-US" sz="1400" dirty="0" smtClean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71019" y="2533472"/>
            <a:ext cx="1015181" cy="73866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ka-GE" sz="1400" dirty="0" smtClean="0">
                <a:solidFill>
                  <a:schemeClr val="bg1"/>
                </a:solidFill>
              </a:rPr>
              <a:t>ქალაქი</a:t>
            </a:r>
            <a:r>
              <a:rPr lang="en-US" sz="1400" dirty="0" smtClean="0">
                <a:solidFill>
                  <a:schemeClr val="bg1"/>
                </a:solidFill>
              </a:rPr>
              <a:t> – </a:t>
            </a:r>
            <a:r>
              <a:rPr lang="ka-GE" sz="1400" dirty="0" smtClean="0">
                <a:solidFill>
                  <a:schemeClr val="bg1"/>
                </a:solidFill>
              </a:rPr>
              <a:t>დიდი შენობები</a:t>
            </a:r>
            <a:endParaRPr lang="en-US" sz="1400" dirty="0" smtClean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62400" y="2537936"/>
            <a:ext cx="1388453" cy="73866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lvl="1"/>
            <a:r>
              <a:rPr lang="ka-GE" sz="1400" dirty="0" smtClean="0">
                <a:solidFill>
                  <a:schemeClr val="bg1"/>
                </a:solidFill>
              </a:rPr>
              <a:t>ქალაქი</a:t>
            </a:r>
            <a:r>
              <a:rPr lang="en-US" sz="1400" dirty="0" smtClean="0">
                <a:solidFill>
                  <a:schemeClr val="bg1"/>
                </a:solidFill>
              </a:rPr>
              <a:t> –</a:t>
            </a:r>
            <a:r>
              <a:rPr lang="ka-GE" sz="1400" dirty="0" smtClean="0">
                <a:solidFill>
                  <a:schemeClr val="bg1"/>
                </a:solidFill>
              </a:rPr>
              <a:t> კერძო სახლები</a:t>
            </a:r>
            <a:endParaRPr lang="en-US" sz="1400" dirty="0" smtClean="0">
              <a:solidFill>
                <a:schemeClr val="bg1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57200" y="5351621"/>
            <a:ext cx="8229600" cy="77713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a-GE" sz="2000" dirty="0"/>
              <a:t>შექმენით მკაფიო პროფილი თითოეული სამიზნე ჯგუფისთვის (რამდენი ადამიანი, ზოგადი დამოკიდებულება, კონკრეტული პრობლემები, მედიის გამოყენება, ყველაზე უკეთ როგორ მივაწვდინოთ მათ ხმა</a:t>
            </a:r>
            <a:r>
              <a:rPr lang="ka-GE" sz="2000" dirty="0" smtClean="0"/>
              <a:t>...</a:t>
            </a:r>
            <a:endParaRPr lang="en-US" sz="2000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4648200" y="3682886"/>
            <a:ext cx="931253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ka-GE" sz="1400" dirty="0" smtClean="0">
                <a:solidFill>
                  <a:schemeClr val="bg1"/>
                </a:solidFill>
              </a:rPr>
              <a:t>მედია</a:t>
            </a:r>
            <a:endParaRPr lang="en-US" sz="1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79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162"/>
            <a:ext cx="8229600" cy="350838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ka-GE" sz="2400" dirty="0" smtClean="0">
                <a:solidFill>
                  <a:schemeClr val="tx2"/>
                </a:solidFill>
              </a:rPr>
              <a:t>გზავნილები - რა უნდა ვუთხრათ მათ? 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458200" cy="3657599"/>
          </a:xfrm>
        </p:spPr>
        <p:txBody>
          <a:bodyPr>
            <a:noAutofit/>
          </a:bodyPr>
          <a:lstStyle/>
          <a:p>
            <a:r>
              <a:rPr lang="ka-GE" sz="1800" b="1" dirty="0" smtClean="0"/>
              <a:t>„მთავარი მესიჯები“ რატომ არის მნიშვნელოვანი? </a:t>
            </a:r>
            <a:r>
              <a:rPr lang="en-US" sz="1800" b="1" dirty="0"/>
              <a:t/>
            </a:r>
            <a:br>
              <a:rPr lang="en-US" sz="1800" b="1" dirty="0"/>
            </a:br>
            <a:r>
              <a:rPr lang="ka-GE" sz="1800" dirty="0" smtClean="0"/>
              <a:t>მთავარი </a:t>
            </a:r>
            <a:r>
              <a:rPr lang="ka-GE" sz="1800" dirty="0"/>
              <a:t>მესიჯები მნიშვნელოვანია იმიტომ, რომ </a:t>
            </a:r>
            <a:r>
              <a:rPr lang="ka-GE" sz="1800" dirty="0" smtClean="0"/>
              <a:t>ადრესატებს </a:t>
            </a:r>
            <a:r>
              <a:rPr lang="ka-GE" sz="1800" dirty="0"/>
              <a:t>ეხმარება ყურადღება </a:t>
            </a:r>
            <a:r>
              <a:rPr lang="ka-GE" sz="1800" dirty="0" smtClean="0"/>
              <a:t>გაამახვილონ </a:t>
            </a:r>
            <a:r>
              <a:rPr lang="ka-GE" sz="1800" dirty="0"/>
              <a:t>მოწოდებულ ინფორმაციაზე. მუნიციპალიტეტის ყველა წარმომადგენელი საზოგადოებას </a:t>
            </a:r>
            <a:r>
              <a:rPr lang="ka-GE" sz="1800" b="1" dirty="0" smtClean="0"/>
              <a:t>„ერთი ხმით“ </a:t>
            </a:r>
            <a:r>
              <a:rPr lang="ka-GE" sz="1800" b="1" dirty="0"/>
              <a:t>უნდა ესაუბროს</a:t>
            </a:r>
            <a:endParaRPr lang="en-US" sz="1800" b="1" dirty="0"/>
          </a:p>
          <a:p>
            <a:r>
              <a:rPr lang="ka-GE" sz="1800" b="1" dirty="0" smtClean="0"/>
              <a:t>როგორ უნდა შემუშავდეს და მომზადდეს მესიჯები? 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ka-GE" sz="1800" dirty="0" smtClean="0"/>
              <a:t>მესიჯი უნდა იყოს </a:t>
            </a:r>
            <a:r>
              <a:rPr lang="ka-GE" sz="1800" b="1" dirty="0" smtClean="0"/>
              <a:t>ცხადი და მარტივი ენით დაწერილი</a:t>
            </a:r>
            <a:r>
              <a:rPr lang="ka-GE" sz="1800" dirty="0" smtClean="0"/>
              <a:t>, რათა სამიზნე აუდიტორიამ გზავნილი კარგად გაიგოს და გაიაზროს</a:t>
            </a:r>
            <a:endParaRPr lang="en-US" sz="1800" dirty="0"/>
          </a:p>
          <a:p>
            <a:r>
              <a:rPr lang="ka-GE" sz="1800" b="1" dirty="0" smtClean="0"/>
              <a:t>როგორ გამოვიყენოთ მესიჯები? 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ka-GE" sz="1800" dirty="0"/>
              <a:t>მას შემდეგ რაც შეიმუშავებთ სუბიექტისთვის განკუთვნილ </a:t>
            </a:r>
            <a:r>
              <a:rPr lang="ka-GE" sz="1800" dirty="0" smtClean="0"/>
              <a:t>მთავარ </a:t>
            </a:r>
            <a:r>
              <a:rPr lang="ka-GE" sz="1800" dirty="0"/>
              <a:t>მესიჯებს, იგი უნდა გამოიყენოთ ყველა საკომუნიკაციო პროდუქტში, ყველა ღონისძიებაზე და </a:t>
            </a:r>
            <a:r>
              <a:rPr lang="ka-GE" sz="1800" dirty="0" smtClean="0"/>
              <a:t>თქვენს ხელთ არსებული ყველა </a:t>
            </a:r>
            <a:r>
              <a:rPr lang="ka-GE" sz="1800" dirty="0"/>
              <a:t>საკომუნიკაციო არხის გამოყენებით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2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09600"/>
          </a:xfrm>
        </p:spPr>
        <p:txBody>
          <a:bodyPr>
            <a:noAutofit/>
          </a:bodyPr>
          <a:lstStyle/>
          <a:p>
            <a:r>
              <a:rPr lang="ka-GE" sz="2400" dirty="0" smtClean="0">
                <a:solidFill>
                  <a:schemeClr val="tx2"/>
                </a:solidFill>
              </a:rPr>
              <a:t>ინსტრუმენტები და საქმიანობა - როგორ დავუკავშიროთ ერთმანეთს? 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297363"/>
          </a:xfrm>
        </p:spPr>
        <p:txBody>
          <a:bodyPr>
            <a:noAutofit/>
          </a:bodyPr>
          <a:lstStyle/>
          <a:p>
            <a:r>
              <a:rPr lang="ka-GE" sz="1600" dirty="0"/>
              <a:t>გამოიყენეთ სხვადასხვა საკომუნიკაცი არხი და ინსტრუმენტი, კონკრეტული სამიზნე </a:t>
            </a:r>
            <a:r>
              <a:rPr lang="ka-GE" sz="1600" dirty="0" smtClean="0"/>
              <a:t>ჯგუფის / აუდიტორიისა </a:t>
            </a:r>
            <a:r>
              <a:rPr lang="ka-GE" sz="1600" dirty="0"/>
              <a:t>და შესაძლო </a:t>
            </a:r>
            <a:r>
              <a:rPr lang="ka-GE" sz="1600" dirty="0" smtClean="0"/>
              <a:t>გავლენის / </a:t>
            </a:r>
            <a:r>
              <a:rPr lang="ka-GE" sz="1600" dirty="0"/>
              <a:t>შედეგების </a:t>
            </a:r>
            <a:r>
              <a:rPr lang="ka-GE" sz="1600" dirty="0" smtClean="0"/>
              <a:t>გათვალისწინებით</a:t>
            </a:r>
            <a:endParaRPr lang="en-US" sz="1600" dirty="0" smtClean="0"/>
          </a:p>
          <a:p>
            <a:r>
              <a:rPr lang="ka-GE" sz="1600" b="1" dirty="0" smtClean="0"/>
              <a:t>ბეჭდური - </a:t>
            </a:r>
            <a:r>
              <a:rPr lang="ka-GE" sz="1600" dirty="0" smtClean="0"/>
              <a:t>პოსტერები; ფლაერები და ბროშურები; საინფორმაციო ბიულეტენი, სარეკლამო მასალები; საკითხავი მასალები; </a:t>
            </a:r>
            <a:endParaRPr lang="en-US" sz="1600" dirty="0" smtClean="0"/>
          </a:p>
          <a:p>
            <a:r>
              <a:rPr lang="ka-GE" sz="1600" b="1" dirty="0" smtClean="0"/>
              <a:t>ონლაინ - </a:t>
            </a:r>
            <a:r>
              <a:rPr lang="ka-GE" sz="1600" dirty="0" smtClean="0"/>
              <a:t>ვებ-გვერდი; </a:t>
            </a:r>
            <a:r>
              <a:rPr lang="en-US" sz="1600" dirty="0" smtClean="0"/>
              <a:t>Facebook; YouTube; </a:t>
            </a:r>
            <a:r>
              <a:rPr lang="ka-GE" sz="1600" dirty="0" smtClean="0"/>
              <a:t>ონლაინ საინფორმაციო სააგენტოების ახალი ამბები; </a:t>
            </a:r>
            <a:endParaRPr lang="en-US" sz="1600" dirty="0" smtClean="0"/>
          </a:p>
          <a:p>
            <a:r>
              <a:rPr lang="ka-GE" sz="1600" b="1" dirty="0" smtClean="0"/>
              <a:t>მედიასთან ურთიერთობა - </a:t>
            </a:r>
            <a:r>
              <a:rPr lang="ka-GE" sz="1600" dirty="0" smtClean="0"/>
              <a:t>პრეს რელიზები და პრესკონფერენციები; გამგეობის გაზეთი; სატელევიზიო არხებთან შეთანხმება და თანამშრომლობა; რადიო; </a:t>
            </a:r>
            <a:endParaRPr lang="en-US" sz="1600" dirty="0" smtClean="0"/>
          </a:p>
          <a:p>
            <a:r>
              <a:rPr lang="ka-GE" sz="1600" b="1" dirty="0" smtClean="0"/>
              <a:t>ღონისძიებები / პირდაპირი კომუნიკაცია - </a:t>
            </a:r>
            <a:r>
              <a:rPr lang="ka-GE" sz="1600" dirty="0" smtClean="0"/>
              <a:t>პრეზენტაციები ადგილობრივ ღონისძიებებზე, ადგილობრივ თუ ეროვნულ კონფერენციებზე, გამოფენებზე და სხვა თავშეყრის ადგილებზე; სათემო შეხვედრებზე; საჯარო გამოსვლებზე; გამოფენებზე; </a:t>
            </a:r>
            <a:endParaRPr lang="en-US" sz="1600" dirty="0" smtClean="0"/>
          </a:p>
          <a:p>
            <a:r>
              <a:rPr lang="ka-GE" sz="1600" dirty="0"/>
              <a:t>დარწმუნდით, რომ თქვენი ინსტრუმენტები და საქმიანობა ერგება არსებულ </a:t>
            </a:r>
            <a:r>
              <a:rPr lang="ka-GE" sz="1600" dirty="0" smtClean="0"/>
              <a:t>ადამიანურ, ფინანსურ და დროით რესურსებს.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8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4733</TotalTime>
  <Words>1326</Words>
  <Application>Microsoft Macintosh PowerPoint</Application>
  <PresentationFormat>On-screen Show (4:3)</PresentationFormat>
  <Paragraphs>455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Sylfaen</vt:lpstr>
      <vt:lpstr>Times New Roman</vt:lpstr>
      <vt:lpstr>Wingdings</vt:lpstr>
      <vt:lpstr>Arial</vt:lpstr>
      <vt:lpstr>Office Theme</vt:lpstr>
      <vt:lpstr>PowerPoint Presentation</vt:lpstr>
      <vt:lpstr>PowerPoint Presentation</vt:lpstr>
      <vt:lpstr>PowerPoint Presentation</vt:lpstr>
      <vt:lpstr>რატომ უნდა შეიმუშაოთ კომუნიკაციის გეგმა? </vt:lpstr>
      <vt:lpstr>როგორ შევიმუშაოთ კომუნიკაციის გეგმა? </vt:lpstr>
      <vt:lpstr>მიზნები - რისი მიღწევა გსურთ? </vt:lpstr>
      <vt:lpstr>სამიზნე ჯგუფები - ვის ვესაუბრებით? </vt:lpstr>
      <vt:lpstr> გზავნილები - რა უნდა ვუთხრათ მათ? </vt:lpstr>
      <vt:lpstr>ინსტრუმენტები და საქმიანობა - როგორ დავუკავშიროთ ერთმანეთს? </vt:lpstr>
      <vt:lpstr>ინსტრუმენტები და საქმიანობა პრაქტიკული რჩევა: შექმენით მიმოხილვის ცხრილი</vt:lpstr>
      <vt:lpstr>ადამიანური რესურსები / უნარები და შესაძლებლობები - როგორ შევასრულოთ სამუშაო?</vt:lpstr>
      <vt:lpstr>ბიუჯეტი - როგორ დავაფინანსოთ ის? </vt:lpstr>
      <vt:lpstr>სამუშაოს შესრულების დროითი გეგმა</vt:lpstr>
      <vt:lpstr>მონიტორინგი, მიმოხილვა, ანალიზი და დასკვნა</vt:lpstr>
      <vt:lpstr>სადისკუსიო თემები სამუშაო ჯგუფებისთვის</vt:lpstr>
      <vt:lpstr>კომუნიკაციის მატრიცა - ჯგუფური სამუშაო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Ulrich Roth</cp:lastModifiedBy>
  <cp:revision>131</cp:revision>
  <cp:lastPrinted>2017-06-13T14:40:46Z</cp:lastPrinted>
  <dcterms:created xsi:type="dcterms:W3CDTF">2017-05-28T12:54:30Z</dcterms:created>
  <dcterms:modified xsi:type="dcterms:W3CDTF">2017-06-13T14:44:34Z</dcterms:modified>
</cp:coreProperties>
</file>