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61" r:id="rId4"/>
    <p:sldId id="262" r:id="rId5"/>
    <p:sldId id="263" r:id="rId6"/>
    <p:sldId id="264" r:id="rId7"/>
    <p:sldId id="266" r:id="rId8"/>
    <p:sldId id="265" r:id="rId9"/>
    <p:sldId id="267" r:id="rId10"/>
    <p:sldId id="268" r:id="rId11"/>
    <p:sldId id="269" r:id="rId12"/>
    <p:sldId id="270" r:id="rId13"/>
    <p:sldId id="271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e Boesten" initials="RB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/>
    <p:restoredTop sz="94650"/>
  </p:normalViewPr>
  <p:slideViewPr>
    <p:cSldViewPr snapToGrid="0" snapToObjects="1">
      <p:cViewPr varScale="1">
        <p:scale>
          <a:sx n="183" d="100"/>
          <a:sy n="183" d="100"/>
        </p:scale>
        <p:origin x="105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commentAuthors" Target="commentAuthors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4959F-DC0B-CA4D-A98C-44694395D4DD}" type="datetimeFigureOut">
              <a:rPr lang="en-US" smtClean="0"/>
              <a:t>6/7/17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33EB1-44A9-3A4C-A144-7C2231E41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33EB1-44A9-3A4C-A144-7C2231E41A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0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33EB1-44A9-3A4C-A144-7C2231E41A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84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41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42233"/>
            <a:ext cx="2057400" cy="548393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42233"/>
            <a:ext cx="6019800" cy="548393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6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62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39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6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1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19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0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6664"/>
            <a:ext cx="3008313" cy="77843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56664"/>
            <a:ext cx="5111750" cy="56429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6455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30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83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t="1000" r="-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35016"/>
            <a:ext cx="8229600" cy="782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5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72312" y="64357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15 June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285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B6441-DD3E-9845-BBF9-34D8E9CB0C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4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45705"/>
            <a:ext cx="7772400" cy="2354746"/>
          </a:xfrm>
        </p:spPr>
        <p:txBody>
          <a:bodyPr>
            <a:normAutofit/>
          </a:bodyPr>
          <a:lstStyle/>
          <a:p>
            <a:r>
              <a:rPr lang="ka-GE" sz="4000" dirty="0" smtClean="0"/>
              <a:t>მუნიციპალური ნარჩენების მართვის გეგმების მომზადება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5130" y="3886200"/>
            <a:ext cx="7663070" cy="1752600"/>
          </a:xfrm>
        </p:spPr>
        <p:txBody>
          <a:bodyPr>
            <a:normAutofit/>
          </a:bodyPr>
          <a:lstStyle/>
          <a:p>
            <a:endParaRPr lang="en-US" b="1" dirty="0" smtClean="0"/>
          </a:p>
          <a:p>
            <a:r>
              <a:rPr lang="ka-GE" dirty="0" smtClean="0"/>
              <a:t>მე-7 ტრენინგი</a:t>
            </a:r>
            <a:endParaRPr lang="en-US" dirty="0"/>
          </a:p>
          <a:p>
            <a:r>
              <a:rPr lang="ka-GE" sz="2400" dirty="0" smtClean="0"/>
              <a:t>ქუთაისი, ივნისი 2017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3200" dirty="0"/>
              <a:t>დაგეგმვის ნაწილის ფინანსური ქვეთავი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ka-GE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ხარჯების გამოთვლის მეთოდები</a:t>
            </a:r>
            <a:endParaRPr lang="en-GB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971550" lvl="1" indent="-514350">
              <a:buFont typeface="+mj-lt"/>
              <a:buAutoNum type="alphaLcParenR" startAt="4"/>
            </a:pPr>
            <a:r>
              <a:rPr lang="ka-GE" sz="2000" dirty="0" smtClean="0"/>
              <a:t>კომპანიის ნარჩენები</a:t>
            </a:r>
            <a:endParaRPr lang="en-GB" sz="2000" dirty="0" smtClean="0"/>
          </a:p>
          <a:p>
            <a:pPr lvl="1"/>
            <a:r>
              <a:rPr lang="ka-GE" sz="1800" dirty="0"/>
              <a:t>კომპანიებს, რომელთაც უფლება აქვთ ისარგებლონ მუნიციპალური შეგროვების მომსახურებით, მოსაკრებელი დაეკისრებათ შემდეგი ფორმულის გამოყენებით [........უნდა განისაზღვროს მუნიციპალიტეტის მიერ</a:t>
            </a:r>
            <a:r>
              <a:rPr lang="ka-GE" sz="1800" dirty="0" smtClean="0"/>
              <a:t>...]:</a:t>
            </a:r>
            <a:endParaRPr lang="en-GB" sz="18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ka-GE" sz="1600" dirty="0"/>
              <a:t>მაგალითი 1: დასაქმებული ადამიანების რაოდენობა გამრავლებული </a:t>
            </a:r>
            <a:r>
              <a:rPr lang="ka-GE" sz="1600" dirty="0" smtClean="0"/>
              <a:t>ნარჩენების იმ მოსაკრებელზე, რაც მოსახლეობისთვის არის დაწესებული;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ka-GE" sz="1600" dirty="0"/>
              <a:t>მაგალითი 2: თანამშრომელთა ფიქსირებული რაოდენობა</a:t>
            </a:r>
            <a:r>
              <a:rPr lang="ka-GE" sz="1600" dirty="0" smtClean="0"/>
              <a:t>, </a:t>
            </a:r>
            <a:r>
              <a:rPr lang="ka-GE" sz="1600" dirty="0"/>
              <a:t>4 </a:t>
            </a:r>
            <a:r>
              <a:rPr lang="ka-GE" sz="1600" dirty="0" smtClean="0"/>
              <a:t>ადამიანის ოდენობით, </a:t>
            </a:r>
            <a:r>
              <a:rPr lang="ka-GE" sz="1600" dirty="0"/>
              <a:t>გამრავლებული  მოსახლეობისთვის დაწესებულ ნარჩენების </a:t>
            </a:r>
            <a:r>
              <a:rPr lang="ka-GE" sz="1600" dirty="0" smtClean="0"/>
              <a:t>მოსაკრებელზე;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ka-GE" sz="1600" dirty="0"/>
              <a:t>მაგალითი 3: მომსახურების არეალი (მ</a:t>
            </a:r>
            <a:r>
              <a:rPr lang="ka-GE" sz="1600" baseline="30000" dirty="0"/>
              <a:t>2</a:t>
            </a:r>
            <a:r>
              <a:rPr lang="ka-GE" sz="1600" dirty="0"/>
              <a:t>), დასაჯდომი ადგილების რაოდენობა (რესტორნები, კინოთეატრები), საწოლების რაოდენობა (ჰოსტელი, ჯანდაცვის ობიექტები) გამრავლებული, მოსახლეობისთვის დაწესებულ ნარჩენების მოსაკრებელზე</a:t>
            </a:r>
            <a:r>
              <a:rPr lang="ka-GE" sz="1600" dirty="0" smtClean="0"/>
              <a:t>.</a:t>
            </a:r>
            <a:endParaRPr lang="en-GB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5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3200" dirty="0"/>
              <a:t>დაგეგმვის ნაწილის ფინანსური ქვეთავი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ka-GE" sz="39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საინვესტიციო და საოპერაციო ხარჯები</a:t>
            </a:r>
            <a:endParaRPr lang="en-GB" sz="39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ka-GE" sz="3900" dirty="0" smtClean="0"/>
              <a:t>საინვესტიციო და საოპერაციო ხარჯები უნდა მოიცავდეს ცვეთისა და ამორტიზაციის ხარჯებს</a:t>
            </a:r>
            <a:endParaRPr lang="en-GB" sz="3900" dirty="0" smtClean="0"/>
          </a:p>
          <a:p>
            <a:r>
              <a:rPr lang="ka-GE" sz="3900" dirty="0" smtClean="0"/>
              <a:t>დღეს არსებული მომსახურებისთვის საინვესტიციო და საოპერაციო ხარჯები გამოთვალეთ შემდეგნაირად:</a:t>
            </a:r>
            <a:endParaRPr lang="en-GB" sz="3900" dirty="0" smtClean="0"/>
          </a:p>
          <a:p>
            <a:pPr lvl="1"/>
            <a:r>
              <a:rPr lang="ka-GE" sz="3500" dirty="0"/>
              <a:t>გააკეთეთ </a:t>
            </a:r>
            <a:r>
              <a:rPr lang="ka-GE" sz="3500" dirty="0" smtClean="0"/>
              <a:t>ცხრილი, </a:t>
            </a:r>
            <a:r>
              <a:rPr lang="ka-GE" sz="3500" dirty="0"/>
              <a:t>სადაც ნაჩვენები იქნება დღეს არსებული აღჭურვილობა (</a:t>
            </a:r>
            <a:r>
              <a:rPr lang="ka-GE" sz="3500" dirty="0" smtClean="0"/>
              <a:t>მანქანებისა და </a:t>
            </a:r>
            <a:r>
              <a:rPr lang="ka-GE" sz="3500" dirty="0"/>
              <a:t>კონტეინერების რაოდენობა, მოცულობა, შეძენის წელი და დარჩენილი ეკონომიკური ვადა), კადრების შემადგენლობა (რაოდენობა, სპეციალიზაცია, </a:t>
            </a:r>
            <a:r>
              <a:rPr lang="ka-GE" sz="3500" dirty="0" smtClean="0"/>
              <a:t>ხარჯი ერთეულზე) და </a:t>
            </a:r>
            <a:r>
              <a:rPr lang="ka-GE" sz="3500" dirty="0"/>
              <a:t>საოპერაციო ხარჯები (პერსონალი, </a:t>
            </a:r>
            <a:r>
              <a:rPr lang="ka-GE" sz="3500" dirty="0" smtClean="0"/>
              <a:t>მოვლა </a:t>
            </a:r>
            <a:r>
              <a:rPr lang="ka-GE" sz="3500" dirty="0"/>
              <a:t>და საწვავი, ცვეთა და ამორტიზაცია და ა.შ</a:t>
            </a:r>
            <a:r>
              <a:rPr lang="ka-GE" sz="3500" dirty="0" smtClean="0"/>
              <a:t>.)( უკვე გაკეთდა არსებული მდგომარეობის ნაწილში, თუმცა საჭიროა გამეორება)</a:t>
            </a:r>
            <a:endParaRPr lang="en-GB" sz="3500" dirty="0" smtClean="0"/>
          </a:p>
          <a:p>
            <a:pPr lvl="1"/>
            <a:r>
              <a:rPr lang="ka-GE" sz="3500" dirty="0"/>
              <a:t>ამას დაუმატეთ ტექნიკის ჩანაცვლების სავარაუდო საჭიროება და ა.შ</a:t>
            </a:r>
            <a:r>
              <a:rPr lang="ka-GE" sz="3500" dirty="0" smtClean="0"/>
              <a:t>., </a:t>
            </a:r>
            <a:r>
              <a:rPr lang="ka-GE" sz="3500" dirty="0"/>
              <a:t>დაგეგმვის </a:t>
            </a:r>
            <a:r>
              <a:rPr lang="ka-GE" sz="3500" dirty="0" smtClean="0"/>
              <a:t>პერიოდისთვის.</a:t>
            </a:r>
            <a:endParaRPr lang="en-GB" sz="3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0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3200" dirty="0"/>
              <a:t>დაგეგმვის ნაწილის ფინანსური ქვეთავი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ka-GE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საინვესტიციო და საოპერაციო ხარჯები</a:t>
            </a:r>
            <a:endParaRPr lang="en-GB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ka-GE" sz="1800" dirty="0" smtClean="0"/>
              <a:t>საინვესტიციო </a:t>
            </a:r>
            <a:r>
              <a:rPr lang="ka-GE" sz="1800" dirty="0"/>
              <a:t>და საოპერაციო ხარჯები </a:t>
            </a:r>
            <a:r>
              <a:rPr lang="ka-GE" sz="1800" dirty="0" smtClean="0"/>
              <a:t>მომსახურების გაზრდილი არეალისთვის გამოთვალეთ </a:t>
            </a:r>
            <a:r>
              <a:rPr lang="ka-GE" sz="1800" dirty="0"/>
              <a:t>შემდეგნაირად:</a:t>
            </a:r>
            <a:endParaRPr lang="en-GB" sz="1800" dirty="0"/>
          </a:p>
          <a:p>
            <a:pPr lvl="1"/>
            <a:r>
              <a:rPr lang="ka-GE" sz="1600" dirty="0"/>
              <a:t>გააკეთეთ ცხრილი თითოეული სოფლისთვის/თემისთვის სადაც აპირებთ ნარჩენების მომსახურების დანერგვას და </a:t>
            </a:r>
            <a:r>
              <a:rPr lang="ka-GE" sz="1600" dirty="0" smtClean="0"/>
              <a:t>საჭიროა </a:t>
            </a:r>
            <a:r>
              <a:rPr lang="ka-GE" sz="1600" dirty="0"/>
              <a:t>დამატებითი ტექნიკა, საოპერაციო ხარჯები და ა.შ.</a:t>
            </a:r>
            <a:endParaRPr lang="en-GB" sz="1600" dirty="0"/>
          </a:p>
          <a:p>
            <a:r>
              <a:rPr lang="ka-GE" sz="1800" dirty="0"/>
              <a:t>საინვესტიციო და საოპერაციო ხარჯები სეპარირებული შეგროვების დანერგვისთვის დაიანგარიშეთ შემდეგნაირად</a:t>
            </a:r>
            <a:r>
              <a:rPr lang="ka-GE" sz="1800" dirty="0" smtClean="0"/>
              <a:t>:</a:t>
            </a:r>
            <a:endParaRPr lang="en-GB" sz="1800" dirty="0"/>
          </a:p>
          <a:p>
            <a:pPr lvl="1"/>
            <a:r>
              <a:rPr lang="ka-GE" sz="1600" dirty="0"/>
              <a:t>გააკეთეთ ცხრილი, სადაც წარმოდგენილი იქნება სეპარირებული შეგროვებისთვის საჭირო ზომები, რომელ წელს აპირებთ დაწყებას და რა საინვესტიციო და საოპერაციო ხარჯები იქნება ამისთვის </a:t>
            </a:r>
            <a:r>
              <a:rPr lang="ka-GE" sz="1600" dirty="0" smtClean="0"/>
              <a:t>საჭირო</a:t>
            </a:r>
            <a:endParaRPr lang="en-GB" sz="1600" dirty="0"/>
          </a:p>
          <a:p>
            <a:r>
              <a:rPr lang="ka-GE" sz="1800" dirty="0" smtClean="0"/>
              <a:t>საჯარო </a:t>
            </a:r>
            <a:r>
              <a:rPr lang="ka-GE" sz="1800" dirty="0"/>
              <a:t>ცნობიერების </a:t>
            </a:r>
            <a:r>
              <a:rPr lang="ka-GE" sz="1800" dirty="0" smtClean="0"/>
              <a:t>ამაღლებისთვის საინვესტიციო და საოპერაციო ხარჯები გამოთვალეთ </a:t>
            </a:r>
            <a:r>
              <a:rPr lang="ka-GE" sz="1800" dirty="0"/>
              <a:t>შემდეგნაირად:</a:t>
            </a:r>
            <a:endParaRPr lang="en-GB" sz="1800" dirty="0"/>
          </a:p>
          <a:p>
            <a:pPr lvl="1"/>
            <a:r>
              <a:rPr lang="ka-GE" sz="1600" dirty="0"/>
              <a:t>შექმენით ცხრილი, სადაც წარმოდგენილი იქნება საჯარო ცნობიერების ამაღლებითვის საჭირო ღონისძიებები. როდის/რომელ წელს აპირებს დაწყებას და რა საინვესტიციო და საოპერაციო ხარჯი მოჰყვება </a:t>
            </a:r>
            <a:r>
              <a:rPr lang="ka-GE" sz="1600" dirty="0" smtClean="0"/>
              <a:t>ამას.</a:t>
            </a:r>
            <a:endParaRPr lang="en-GB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0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3200" dirty="0"/>
              <a:t>დაგეგმვის ნაწილის ფინანსური ქვეთავი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4"/>
            </a:pPr>
            <a:r>
              <a:rPr lang="ka-G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ფინანსური ხარჯები</a:t>
            </a:r>
            <a:endParaRPr lang="en-GB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0"/>
            <a:r>
              <a:rPr lang="ka-GE" sz="2800" dirty="0" smtClean="0"/>
              <a:t>ახალი ინვესტიციებისთვის (მანქანები, კონტეინერები და ა.შ.) საჭირო ფინანსური ხარჯები გამოითვლება შემდეგნაირად:</a:t>
            </a:r>
            <a:endParaRPr lang="en-GB" sz="2800" dirty="0"/>
          </a:p>
          <a:p>
            <a:pPr lvl="1"/>
            <a:r>
              <a:rPr lang="ka-GE" sz="2400" dirty="0" smtClean="0"/>
              <a:t>შექმენით ცხრილი, სადაც ნაჩვენები იქნება ახალი ინვესტიციის დაფინანსების წყარო (სესხი, გრანტი, მუნიციპალური სახსრები) და სავარაუდო ფინანსური ხარჯები (მაგ.: სესხის წლიური საპროცენტო განაკვეთი, ვალდებულების გადასახადი, ადმინისტრაციული გადასახადი და სესხის ძირის დაფარვა)</a:t>
            </a:r>
            <a:endParaRPr lang="en-GB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1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3200" dirty="0"/>
              <a:t>დაგეგმვის ნაწილის ფინანსური ქვეთავი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742950" indent="-742950">
              <a:buNone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5. </a:t>
            </a:r>
            <a:r>
              <a:rPr lang="ka-G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შემოსავლები მყარი ნარჩენების მართვის მომსახურებიდან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0"/>
            <a:r>
              <a:rPr lang="ka-GE" sz="2800" dirty="0"/>
              <a:t>მყარი ნარჩენების მოსაკრებელი და </a:t>
            </a:r>
            <a:r>
              <a:rPr lang="ka-GE" sz="2800" dirty="0" smtClean="0"/>
              <a:t>მოსახლეობისგან, კომერციული თუ იურიდიული </a:t>
            </a:r>
            <a:r>
              <a:rPr lang="ka-GE" sz="2800" dirty="0"/>
              <a:t>პირებისგან მიღებული შემოსავალი  გამოითვალეთ შემდეგნაირად:</a:t>
            </a:r>
            <a:endParaRPr lang="en-US" sz="2800" dirty="0" smtClean="0"/>
          </a:p>
          <a:p>
            <a:pPr lvl="1"/>
            <a:r>
              <a:rPr lang="ka-GE" sz="2400" dirty="0"/>
              <a:t>შექმენით ცხრილი, სადაც აჩვენებთ მომსახურების მოსაკრებელს და დარიცხულ </a:t>
            </a:r>
            <a:r>
              <a:rPr lang="ka-GE" sz="2400"/>
              <a:t>და </a:t>
            </a:r>
            <a:r>
              <a:rPr lang="ka-GE" sz="2400" smtClean="0"/>
              <a:t>გადახდილ/მიღებულ შემოსავლებს </a:t>
            </a:r>
            <a:r>
              <a:rPr lang="ka-GE" sz="2400" dirty="0"/>
              <a:t>ნარჩენების წარმომქმნელთა ტიპის მიხედვით (მოსახლეობა (სოფლის/ურბანული), კომერციული და იურიდიული პირები, </a:t>
            </a:r>
            <a:r>
              <a:rPr lang="ka-GE" sz="2400"/>
              <a:t>ტურისტული </a:t>
            </a:r>
            <a:r>
              <a:rPr lang="ka-GE" sz="2400" smtClean="0"/>
              <a:t>ობიექტები</a:t>
            </a:r>
            <a:r>
              <a:rPr lang="ka-GE" sz="2400" dirty="0"/>
              <a:t>, სამშენებლო ნარჩენები და სხვა შემოსავლები (მაგ.: რეციკლირებადი მასალების გაყიდვით მიღებული შემოსავლები)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1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 smtClean="0"/>
              <a:t>ფინანსური თავები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ka-GE" sz="2000" dirty="0"/>
              <a:t>ნარჩენების მართვის თითოეულ გეგმაში საჭიროა 2 ფინანსური </a:t>
            </a:r>
            <a:r>
              <a:rPr lang="ka-GE" sz="2000" dirty="0" smtClean="0"/>
              <a:t>ქვეთავი</a:t>
            </a:r>
            <a:r>
              <a:rPr lang="en-US" sz="2000" dirty="0" smtClean="0"/>
              <a:t>:</a:t>
            </a:r>
          </a:p>
          <a:p>
            <a:pPr lvl="1"/>
            <a:r>
              <a:rPr lang="ka-GE" sz="2000" dirty="0" smtClean="0"/>
              <a:t>არსებული </a:t>
            </a:r>
            <a:r>
              <a:rPr lang="ka-GE" sz="2000" dirty="0"/>
              <a:t>მდგომარეობის </a:t>
            </a:r>
            <a:r>
              <a:rPr lang="ka-GE" sz="2000" dirty="0" smtClean="0"/>
              <a:t>ნაწილი, რომელიც აღწერს გასული წლების რეალურ მონაცემებს:</a:t>
            </a:r>
            <a:endParaRPr lang="en-US" sz="2000" dirty="0" smtClean="0"/>
          </a:p>
          <a:p>
            <a:pPr lvl="2"/>
            <a:r>
              <a:rPr lang="ka-GE" sz="1600" dirty="0" smtClean="0"/>
              <a:t>წლიური ბიუჯეტი და მისი რეალიზაცია ბოლო წლების განმავლობაში</a:t>
            </a:r>
            <a:r>
              <a:rPr lang="en-US" sz="1600" dirty="0" smtClean="0"/>
              <a:t>;</a:t>
            </a:r>
          </a:p>
          <a:p>
            <a:pPr lvl="2"/>
            <a:r>
              <a:rPr lang="ka-GE" sz="1600" dirty="0" smtClean="0"/>
              <a:t>მოსახლეობისგან </a:t>
            </a:r>
            <a:r>
              <a:rPr lang="ka-GE" sz="1600" dirty="0"/>
              <a:t>თუ სხვა პირებისგან მიღებული შემოსავალი (ნარჩენების მართვის დარიცხული და </a:t>
            </a:r>
            <a:r>
              <a:rPr lang="ka-GE" sz="1600" dirty="0" smtClean="0"/>
              <a:t>გადახდილი </a:t>
            </a:r>
            <a:r>
              <a:rPr lang="ka-GE" sz="1600" dirty="0"/>
              <a:t>მოსაკრებელი და შემოსავლები, </a:t>
            </a:r>
            <a:r>
              <a:rPr lang="ka-GE" sz="1600" dirty="0" smtClean="0"/>
              <a:t>აგრეთვე გადახდის/ამოღების </a:t>
            </a:r>
            <a:r>
              <a:rPr lang="ka-GE" sz="1600" dirty="0"/>
              <a:t>მაჩვენებელი)</a:t>
            </a:r>
            <a:r>
              <a:rPr lang="en-US" sz="1600" dirty="0" smtClean="0"/>
              <a:t>;</a:t>
            </a:r>
          </a:p>
          <a:p>
            <a:pPr lvl="2"/>
            <a:r>
              <a:rPr lang="ka-GE" sz="1600" dirty="0"/>
              <a:t>ნარჩენების შეგროვებისა და სატრანსპორტო საშუალებების მომსახურების ხარჯები, პერსონალის ხარჯები და სხვა საოპერაციო ხარჯები, მათ შორის </a:t>
            </a:r>
            <a:r>
              <a:rPr lang="ka-GE" sz="1600" dirty="0" smtClean="0"/>
              <a:t>ცვეთის ხარჯები</a:t>
            </a:r>
            <a:r>
              <a:rPr lang="en-US" sz="1600" dirty="0" smtClean="0"/>
              <a:t>;</a:t>
            </a:r>
          </a:p>
          <a:p>
            <a:pPr lvl="2"/>
            <a:r>
              <a:rPr lang="ka-GE" sz="1600" dirty="0"/>
              <a:t>განხორციელებული ინვესტიციები და სახელმწიფო სუბსიდიები (ფულადი თუ სხვადასხვა აღჭურვილობის სახით), გამოყენებული სესხი (ასეთის არსებობის შემთხვევაში)</a:t>
            </a:r>
            <a:r>
              <a:rPr lang="en-US" sz="1600" dirty="0" smtClean="0"/>
              <a:t>;</a:t>
            </a:r>
          </a:p>
          <a:p>
            <a:pPr lvl="1"/>
            <a:r>
              <a:rPr lang="ka-GE" sz="2000" dirty="0" smtClean="0"/>
              <a:t>დაგეგმვის ნაწილისთვის გთავაზობთ შემდეგ საკითხებს: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3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sz="3600" dirty="0" smtClean="0"/>
              <a:t>დაგეგმვის ნაწილის ფინანსური ქვეთავი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ka-GE" dirty="0" smtClean="0"/>
              <a:t>შინაარსი</a:t>
            </a:r>
            <a:r>
              <a:rPr lang="en-US" dirty="0" smtClean="0"/>
              <a:t>:</a:t>
            </a:r>
          </a:p>
          <a:p>
            <a:pPr marL="914400" lvl="1" indent="-514350">
              <a:buFont typeface="+mj-lt"/>
              <a:buAutoNum type="arabicPeriod"/>
            </a:pPr>
            <a:r>
              <a:rPr lang="ka-GE" dirty="0" smtClean="0"/>
              <a:t>ზოგადი პრინციპები</a:t>
            </a: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r>
              <a:rPr lang="ka-GE" dirty="0" smtClean="0"/>
              <a:t>ხარჯების გამოთვლის მეთოდები</a:t>
            </a: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r>
              <a:rPr lang="ka-GE" dirty="0" smtClean="0"/>
              <a:t>საინვესტიციო და საოპერაციო ხარჯები</a:t>
            </a: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r>
              <a:rPr lang="ka-GE" dirty="0" smtClean="0"/>
              <a:t>ფინანსური ხარჯები</a:t>
            </a: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r>
              <a:rPr lang="ka-GE" dirty="0" smtClean="0"/>
              <a:t>მყარი ნარჩენების მართვის მომსახურებიდან მიღებული შემოსავლები</a:t>
            </a: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endParaRPr lang="en-GB" dirty="0"/>
          </a:p>
          <a:p>
            <a:pPr marL="457200" indent="-457200"/>
            <a:r>
              <a:rPr lang="ka-GE" dirty="0"/>
              <a:t>რა თქმა უნდა, ყველა მათგანი უკავშირდება ნარჩენების მართვის გეგმის </a:t>
            </a:r>
            <a:r>
              <a:rPr lang="ka-GE" dirty="0" smtClean="0"/>
              <a:t>მიზნებს: გაზრდილ მომსახურების არეალსა </a:t>
            </a:r>
            <a:r>
              <a:rPr lang="ka-GE" dirty="0"/>
              <a:t>და ნარჩენების უსაფრთხო განთავსებას.</a:t>
            </a:r>
            <a:endParaRPr lang="en-GB" dirty="0"/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7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3200" dirty="0"/>
              <a:t>დაგეგმვის ნაწილის ფინანსური ქვეთავი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ka-GE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ზოგადი პრინციპები</a:t>
            </a:r>
            <a:endParaRPr lang="en-GB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914400" lvl="1" indent="-514350">
              <a:buFont typeface="+mj-lt"/>
              <a:buAutoNum type="alphaLcParenR"/>
            </a:pPr>
            <a:r>
              <a:rPr lang="ka-GE" sz="2000" dirty="0" smtClean="0"/>
              <a:t>„დამბინძურებელი იხდის“ პრინციპი (როგორც ხალხის ისე კომპანიების შემთხვევაში)</a:t>
            </a:r>
            <a:endParaRPr lang="en-GB" sz="2000" dirty="0" smtClean="0"/>
          </a:p>
          <a:p>
            <a:pPr marL="914400" lvl="1" indent="-514350">
              <a:buFont typeface="+mj-lt"/>
              <a:buAutoNum type="alphaLcParenR"/>
            </a:pPr>
            <a:r>
              <a:rPr lang="ka-GE" sz="2000" dirty="0" smtClean="0"/>
              <a:t>ხარჯების ამოღება (შეგროვების, დასუფთავების, განთავსების ხარჯები)</a:t>
            </a:r>
            <a:endParaRPr lang="en-GB" sz="2000" dirty="0" smtClean="0"/>
          </a:p>
          <a:p>
            <a:pPr marL="914400" lvl="1" indent="-514350">
              <a:buFont typeface="+mj-lt"/>
              <a:buAutoNum type="alphaLcParenR"/>
            </a:pPr>
            <a:r>
              <a:rPr lang="ka-GE" sz="2000" dirty="0" smtClean="0"/>
              <a:t>რეალური ხარჯები (მათ შორის გაუთვალისწინებელი ხარჯები, მოგების/სარგებლის გარეშე)</a:t>
            </a:r>
            <a:endParaRPr lang="en-GB" sz="2000" dirty="0" smtClean="0"/>
          </a:p>
          <a:p>
            <a:pPr marL="914400" lvl="1" indent="-514350">
              <a:buFont typeface="+mj-lt"/>
              <a:buAutoNum type="alphaLcParenR"/>
            </a:pPr>
            <a:r>
              <a:rPr lang="ka-GE" sz="2000" dirty="0"/>
              <a:t>დაბალანსებული და ეფექტური ხარჯები (მაღალი ხარისხის </a:t>
            </a:r>
            <a:r>
              <a:rPr lang="ka-GE" sz="2000" dirty="0" smtClean="0"/>
              <a:t>მომსახურება, </a:t>
            </a:r>
            <a:r>
              <a:rPr lang="ka-GE" sz="2000" dirty="0"/>
              <a:t>გაწეულ ხარჯებთან და პრაქტიკულობასთან შედარებით)</a:t>
            </a:r>
            <a:endParaRPr lang="en-GB" sz="2000" dirty="0"/>
          </a:p>
          <a:p>
            <a:pPr marL="914400" lvl="1" indent="-514350">
              <a:buFont typeface="+mj-lt"/>
              <a:buAutoNum type="alphaLcParenR"/>
            </a:pPr>
            <a:r>
              <a:rPr lang="ka-GE" sz="2000" dirty="0"/>
              <a:t>ხარჯების ეფექტიანობის </a:t>
            </a:r>
            <a:r>
              <a:rPr lang="ka-GE" sz="2000" dirty="0" smtClean="0"/>
              <a:t>მიზნით, მუნიციპალიტეტებს </a:t>
            </a:r>
            <a:r>
              <a:rPr lang="ka-GE" sz="2000" dirty="0"/>
              <a:t>შორის </a:t>
            </a:r>
            <a:r>
              <a:rPr lang="ka-GE" sz="2000" dirty="0" smtClean="0"/>
              <a:t>თანამშრომლობა (მაგ</a:t>
            </a:r>
            <a:r>
              <a:rPr lang="ka-GE" sz="2000" dirty="0"/>
              <a:t>.: აღჭურვილობის გაზიარება, </a:t>
            </a:r>
            <a:r>
              <a:rPr lang="en-GB" sz="2000" dirty="0"/>
              <a:t>PR </a:t>
            </a:r>
            <a:r>
              <a:rPr lang="ka-GE" sz="2000" dirty="0"/>
              <a:t>და ცნობიერების ამაღლება</a:t>
            </a:r>
            <a:r>
              <a:rPr lang="ka-GE" sz="2000" dirty="0" smtClean="0"/>
              <a:t>, სამშენებლო ნარჩენები</a:t>
            </a:r>
            <a:r>
              <a:rPr lang="en-GB" sz="2000" dirty="0" smtClean="0"/>
              <a:t>)</a:t>
            </a:r>
          </a:p>
          <a:p>
            <a:pPr marL="914400" lvl="1" indent="-514350">
              <a:buFont typeface="+mj-lt"/>
              <a:buAutoNum type="alphaLcParenR"/>
            </a:pPr>
            <a:r>
              <a:rPr lang="ka-GE" sz="2000" dirty="0" smtClean="0"/>
              <a:t>სხვა ნებისმიერი პრინციპი, რომელსაც დაასახელებთ თქვენი გეგმის მიზნებში.</a:t>
            </a:r>
            <a:endParaRPr lang="en-GB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8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3200" dirty="0"/>
              <a:t>დაგეგმვის ნაწილის ფინანსური ქვეთავი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ka-G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ხარჯების გამოთვლის მეთოდები</a:t>
            </a:r>
            <a:endParaRPr lang="en-GB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914400" lvl="1" indent="-514350">
              <a:buFont typeface="+mj-lt"/>
              <a:buAutoNum type="alphaLcParenR"/>
            </a:pPr>
            <a:r>
              <a:rPr lang="ka-GE" dirty="0"/>
              <a:t>ყოველ წელს, მუნიციპალიტეტი საკრებულოს დასამტკიცებლად წარუდგენს ბიუჯეტსა და მასთან </a:t>
            </a:r>
            <a:r>
              <a:rPr lang="ka-GE" dirty="0" smtClean="0"/>
              <a:t>დაკავშირებულ </a:t>
            </a:r>
            <a:r>
              <a:rPr lang="ka-GE" dirty="0"/>
              <a:t>მყარი ნარჩენების მომსახურების </a:t>
            </a:r>
            <a:r>
              <a:rPr lang="ka-GE" dirty="0" smtClean="0"/>
              <a:t>გადასახადს.</a:t>
            </a:r>
            <a:endParaRPr lang="en-GB" dirty="0"/>
          </a:p>
          <a:p>
            <a:pPr marL="914400" lvl="1" indent="-514350">
              <a:buFont typeface="+mj-lt"/>
              <a:buAutoNum type="alphaLcParenR"/>
            </a:pPr>
            <a:r>
              <a:rPr lang="ka-GE" sz="2900" dirty="0" smtClean="0"/>
              <a:t>მოსახლეობის შემთხვევაში:</a:t>
            </a:r>
            <a:endParaRPr lang="en-GB" dirty="0" smtClean="0"/>
          </a:p>
          <a:p>
            <a:pPr marL="914400" lvl="1" indent="-514350"/>
            <a:r>
              <a:rPr lang="ka-GE" dirty="0"/>
              <a:t>ნარჩენების მოსაკრებელი დაეფუძნება ერთ სულ მოსახლეზე ნარჩენების წარმოქმნის საშუალო </a:t>
            </a:r>
            <a:r>
              <a:rPr lang="ka-GE" dirty="0" smtClean="0"/>
              <a:t>მაჩვენებელს </a:t>
            </a:r>
            <a:r>
              <a:rPr lang="ka-GE" dirty="0"/>
              <a:t>(საჭიროა </a:t>
            </a:r>
            <a:r>
              <a:rPr lang="ka-GE" dirty="0" smtClean="0"/>
              <a:t>გაზომვა ნაგავსაყრელზე/სატრანსფერო სადგურზე!)</a:t>
            </a:r>
            <a:r>
              <a:rPr lang="en-GB" dirty="0" smtClean="0"/>
              <a:t>;</a:t>
            </a:r>
          </a:p>
          <a:p>
            <a:pPr marL="914400" lvl="1" indent="-514350"/>
            <a:r>
              <a:rPr lang="ka-GE" dirty="0" smtClean="0"/>
              <a:t>შეიძლება მუნიციპალიტეტმა სხვადასხვა სოფლებში/თემებში სხვადასხვა მოსაკრებელი გამოიყენოს, იმის მიხედვით დასახლება ურბანული ტიპისაა თუ სოფლის ტიპის; ან იმის მიხედვით, აღნიშნულ სოფლებს/თემებს რა წვლილი შეაქვთ სეპარირებულ შეგროვებასა </a:t>
            </a:r>
            <a:r>
              <a:rPr lang="ka-GE" dirty="0"/>
              <a:t>და საოჯახო </a:t>
            </a:r>
            <a:r>
              <a:rPr lang="ka-GE" dirty="0" smtClean="0"/>
              <a:t>კომპოსტირებაში</a:t>
            </a:r>
            <a:r>
              <a:rPr lang="tr-TR" dirty="0" smtClean="0"/>
              <a:t>;</a:t>
            </a:r>
            <a:endParaRPr lang="en-GB" dirty="0" smtClean="0"/>
          </a:p>
          <a:p>
            <a:pPr marL="914400" lvl="1" indent="-514350"/>
            <a:r>
              <a:rPr lang="ka-GE" dirty="0" smtClean="0"/>
              <a:t>ის თემები, რომელთაც შემგროვებელი მანქანა არ ემსახურება</a:t>
            </a:r>
            <a:r>
              <a:rPr lang="ka-GE" dirty="0"/>
              <a:t>, გათავისუფლდებიან მოსაკრებლისგან</a:t>
            </a:r>
            <a:r>
              <a:rPr lang="tr-TR" dirty="0" smtClean="0"/>
              <a:t>;</a:t>
            </a:r>
            <a:endParaRPr lang="en-GB" dirty="0" smtClean="0"/>
          </a:p>
          <a:p>
            <a:pPr marL="914400" lvl="1" indent="-514350"/>
            <a:r>
              <a:rPr lang="ka-GE" dirty="0" smtClean="0"/>
              <a:t>სოციალურ მინიმუმზე დაბლა მყოფი ოჯახები მოსაკრებლისგან გათავისუფლდებიან (</a:t>
            </a:r>
            <a:r>
              <a:rPr lang="en-US" dirty="0" smtClean="0"/>
              <a:t>xxx</a:t>
            </a:r>
            <a:r>
              <a:rPr lang="ka-GE" dirty="0" smtClean="0"/>
              <a:t> კანონის შესაბამისად) (ამ შემთხვევაში საჭიროა დაფინანსების ალტერნატიული წყარო!)</a:t>
            </a:r>
            <a:r>
              <a:rPr lang="tr-TR" dirty="0" smtClean="0"/>
              <a:t>.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3200" dirty="0"/>
              <a:t>დაგეგმვის ნაწილის ფინანსური ქვეთავი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ka-G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ხარჯების გამოთვლის მეთოდები</a:t>
            </a:r>
            <a:endParaRPr lang="en-GB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971550" lvl="1" indent="-514350">
              <a:buFont typeface="+mj-lt"/>
              <a:buAutoNum type="alphaLcParenR" startAt="3"/>
            </a:pPr>
            <a:r>
              <a:rPr lang="ka-GE" sz="3200" dirty="0" smtClean="0"/>
              <a:t>ტურიზმის ნარჩენები</a:t>
            </a:r>
            <a:endParaRPr lang="en-GB" sz="3200" dirty="0" smtClean="0"/>
          </a:p>
          <a:p>
            <a:pPr lvl="1"/>
            <a:r>
              <a:rPr lang="ka-GE" dirty="0"/>
              <a:t>ტურისტის მიერ წარმოქმნილი ნარჩენების ხარჯი დაიფარება ნარჩენების მართვის საერთო ბიუჯეტიდან (და </a:t>
            </a:r>
            <a:r>
              <a:rPr lang="ka-GE" dirty="0" smtClean="0"/>
              <a:t>ამდენად, </a:t>
            </a:r>
            <a:r>
              <a:rPr lang="ka-GE" dirty="0"/>
              <a:t>პირდაპირ დაეკისრება მოსახლეობას მუნიციპალური მოსაკრებლის </a:t>
            </a:r>
            <a:r>
              <a:rPr lang="ka-GE" dirty="0" smtClean="0"/>
              <a:t>სახით</a:t>
            </a:r>
            <a:r>
              <a:rPr lang="ka-GE" dirty="0"/>
              <a:t>)</a:t>
            </a:r>
            <a:endParaRPr lang="en-GB" dirty="0" smtClean="0"/>
          </a:p>
          <a:p>
            <a:pPr marL="457200" lvl="1" indent="0">
              <a:buNone/>
            </a:pPr>
            <a:r>
              <a:rPr lang="ka-GE" dirty="0" smtClean="0"/>
              <a:t>ან</a:t>
            </a:r>
            <a:endParaRPr lang="en-GB" dirty="0" smtClean="0"/>
          </a:p>
          <a:p>
            <a:pPr lvl="1"/>
            <a:r>
              <a:rPr lang="ka-GE" dirty="0"/>
              <a:t>ტურისტის მიერ წარმოქმნილი ნარჩენების ხარჯი დაიფარება სპეციალური </a:t>
            </a:r>
            <a:r>
              <a:rPr lang="ka-GE" dirty="0" smtClean="0"/>
              <a:t>ტურისტული </a:t>
            </a:r>
            <a:r>
              <a:rPr lang="ka-GE" dirty="0"/>
              <a:t>გადასახადით და </a:t>
            </a:r>
            <a:r>
              <a:rPr lang="ka-GE" dirty="0" smtClean="0"/>
              <a:t>დაეკისრება სასტუმროებს</a:t>
            </a:r>
            <a:endParaRPr lang="en-GB" dirty="0" smtClean="0"/>
          </a:p>
          <a:p>
            <a:pPr marL="457200" lvl="1" indent="0">
              <a:buNone/>
            </a:pPr>
            <a:r>
              <a:rPr lang="ka-GE" dirty="0" smtClean="0"/>
              <a:t>ან</a:t>
            </a:r>
            <a:endParaRPr lang="en-GB" dirty="0" smtClean="0"/>
          </a:p>
          <a:p>
            <a:pPr lvl="1"/>
            <a:r>
              <a:rPr lang="ka-GE" dirty="0"/>
              <a:t>მცირე ზომის საოჯახო </a:t>
            </a:r>
            <a:r>
              <a:rPr lang="ka-GE" dirty="0" smtClean="0"/>
              <a:t>სასტუმროები ისარგებლებენ მუნიციპალური მომსახურებით, </a:t>
            </a:r>
            <a:r>
              <a:rPr lang="ka-GE" dirty="0"/>
              <a:t>ხოლო დიდი სასტუმროები და ტურისტული დაწესებულებები - </a:t>
            </a:r>
            <a:r>
              <a:rPr lang="ka-GE" dirty="0" smtClean="0"/>
              <a:t>არა: </a:t>
            </a:r>
            <a:r>
              <a:rPr lang="ka-GE" dirty="0"/>
              <a:t>ისინი გააფორმებენ ცალკეულ </a:t>
            </a:r>
            <a:r>
              <a:rPr lang="ka-GE" dirty="0" smtClean="0"/>
              <a:t>კონტრაქტებს</a:t>
            </a:r>
            <a:endParaRPr lang="en-GB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2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3200" dirty="0"/>
              <a:t>დაგეგმვის ნაწილის ფინანსური ქვეთავი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ka-GE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ხარჯების გამოთვლის მეთოდები</a:t>
            </a:r>
            <a:endParaRPr lang="en-GB" sz="3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971550" lvl="1" indent="-514350">
              <a:buFont typeface="+mj-lt"/>
              <a:buAutoNum type="alphaLcParenR" startAt="3"/>
            </a:pPr>
            <a:r>
              <a:rPr lang="ka-GE" sz="3000" dirty="0" smtClean="0"/>
              <a:t>ტურიზმის ნარჩენები</a:t>
            </a:r>
            <a:endParaRPr lang="en-GB" sz="3000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ka-GE" dirty="0"/>
              <a:t>აღნიშნული გულისხმობს, რომ ნარჩენების მართვის </a:t>
            </a:r>
            <a:r>
              <a:rPr lang="ka-GE" dirty="0" smtClean="0"/>
              <a:t>გეგმაში მიღებულ უნდა იქნას გადაწყვეტილება, თუ როგორ დაიფარება ტურისტული ნარჩენების ხარჯები (</a:t>
            </a:r>
            <a:r>
              <a:rPr lang="ka-GE" dirty="0"/>
              <a:t>ტურისტული </a:t>
            </a:r>
            <a:r>
              <a:rPr lang="ka-GE" dirty="0" smtClean="0"/>
              <a:t>გადასახადით, </a:t>
            </a:r>
            <a:r>
              <a:rPr lang="ka-GE" dirty="0"/>
              <a:t>საერთო </a:t>
            </a:r>
            <a:r>
              <a:rPr lang="ka-GE" dirty="0" smtClean="0"/>
              <a:t>ბიუჯეტიდან, </a:t>
            </a:r>
            <a:r>
              <a:rPr lang="ka-GE" dirty="0"/>
              <a:t>თუ ცალკე </a:t>
            </a:r>
            <a:r>
              <a:rPr lang="ka-GE" dirty="0" smtClean="0"/>
              <a:t>კონტრაქტები უნდა გაფორმდეს </a:t>
            </a:r>
            <a:r>
              <a:rPr lang="ka-GE" dirty="0"/>
              <a:t>დიდ ტურისტულ </a:t>
            </a:r>
            <a:r>
              <a:rPr lang="ka-GE" dirty="0" smtClean="0"/>
              <a:t>ობიექტებთან?);</a:t>
            </a:r>
            <a:endParaRPr lang="en-GB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ka-GE" dirty="0" smtClean="0"/>
              <a:t>თუ აირჩევთ ტურისტული გადასახადის დაწესებას, ნარჩენების მართვის გეგმაში უნდა განისაზღვროს ამ გადასახადის გამოთვლის მეთოდოლოგია</a:t>
            </a:r>
            <a:r>
              <a:rPr lang="en-GB" dirty="0" smtClean="0"/>
              <a:t>;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ka-GE" dirty="0" smtClean="0"/>
              <a:t>თუ აირჩევთ ცალკეულ კონტრაქტებსა და მცირე ზომის საოჯახო სასტუმროებისთვის მუნიციპალურ მომსახურებას, ამ შემთხვევაშიც ნარჩენების მართვის გეგმაში უნდა ჩანდეს გამოთვლის მეთოდოლოგია</a:t>
            </a:r>
            <a:r>
              <a:rPr lang="en-GB" dirty="0" smtClean="0"/>
              <a:t>;</a:t>
            </a:r>
            <a:endParaRPr lang="en-GB" dirty="0"/>
          </a:p>
          <a:p>
            <a:pPr marL="514350" indent="-514350">
              <a:buFont typeface="+mj-lt"/>
              <a:buAutoNum type="arabicPeriod" startAt="2"/>
            </a:pPr>
            <a:endParaRPr lang="en-GB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1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3200" dirty="0"/>
              <a:t>დაგეგმვის ნაწილის ფინანსური ქვეთავი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ka-GE" sz="4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ხარჯების გამოთვლის მეთოდები</a:t>
            </a:r>
            <a:endParaRPr lang="en-GB" sz="4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971550" lvl="1" indent="-514350">
              <a:buFont typeface="+mj-lt"/>
              <a:buAutoNum type="alphaLcParenR" startAt="3"/>
            </a:pPr>
            <a:r>
              <a:rPr lang="ka-GE" sz="4400" dirty="0" smtClean="0"/>
              <a:t>ტურიზმის </a:t>
            </a:r>
            <a:r>
              <a:rPr lang="ka-GE" sz="4400" dirty="0"/>
              <a:t>ნარჩენები</a:t>
            </a:r>
            <a:endParaRPr lang="en-GB" sz="4400" dirty="0"/>
          </a:p>
          <a:p>
            <a:pPr lvl="1"/>
            <a:r>
              <a:rPr lang="ka-GE" sz="2600" dirty="0" smtClean="0"/>
              <a:t>მცირე </a:t>
            </a:r>
            <a:r>
              <a:rPr lang="ka-GE" sz="2600" dirty="0"/>
              <a:t>ზომის </a:t>
            </a:r>
            <a:r>
              <a:rPr lang="ka-GE" sz="2600" dirty="0" smtClean="0"/>
              <a:t>საოჯახო სასტუმროებს, რომელთაც უფლება აქვთ ისარგებლონ მუნიციპალური </a:t>
            </a:r>
            <a:r>
              <a:rPr lang="ka-GE" sz="2600" dirty="0"/>
              <a:t>შეგროვების </a:t>
            </a:r>
            <a:r>
              <a:rPr lang="ka-GE" sz="2600" dirty="0" smtClean="0"/>
              <a:t>მომსახურებით </a:t>
            </a:r>
            <a:r>
              <a:rPr lang="ka-GE" sz="2600" dirty="0"/>
              <a:t>და </a:t>
            </a:r>
            <a:r>
              <a:rPr lang="ka-GE" sz="2600" dirty="0" smtClean="0"/>
              <a:t>იყენებენ იმ უძრავ ქონებას, რომელიც განკუთვნილია მეორე საცხოვრისად ან აგარაკად, მოსაკრებელი </a:t>
            </a:r>
            <a:r>
              <a:rPr lang="ka-GE" sz="2600" dirty="0"/>
              <a:t>დაეკისრებათ შემდეგი ფორმულის გამოყენებით [........უნდა განისაზღვროს მუნიციპალიტეტის მიერ</a:t>
            </a:r>
            <a:r>
              <a:rPr lang="ka-GE" sz="2600" dirty="0" smtClean="0"/>
              <a:t>...]:</a:t>
            </a:r>
            <a:endParaRPr lang="en-GB" dirty="0"/>
          </a:p>
          <a:p>
            <a:pPr lvl="2"/>
            <a:r>
              <a:rPr lang="ka-GE" sz="2200" dirty="0" smtClean="0"/>
              <a:t>მაგალითი 1</a:t>
            </a:r>
            <a:r>
              <a:rPr lang="ka-GE" sz="2200" dirty="0"/>
              <a:t>: ღამისთევების რაოდენობა გამრავლებული, დღეში ერთ სულ მოსახლეზე წარმოქმნილი ნარჩენების </a:t>
            </a:r>
            <a:r>
              <a:rPr lang="ka-GE" sz="2200" dirty="0" smtClean="0"/>
              <a:t>რაოდენობაზე და გამრავლებული </a:t>
            </a:r>
            <a:r>
              <a:rPr lang="ka-GE" sz="2200" dirty="0"/>
              <a:t>იმ მოსაკრებელზე </a:t>
            </a:r>
            <a:r>
              <a:rPr lang="ka-GE" sz="2200" dirty="0" smtClean="0"/>
              <a:t>(ერთ დღეში</a:t>
            </a:r>
            <a:r>
              <a:rPr lang="ka-GE" sz="2200" dirty="0"/>
              <a:t>), რაც განკუთვნილია მოსახლეობისთვის.</a:t>
            </a:r>
          </a:p>
          <a:p>
            <a:pPr lvl="2"/>
            <a:r>
              <a:rPr lang="ka-GE" sz="2200" dirty="0" smtClean="0"/>
              <a:t>მაგალითი </a:t>
            </a:r>
            <a:r>
              <a:rPr lang="ka-GE" sz="2200" dirty="0"/>
              <a:t>2: საწოლი ადგილების რაოდენობა გამრავლებული 30%-ზე და გამრავლებული ნარჩენების იმ მოსაკრებელზე </a:t>
            </a:r>
            <a:r>
              <a:rPr lang="ka-GE" sz="2200" dirty="0" smtClean="0"/>
              <a:t>(ერთ დღეში</a:t>
            </a:r>
            <a:r>
              <a:rPr lang="ka-GE" sz="2200" dirty="0"/>
              <a:t>), რაც განკუთვნილია მოსახლეობისთვის;</a:t>
            </a:r>
            <a:endParaRPr lang="en-GB" sz="2200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ka-GE" sz="2200" dirty="0" smtClean="0"/>
              <a:t>კომენტარი</a:t>
            </a:r>
            <a:r>
              <a:rPr lang="ka-GE" sz="2200" dirty="0"/>
              <a:t>: 30% ეფუძნება ტურისტული სეზონის 3 თვეს (25%) + 5% </a:t>
            </a:r>
            <a:r>
              <a:rPr lang="ka-GE" sz="2200" dirty="0" smtClean="0"/>
              <a:t>არატურისტულ სეზონზე</a:t>
            </a:r>
            <a:r>
              <a:rPr lang="ka-GE" sz="2200" dirty="0"/>
              <a:t>. უნდა აღინიშნოს, რომ  ეს მეთოდი არ ითვალისწინებს სასტუმროში ადგილების </a:t>
            </a:r>
            <a:r>
              <a:rPr lang="ka-GE" sz="2200" dirty="0" smtClean="0"/>
              <a:t>შევსების </a:t>
            </a:r>
            <a:r>
              <a:rPr lang="ka-GE" sz="2200" dirty="0"/>
              <a:t>რეალურ მაჩვენებელს, </a:t>
            </a:r>
            <a:r>
              <a:rPr lang="ka-GE" sz="2200" dirty="0" smtClean="0"/>
              <a:t>თუმცა, </a:t>
            </a:r>
            <a:r>
              <a:rPr lang="ka-GE" sz="2200" dirty="0"/>
              <a:t>მეორეს მხრივ, თავიდან </a:t>
            </a:r>
            <a:r>
              <a:rPr lang="ka-GE" sz="2200" dirty="0" smtClean="0"/>
              <a:t>აგვარიდებს არარეგისტრირებული სტუმრების მიერ, მოსაკრებლის გადაუხდელობას.</a:t>
            </a:r>
            <a:endParaRPr lang="en-GB" sz="22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7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a-GE" sz="3200" dirty="0"/>
              <a:t>დაგეგმვის ნაწილის ფინანსური ქვეთავი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ka-GE" sz="39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ხარჯების გამოთვლის მეთოდები</a:t>
            </a:r>
            <a:endParaRPr lang="en-GB" sz="39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971550" lvl="1" indent="-514350">
              <a:buFont typeface="+mj-lt"/>
              <a:buAutoNum type="alphaLcParenR" startAt="4"/>
            </a:pPr>
            <a:r>
              <a:rPr lang="ka-GE" sz="3900" dirty="0" smtClean="0"/>
              <a:t>კომპანიის ნარჩენები</a:t>
            </a:r>
            <a:endParaRPr lang="en-GB" sz="3900" dirty="0" smtClean="0"/>
          </a:p>
          <a:p>
            <a:pPr lvl="1"/>
            <a:r>
              <a:rPr lang="ka-GE" sz="3500" dirty="0" smtClean="0"/>
              <a:t>მცირე ზომის კომპანიებს შეეძლებათ ისარგებლონ მუნიციპალური მომსახურებით</a:t>
            </a:r>
            <a:r>
              <a:rPr lang="en-GB" sz="3500" dirty="0" smtClean="0"/>
              <a:t>;</a:t>
            </a:r>
            <a:endParaRPr lang="en-GB" sz="3500" dirty="0"/>
          </a:p>
          <a:p>
            <a:pPr lvl="1"/>
            <a:r>
              <a:rPr lang="ka-GE" sz="3500" dirty="0" smtClean="0"/>
              <a:t>დიდი ზომის კომპანიებმა, აგრეთვე სახიფათო ნარჩენების წარმომქმნელმა კომპანიებმა (მაგ.: ბენზინ გასამართი სადგურები), უნდა გააფორმონ კონტრაქტი ავტორიზირებულ შემგროვებელ კომპანიასთან, რომელსაც ნარჩენები გადააქვს პირდაპირ რეგიონულ ნაგავსაყრელზე, ან ნარჩენების დამუშავების ავტორიზირებულ ობიექტზე. </a:t>
            </a:r>
            <a:endParaRPr lang="en-GB" sz="3500" dirty="0" smtClean="0"/>
          </a:p>
          <a:p>
            <a:pPr lvl="1"/>
            <a:endParaRPr lang="en-GB" sz="35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ka-GE" sz="3500" dirty="0" smtClean="0"/>
              <a:t>ეს გულისხმობს, რომ ნარჩენების მართვის გეგმაში უნდა გაკეთდეს მცირე კომპანიების განსაზღვრება. </a:t>
            </a:r>
            <a:endParaRPr lang="en-GB" sz="3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6441-DD3E-9845-BBF9-34D8E9CB0C8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3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1185</Words>
  <Application>Microsoft Macintosh PowerPoint</Application>
  <PresentationFormat>On-screen Show (4:3)</PresentationFormat>
  <Paragraphs>124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Sylfaen</vt:lpstr>
      <vt:lpstr>Wingdings</vt:lpstr>
      <vt:lpstr>Arial</vt:lpstr>
      <vt:lpstr>Office Theme</vt:lpstr>
      <vt:lpstr>მუნიციპალური ნარჩენების მართვის გეგმების მომზადება</vt:lpstr>
      <vt:lpstr>ფინანსური თავები</vt:lpstr>
      <vt:lpstr>დაგეგმვის ნაწილის ფინანსური ქვეთავი</vt:lpstr>
      <vt:lpstr>დაგეგმვის ნაწილის ფინანსური ქვეთავი</vt:lpstr>
      <vt:lpstr>დაგეგმვის ნაწილის ფინანსური ქვეთავი</vt:lpstr>
      <vt:lpstr>დაგეგმვის ნაწილის ფინანსური ქვეთავი</vt:lpstr>
      <vt:lpstr>დაგეგმვის ნაწილის ფინანსური ქვეთავი</vt:lpstr>
      <vt:lpstr>დაგეგმვის ნაწილის ფინანსური ქვეთავი</vt:lpstr>
      <vt:lpstr>დაგეგმვის ნაწილის ფინანსური ქვეთავი</vt:lpstr>
      <vt:lpstr>დაგეგმვის ნაწილის ფინანსური ქვეთავი</vt:lpstr>
      <vt:lpstr>დაგეგმვის ნაწილის ფინანსური ქვეთავი</vt:lpstr>
      <vt:lpstr>დაგეგმვის ნაწილის ფინანსური ქვეთავი</vt:lpstr>
      <vt:lpstr>დაგეგმვის ნაწილის ფინანსური ქვეთავი</vt:lpstr>
      <vt:lpstr>დაგეგმვის ნაწილის ფინანსური ქვეთავი</vt:lpstr>
    </vt:vector>
  </TitlesOfParts>
  <Company>PFA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Ulrich Roth</dc:creator>
  <cp:lastModifiedBy>Ulrich Roth</cp:lastModifiedBy>
  <cp:revision>165</cp:revision>
  <dcterms:created xsi:type="dcterms:W3CDTF">2016-02-09T10:21:58Z</dcterms:created>
  <dcterms:modified xsi:type="dcterms:W3CDTF">2017-06-07T09:43:12Z</dcterms:modified>
</cp:coreProperties>
</file>