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388" r:id="rId2"/>
    <p:sldId id="391" r:id="rId3"/>
    <p:sldId id="386" r:id="rId4"/>
    <p:sldId id="387" r:id="rId5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Helle Formatvorlage 3 - Akz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2838BEF-8BB2-4498-84A7-C5851F593DF1}" styleName="Mittlere Formatvorlage 4 - Akz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6E25E649-3F16-4E02-A733-19D2CDBF48F0}" styleName="Mittlere Formatvorlage 3 - Akz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452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A7871A-254F-4541-B418-4FCB2F28A172}" type="datetimeFigureOut">
              <a:rPr lang="de-DE" smtClean="0"/>
              <a:pPr/>
              <a:t>18.05.2017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E828CA-C7BD-4FFF-8EB0-EB6B4E62849F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831537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6000760" y="6357958"/>
            <a:ext cx="2133600" cy="365125"/>
          </a:xfrm>
          <a:prstGeom prst="rect">
            <a:avLst/>
          </a:prstGeom>
        </p:spPr>
        <p:txBody>
          <a:bodyPr/>
          <a:lstStyle/>
          <a:p>
            <a:fld id="{B5E66C8E-7907-4CAF-A03A-B57D08265DFE}" type="datetimeFigureOut">
              <a:rPr lang="de-DE" smtClean="0"/>
              <a:pPr/>
              <a:t>18.05.2017</a:t>
            </a:fld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215338" y="6356350"/>
            <a:ext cx="714380" cy="365125"/>
          </a:xfrm>
          <a:prstGeom prst="rect">
            <a:avLst/>
          </a:prstGeom>
        </p:spPr>
        <p:txBody>
          <a:bodyPr/>
          <a:lstStyle/>
          <a:p>
            <a:fld id="{03CA3F10-7006-48E2-ADD3-BBC8A3D774ED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6000760" y="6357958"/>
            <a:ext cx="2133600" cy="365125"/>
          </a:xfrm>
          <a:prstGeom prst="rect">
            <a:avLst/>
          </a:prstGeom>
        </p:spPr>
        <p:txBody>
          <a:bodyPr/>
          <a:lstStyle/>
          <a:p>
            <a:fld id="{B5E66C8E-7907-4CAF-A03A-B57D08265DFE}" type="datetimeFigureOut">
              <a:rPr lang="de-DE" smtClean="0"/>
              <a:pPr/>
              <a:t>18.05.2017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215338" y="6356350"/>
            <a:ext cx="714380" cy="365125"/>
          </a:xfrm>
          <a:prstGeom prst="rect">
            <a:avLst/>
          </a:prstGeom>
        </p:spPr>
        <p:txBody>
          <a:bodyPr/>
          <a:lstStyle/>
          <a:p>
            <a:fld id="{03CA3F10-7006-48E2-ADD3-BBC8A3D774ED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6000760" y="6357958"/>
            <a:ext cx="2133600" cy="365125"/>
          </a:xfrm>
          <a:prstGeom prst="rect">
            <a:avLst/>
          </a:prstGeom>
        </p:spPr>
        <p:txBody>
          <a:bodyPr/>
          <a:lstStyle/>
          <a:p>
            <a:fld id="{B5E66C8E-7907-4CAF-A03A-B57D08265DFE}" type="datetimeFigureOut">
              <a:rPr lang="de-DE" smtClean="0"/>
              <a:pPr/>
              <a:t>18.05.2017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215338" y="6356350"/>
            <a:ext cx="714380" cy="365125"/>
          </a:xfrm>
          <a:prstGeom prst="rect">
            <a:avLst/>
          </a:prstGeom>
        </p:spPr>
        <p:txBody>
          <a:bodyPr/>
          <a:lstStyle/>
          <a:p>
            <a:fld id="{03CA3F10-7006-48E2-ADD3-BBC8A3D774ED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ED60F-571B-2242-AAD2-7BD7C5B03D24}" type="datetimeFigureOut">
              <a:rPr lang="en-US" smtClean="0"/>
              <a:t>5/18/2017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B6441-DD3E-9845-BBF9-34D8E9CB0C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9386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7" name="Datumsplatzhalter 3"/>
          <p:cNvSpPr txBox="1">
            <a:spLocks/>
          </p:cNvSpPr>
          <p:nvPr userDrawn="1"/>
        </p:nvSpPr>
        <p:spPr>
          <a:xfrm>
            <a:off x="5940152" y="6492875"/>
            <a:ext cx="25202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de-DE" dirty="0"/>
          </a:p>
        </p:txBody>
      </p:sp>
      <p:sp>
        <p:nvSpPr>
          <p:cNvPr id="10" name="Datumsplatzhalter 3"/>
          <p:cNvSpPr txBox="1">
            <a:spLocks/>
          </p:cNvSpPr>
          <p:nvPr userDrawn="1"/>
        </p:nvSpPr>
        <p:spPr>
          <a:xfrm>
            <a:off x="2123728" y="6492875"/>
            <a:ext cx="50765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 smtClean="0"/>
              <a:t>WMP </a:t>
            </a:r>
            <a:r>
              <a:rPr lang="de-DE" dirty="0" err="1" smtClean="0"/>
              <a:t>training</a:t>
            </a:r>
            <a:r>
              <a:rPr lang="de-DE" dirty="0" smtClean="0"/>
              <a:t>      		5th Training,</a:t>
            </a:r>
            <a:r>
              <a:rPr lang="de-DE" baseline="0" dirty="0" smtClean="0"/>
              <a:t> </a:t>
            </a:r>
            <a:r>
              <a:rPr lang="de-DE" dirty="0" smtClean="0"/>
              <a:t>April 26./27., 2017</a:t>
            </a:r>
          </a:p>
        </p:txBody>
      </p:sp>
      <p:sp>
        <p:nvSpPr>
          <p:cNvPr id="11" name="Datumsplatzhalter 3"/>
          <p:cNvSpPr txBox="1">
            <a:spLocks/>
          </p:cNvSpPr>
          <p:nvPr userDrawn="1"/>
        </p:nvSpPr>
        <p:spPr>
          <a:xfrm>
            <a:off x="8244408" y="6508750"/>
            <a:ext cx="7920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6EEB9734-B79C-491F-8812-A84B475DD43D}" type="slidenum">
              <a:rPr lang="de-DE" smtClean="0"/>
              <a:pPr algn="r"/>
              <a:t>‹#›</a:t>
            </a:fld>
            <a:endParaRPr lang="de-DE" dirty="0"/>
          </a:p>
        </p:txBody>
      </p:sp>
      <p:sp>
        <p:nvSpPr>
          <p:cNvPr id="5" name="Inhaltsplatzhalter 4"/>
          <p:cNvSpPr>
            <a:spLocks noGrp="1"/>
          </p:cNvSpPr>
          <p:nvPr>
            <p:ph sz="quarter" idx="10"/>
          </p:nvPr>
        </p:nvSpPr>
        <p:spPr>
          <a:xfrm>
            <a:off x="2700338" y="6691313"/>
            <a:ext cx="914400" cy="91440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6000760" y="6357958"/>
            <a:ext cx="2133600" cy="365125"/>
          </a:xfrm>
          <a:prstGeom prst="rect">
            <a:avLst/>
          </a:prstGeom>
        </p:spPr>
        <p:txBody>
          <a:bodyPr/>
          <a:lstStyle/>
          <a:p>
            <a:fld id="{B5E66C8E-7907-4CAF-A03A-B57D08265DFE}" type="datetimeFigureOut">
              <a:rPr lang="de-DE" smtClean="0"/>
              <a:pPr/>
              <a:t>18.05.2017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215338" y="6356350"/>
            <a:ext cx="714380" cy="365125"/>
          </a:xfrm>
          <a:prstGeom prst="rect">
            <a:avLst/>
          </a:prstGeom>
        </p:spPr>
        <p:txBody>
          <a:bodyPr/>
          <a:lstStyle/>
          <a:p>
            <a:fld id="{03CA3F10-7006-48E2-ADD3-BBC8A3D774ED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6000760" y="6357958"/>
            <a:ext cx="2133600" cy="365125"/>
          </a:xfrm>
          <a:prstGeom prst="rect">
            <a:avLst/>
          </a:prstGeom>
        </p:spPr>
        <p:txBody>
          <a:bodyPr/>
          <a:lstStyle/>
          <a:p>
            <a:fld id="{B5E66C8E-7907-4CAF-A03A-B57D08265DFE}" type="datetimeFigureOut">
              <a:rPr lang="de-DE" smtClean="0"/>
              <a:pPr/>
              <a:t>18.05.2017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8215338" y="6356350"/>
            <a:ext cx="714380" cy="365125"/>
          </a:xfrm>
          <a:prstGeom prst="rect">
            <a:avLst/>
          </a:prstGeom>
        </p:spPr>
        <p:txBody>
          <a:bodyPr/>
          <a:lstStyle/>
          <a:p>
            <a:fld id="{03CA3F10-7006-48E2-ADD3-BBC8A3D774ED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>
          <a:xfrm>
            <a:off x="6000760" y="6357958"/>
            <a:ext cx="2133600" cy="365125"/>
          </a:xfrm>
          <a:prstGeom prst="rect">
            <a:avLst/>
          </a:prstGeom>
        </p:spPr>
        <p:txBody>
          <a:bodyPr/>
          <a:lstStyle/>
          <a:p>
            <a:fld id="{B5E66C8E-7907-4CAF-A03A-B57D08265DFE}" type="datetimeFigureOut">
              <a:rPr lang="de-DE" smtClean="0"/>
              <a:pPr/>
              <a:t>18.05.2017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>
          <a:xfrm>
            <a:off x="8215338" y="6356350"/>
            <a:ext cx="714380" cy="365125"/>
          </a:xfrm>
          <a:prstGeom prst="rect">
            <a:avLst/>
          </a:prstGeom>
        </p:spPr>
        <p:txBody>
          <a:bodyPr/>
          <a:lstStyle/>
          <a:p>
            <a:fld id="{03CA3F10-7006-48E2-ADD3-BBC8A3D774ED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>
          <a:xfrm>
            <a:off x="6000760" y="6357958"/>
            <a:ext cx="2133600" cy="365125"/>
          </a:xfrm>
          <a:prstGeom prst="rect">
            <a:avLst/>
          </a:prstGeom>
        </p:spPr>
        <p:txBody>
          <a:bodyPr/>
          <a:lstStyle/>
          <a:p>
            <a:fld id="{B5E66C8E-7907-4CAF-A03A-B57D08265DFE}" type="datetimeFigureOut">
              <a:rPr lang="de-DE" smtClean="0"/>
              <a:pPr/>
              <a:t>18.05.2017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8215338" y="6356350"/>
            <a:ext cx="714380" cy="365125"/>
          </a:xfrm>
          <a:prstGeom prst="rect">
            <a:avLst/>
          </a:prstGeom>
        </p:spPr>
        <p:txBody>
          <a:bodyPr/>
          <a:lstStyle/>
          <a:p>
            <a:fld id="{03CA3F10-7006-48E2-ADD3-BBC8A3D774ED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>
          <a:xfrm>
            <a:off x="6000760" y="6357958"/>
            <a:ext cx="2133600" cy="365125"/>
          </a:xfrm>
          <a:prstGeom prst="rect">
            <a:avLst/>
          </a:prstGeom>
        </p:spPr>
        <p:txBody>
          <a:bodyPr/>
          <a:lstStyle/>
          <a:p>
            <a:fld id="{B5E66C8E-7907-4CAF-A03A-B57D08265DFE}" type="datetimeFigureOut">
              <a:rPr lang="de-DE" smtClean="0"/>
              <a:pPr/>
              <a:t>18.05.2017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8215338" y="6356350"/>
            <a:ext cx="714380" cy="365125"/>
          </a:xfrm>
          <a:prstGeom prst="rect">
            <a:avLst/>
          </a:prstGeom>
        </p:spPr>
        <p:txBody>
          <a:bodyPr/>
          <a:lstStyle/>
          <a:p>
            <a:fld id="{03CA3F10-7006-48E2-ADD3-BBC8A3D774ED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6000760" y="6357958"/>
            <a:ext cx="2133600" cy="365125"/>
          </a:xfrm>
          <a:prstGeom prst="rect">
            <a:avLst/>
          </a:prstGeom>
        </p:spPr>
        <p:txBody>
          <a:bodyPr/>
          <a:lstStyle/>
          <a:p>
            <a:fld id="{B5E66C8E-7907-4CAF-A03A-B57D08265DFE}" type="datetimeFigureOut">
              <a:rPr lang="de-DE" smtClean="0"/>
              <a:pPr/>
              <a:t>18.05.2017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8215338" y="6356350"/>
            <a:ext cx="714380" cy="365125"/>
          </a:xfrm>
          <a:prstGeom prst="rect">
            <a:avLst/>
          </a:prstGeom>
        </p:spPr>
        <p:txBody>
          <a:bodyPr/>
          <a:lstStyle/>
          <a:p>
            <a:fld id="{03CA3F10-7006-48E2-ADD3-BBC8A3D774ED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6000760" y="6357958"/>
            <a:ext cx="2133600" cy="365125"/>
          </a:xfrm>
          <a:prstGeom prst="rect">
            <a:avLst/>
          </a:prstGeom>
        </p:spPr>
        <p:txBody>
          <a:bodyPr/>
          <a:lstStyle/>
          <a:p>
            <a:fld id="{B5E66C8E-7907-4CAF-A03A-B57D08265DFE}" type="datetimeFigureOut">
              <a:rPr lang="de-DE" smtClean="0"/>
              <a:pPr/>
              <a:t>18.05.2017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8215338" y="6356350"/>
            <a:ext cx="714380" cy="365125"/>
          </a:xfrm>
          <a:prstGeom prst="rect">
            <a:avLst/>
          </a:prstGeom>
        </p:spPr>
        <p:txBody>
          <a:bodyPr/>
          <a:lstStyle/>
          <a:p>
            <a:fld id="{03CA3F10-7006-48E2-ADD3-BBC8A3D774ED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28596" y="785794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pic>
        <p:nvPicPr>
          <p:cNvPr id="1028" name="Picture 4"/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0" y="6389874"/>
            <a:ext cx="9144000" cy="46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Datumsplatzhalter 3"/>
          <p:cNvSpPr>
            <a:spLocks noGrp="1"/>
          </p:cNvSpPr>
          <p:nvPr>
            <p:ph type="dt" sz="half" idx="2"/>
          </p:nvPr>
        </p:nvSpPr>
        <p:spPr>
          <a:xfrm>
            <a:off x="6000760" y="642146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E66C8E-7907-4CAF-A03A-B57D08265DFE}" type="datetimeFigureOut">
              <a:rPr lang="de-DE" smtClean="0"/>
              <a:pPr/>
              <a:t>18.05.2017</a:t>
            </a:fld>
            <a:endParaRPr lang="de-DE" dirty="0"/>
          </a:p>
        </p:txBody>
      </p:sp>
      <p:sp>
        <p:nvSpPr>
          <p:cNvPr id="11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215338" y="6421461"/>
            <a:ext cx="7143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CA3F10-7006-48E2-ADD3-BBC8A3D774ED}" type="slidenum">
              <a:rPr lang="de-DE" smtClean="0"/>
              <a:pPr/>
              <a:t>‹#›</a:t>
            </a:fld>
            <a:endParaRPr lang="de-DE" dirty="0"/>
          </a:p>
        </p:txBody>
      </p:sp>
      <p:pic>
        <p:nvPicPr>
          <p:cNvPr id="1029" name="Picture 5"/>
          <p:cNvPicPr>
            <a:picLocks noChangeAspect="1" noChangeArrowheads="1"/>
          </p:cNvPicPr>
          <p:nvPr userDrawn="1"/>
        </p:nvPicPr>
        <p:blipFill>
          <a:blip r:embed="rId15"/>
          <a:srcRect/>
          <a:stretch>
            <a:fillRect/>
          </a:stretch>
        </p:blipFill>
        <p:spPr bwMode="auto">
          <a:xfrm>
            <a:off x="-32" y="11334"/>
            <a:ext cx="9144000" cy="5601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" name="Titel 1"/>
          <p:cNvSpPr txBox="1">
            <a:spLocks/>
          </p:cNvSpPr>
          <p:nvPr userDrawn="1"/>
        </p:nvSpPr>
        <p:spPr>
          <a:xfrm>
            <a:off x="3859200" y="100800"/>
            <a:ext cx="3643338" cy="285752"/>
          </a:xfrm>
          <a:prstGeom prst="rect">
            <a:avLst/>
          </a:prstGeom>
          <a:solidFill>
            <a:schemeClr val="bg1"/>
          </a:solidFill>
        </p:spPr>
        <p:txBody>
          <a:bodyPr lIns="36000" tIns="36000" rIns="36000" bIns="36000"/>
          <a:lstStyle>
            <a:lvl1pPr algn="l">
              <a:defRPr sz="1400" b="1" baseline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3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-  </a:t>
            </a:r>
            <a:r>
              <a:rPr kumimoji="0" lang="de-DE" sz="13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Accompanying</a:t>
            </a:r>
            <a:r>
              <a:rPr kumimoji="0" lang="de-DE" sz="13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de-DE" sz="13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Measures</a:t>
            </a:r>
            <a:r>
              <a:rPr kumimoji="0" lang="de-DE" sz="13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/  Technical Trainings</a:t>
            </a:r>
          </a:p>
        </p:txBody>
      </p:sp>
      <p:pic>
        <p:nvPicPr>
          <p:cNvPr id="8" name="Picture 1"/>
          <p:cNvPicPr/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676456" y="109749"/>
            <a:ext cx="360040" cy="25812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FAA26D3D-D897-4be2-8F04-BA451C77F1D7}">
              <ma14:placeholderFlag xmlns:lc="http://schemas.openxmlformats.org/drawingml/2006/lockedCanvas" xmlns:ma14="http://schemas.microsoft.com/office/mac/drawingml/2011/main" xmlns:w="http://schemas.openxmlformats.org/wordprocessingml/2006/main" xmlns:w10="urn:schemas-microsoft-com:office:word" xmlns:v="urn:schemas-microsoft-com:vml" xmlns:o="urn:schemas-microsoft-com:office:office" xmlns:mv="urn:schemas-microsoft-com:mac:vml" xmlns:mo="http://schemas.microsoft.com/office/mac/office/2008/main" xmlns="" xmlns:pic="http://schemas.openxmlformats.org/drawingml/2006/picture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5="http://schemas.microsoft.com/office/word/2012/wordml" xmlns:w14="http://schemas.microsoft.com/office/word/2010/wordml" xmlns:wp="http://schemas.openxmlformats.org/drawingml/2006/wordprocessingDrawing" xmlns:wp14="http://schemas.microsoft.com/office/word/2010/wordprocessingDrawing" xmlns:m="http://schemas.openxmlformats.org/officeDocument/2006/math" xmlns:mc="http://schemas.openxmlformats.org/markup-compatibility/2006" xmlns:wpc="http://schemas.microsoft.com/office/word/2010/wordprocessingCanvas"/>
            </a:ext>
          </a:extLst>
        </p:spPr>
      </p:pic>
      <p:pic>
        <p:nvPicPr>
          <p:cNvPr id="9" name="Picture 2"/>
          <p:cNvPicPr/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028384" y="142346"/>
            <a:ext cx="648072" cy="202659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4294967295"/>
          </p:nvPr>
        </p:nvSpPr>
        <p:spPr>
          <a:xfrm>
            <a:off x="179512" y="764704"/>
            <a:ext cx="8856984" cy="5236634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ka-GE" sz="2400" b="1" dirty="0">
                <a:solidFill>
                  <a:schemeClr val="tx2"/>
                </a:solidFill>
              </a:rPr>
              <a:t>მყარი ნარჩენების ინტეგრირებული მართვა - ქუთაისი</a:t>
            </a:r>
            <a:endParaRPr lang="de-DE" sz="2400" b="1" dirty="0">
              <a:solidFill>
                <a:schemeClr val="tx2"/>
              </a:solidFill>
            </a:endParaRPr>
          </a:p>
          <a:p>
            <a:pPr marL="0" indent="0" algn="ctr">
              <a:buNone/>
            </a:pPr>
            <a:r>
              <a:rPr lang="de-DE" sz="2400" dirty="0">
                <a:solidFill>
                  <a:srgbClr val="1F497D"/>
                </a:solidFill>
              </a:rPr>
              <a:t>– </a:t>
            </a:r>
            <a:r>
              <a:rPr lang="ka-GE" sz="2400" dirty="0">
                <a:solidFill>
                  <a:srgbClr val="1F497D"/>
                </a:solidFill>
              </a:rPr>
              <a:t>დამხმარე ტექნიკური ტრენინგი</a:t>
            </a:r>
            <a:r>
              <a:rPr lang="de-DE" sz="2400" dirty="0">
                <a:solidFill>
                  <a:schemeClr val="tx2"/>
                </a:solidFill>
              </a:rPr>
              <a:t> –</a:t>
            </a:r>
            <a:endParaRPr lang="de-DE" sz="2400" dirty="0" smtClean="0">
              <a:solidFill>
                <a:schemeClr val="tx2"/>
              </a:solidFill>
            </a:endParaRPr>
          </a:p>
          <a:p>
            <a:pPr algn="ctr">
              <a:buFont typeface="Wingdings" pitchFamily="2" charset="2"/>
              <a:buChar char="Ø"/>
            </a:pPr>
            <a:endParaRPr lang="de-DE" sz="2400" dirty="0" smtClean="0">
              <a:solidFill>
                <a:schemeClr val="tx2"/>
              </a:solidFill>
            </a:endParaRPr>
          </a:p>
          <a:p>
            <a:pPr marL="0" indent="0" algn="ctr">
              <a:buNone/>
            </a:pPr>
            <a:r>
              <a:rPr lang="ka-GE" sz="4000" dirty="0" smtClean="0">
                <a:solidFill>
                  <a:schemeClr val="tx2"/>
                </a:solidFill>
              </a:rPr>
              <a:t>მე-</a:t>
            </a:r>
            <a:r>
              <a:rPr lang="en-US" sz="4000" dirty="0" smtClean="0">
                <a:solidFill>
                  <a:schemeClr val="tx2"/>
                </a:solidFill>
              </a:rPr>
              <a:t>6</a:t>
            </a:r>
            <a:r>
              <a:rPr lang="ka-GE" sz="4000" dirty="0" smtClean="0">
                <a:solidFill>
                  <a:schemeClr val="tx2"/>
                </a:solidFill>
              </a:rPr>
              <a:t> </a:t>
            </a:r>
            <a:r>
              <a:rPr lang="ka-GE" sz="4000" dirty="0" smtClean="0">
                <a:solidFill>
                  <a:schemeClr val="tx2"/>
                </a:solidFill>
              </a:rPr>
              <a:t>ტრენინგი</a:t>
            </a:r>
            <a:endParaRPr lang="de-DE" sz="4000" dirty="0" smtClean="0">
              <a:solidFill>
                <a:schemeClr val="tx2"/>
              </a:solidFill>
            </a:endParaRPr>
          </a:p>
          <a:p>
            <a:pPr marL="0" indent="0" algn="ctr">
              <a:buNone/>
            </a:pPr>
            <a:r>
              <a:rPr lang="ka-GE" sz="2800" b="1" dirty="0">
                <a:solidFill>
                  <a:srgbClr val="1F497D"/>
                </a:solidFill>
              </a:rPr>
              <a:t>„მუნიციპალური ნარჩენების მართვის გეგმების მომზადება</a:t>
            </a:r>
            <a:r>
              <a:rPr lang="ka-GE" sz="2800" b="1" dirty="0" smtClean="0">
                <a:solidFill>
                  <a:srgbClr val="1F497D"/>
                </a:solidFill>
              </a:rPr>
              <a:t>“</a:t>
            </a:r>
            <a:endParaRPr lang="de-DE" sz="2400" b="1" dirty="0" smtClean="0">
              <a:solidFill>
                <a:schemeClr val="tx2"/>
              </a:solidFill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ka-GE" sz="4800" b="1" dirty="0" smtClean="0"/>
              <a:t>დაგეგმვის ძირითადი საკითხები</a:t>
            </a:r>
          </a:p>
          <a:p>
            <a:pPr marL="0" indent="0" algn="ctr">
              <a:spcBef>
                <a:spcPts val="0"/>
              </a:spcBef>
              <a:buNone/>
            </a:pPr>
            <a:endParaRPr lang="de-DE" sz="3600" dirty="0" smtClean="0">
              <a:solidFill>
                <a:schemeClr val="tx2"/>
              </a:solidFill>
            </a:endParaRPr>
          </a:p>
          <a:p>
            <a:pPr marL="0" indent="0" algn="ctr">
              <a:spcBef>
                <a:spcPts val="1200"/>
              </a:spcBef>
              <a:buNone/>
            </a:pPr>
            <a:r>
              <a:rPr lang="ka-GE" sz="1800" dirty="0" smtClean="0">
                <a:solidFill>
                  <a:schemeClr val="tx2"/>
                </a:solidFill>
              </a:rPr>
              <a:t>მომზადებულია </a:t>
            </a:r>
            <a:r>
              <a:rPr lang="ka-GE" sz="1800" b="1" dirty="0" smtClean="0">
                <a:solidFill>
                  <a:schemeClr val="tx2"/>
                </a:solidFill>
              </a:rPr>
              <a:t>იან რაიხენბახის </a:t>
            </a:r>
            <a:r>
              <a:rPr lang="ka-GE" sz="1800" dirty="0" smtClean="0">
                <a:solidFill>
                  <a:schemeClr val="tx2"/>
                </a:solidFill>
              </a:rPr>
              <a:t>მიერ,</a:t>
            </a:r>
            <a:r>
              <a:rPr lang="ka-GE" sz="1800" dirty="0">
                <a:solidFill>
                  <a:schemeClr val="tx2"/>
                </a:solidFill>
              </a:rPr>
              <a:t/>
            </a:r>
            <a:br>
              <a:rPr lang="ka-GE" sz="1800" dirty="0">
                <a:solidFill>
                  <a:schemeClr val="tx2"/>
                </a:solidFill>
              </a:rPr>
            </a:br>
            <a:r>
              <a:rPr lang="ka-GE" sz="1800" dirty="0">
                <a:solidFill>
                  <a:schemeClr val="tx2"/>
                </a:solidFill>
              </a:rPr>
              <a:t>მყარი ნარჩენების მართვის საერთაშორისო </a:t>
            </a:r>
            <a:r>
              <a:rPr lang="ka-GE" sz="1800" dirty="0" smtClean="0">
                <a:solidFill>
                  <a:schemeClr val="tx2"/>
                </a:solidFill>
              </a:rPr>
              <a:t>ექსპერტი</a:t>
            </a:r>
            <a:endParaRPr lang="de-DE" sz="1800" dirty="0" smtClean="0">
              <a:solidFill>
                <a:schemeClr val="tx2"/>
              </a:solidFill>
            </a:endParaRPr>
          </a:p>
          <a:p>
            <a:pPr algn="ctr">
              <a:buNone/>
            </a:pPr>
            <a:endParaRPr lang="de-DE" sz="2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1053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rapezoid 22"/>
          <p:cNvSpPr/>
          <p:nvPr/>
        </p:nvSpPr>
        <p:spPr>
          <a:xfrm>
            <a:off x="2490787" y="3976036"/>
            <a:ext cx="4162426" cy="792000"/>
          </a:xfrm>
          <a:prstGeom prst="trapezoid">
            <a:avLst>
              <a:gd name="adj" fmla="val 88096"/>
            </a:avLst>
          </a:prstGeom>
          <a:solidFill>
            <a:schemeClr val="accent6">
              <a:lumMod val="40000"/>
              <a:lumOff val="60000"/>
            </a:schemeClr>
          </a:solidFill>
          <a:effectLst/>
          <a:scene3d>
            <a:camera prst="orthographicFront">
              <a:rot lat="0" lon="0" rev="10800000"/>
            </a:camera>
            <a:lightRig rig="threePt" dir="t"/>
          </a:scene3d>
          <a:sp3d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flatTx/>
          </a:bodyPr>
          <a:lstStyle/>
          <a:p>
            <a:pPr algn="ctr"/>
            <a:r>
              <a:rPr lang="ka-GE" dirty="0">
                <a:solidFill>
                  <a:schemeClr val="tx1"/>
                </a:solidFill>
              </a:rPr>
              <a:t>ხარჯებისა და ინვესტიციის </a:t>
            </a:r>
            <a:r>
              <a:rPr lang="ka-GE" dirty="0" smtClean="0">
                <a:solidFill>
                  <a:schemeClr val="tx1"/>
                </a:solidFill>
              </a:rPr>
              <a:t>დასაბუთება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4" name="Trapezoid 23"/>
          <p:cNvSpPr/>
          <p:nvPr/>
        </p:nvSpPr>
        <p:spPr>
          <a:xfrm>
            <a:off x="3195637" y="4768194"/>
            <a:ext cx="2752726" cy="792000"/>
          </a:xfrm>
          <a:prstGeom prst="trapezoid">
            <a:avLst>
              <a:gd name="adj" fmla="val 88096"/>
            </a:avLst>
          </a:prstGeom>
          <a:solidFill>
            <a:schemeClr val="accent6">
              <a:lumMod val="20000"/>
              <a:lumOff val="80000"/>
            </a:schemeClr>
          </a:solidFill>
          <a:effectLst/>
          <a:scene3d>
            <a:camera prst="orthographicFront">
              <a:rot lat="0" lon="0" rev="10800000"/>
            </a:camera>
            <a:lightRig rig="threePt" dir="t"/>
          </a:scene3d>
          <a:sp3d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flatTx/>
          </a:bodyPr>
          <a:lstStyle/>
          <a:p>
            <a:pPr algn="ctr"/>
            <a:r>
              <a:rPr lang="ka-GE" dirty="0" smtClean="0">
                <a:solidFill>
                  <a:schemeClr val="tx1"/>
                </a:solidFill>
              </a:rPr>
              <a:t>პრობლემების მართვა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5" name="Trapezoid 24"/>
          <p:cNvSpPr/>
          <p:nvPr/>
        </p:nvSpPr>
        <p:spPr>
          <a:xfrm>
            <a:off x="3891915" y="5560352"/>
            <a:ext cx="1360170" cy="792000"/>
          </a:xfrm>
          <a:prstGeom prst="trapezoid">
            <a:avLst>
              <a:gd name="adj" fmla="val 88096"/>
            </a:avLst>
          </a:prstGeom>
          <a:solidFill>
            <a:schemeClr val="bg1"/>
          </a:solidFill>
          <a:effectLst/>
          <a:scene3d>
            <a:camera prst="orthographicFront">
              <a:rot lat="0" lon="0" rev="10800000"/>
            </a:camera>
            <a:lightRig rig="threePt" dir="t"/>
          </a:scene3d>
          <a:sp3d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>
            <a:flatTx/>
          </a:bodyPr>
          <a:lstStyle/>
          <a:p>
            <a:pPr algn="ctr"/>
            <a:r>
              <a:rPr lang="ka-GE" dirty="0" smtClean="0">
                <a:solidFill>
                  <a:schemeClr val="tx1"/>
                </a:solidFill>
                <a:effectLst/>
              </a:rPr>
              <a:t>შესაბამისობა</a:t>
            </a:r>
            <a:endParaRPr lang="en-GB" dirty="0">
              <a:solidFill>
                <a:schemeClr val="tx1"/>
              </a:solidFill>
              <a:effectLst/>
            </a:endParaRPr>
          </a:p>
        </p:txBody>
      </p:sp>
      <p:sp>
        <p:nvSpPr>
          <p:cNvPr id="22" name="Trapezoid 21"/>
          <p:cNvSpPr/>
          <p:nvPr/>
        </p:nvSpPr>
        <p:spPr>
          <a:xfrm>
            <a:off x="1828800" y="3183882"/>
            <a:ext cx="5486400" cy="792000"/>
          </a:xfrm>
          <a:prstGeom prst="trapezoid">
            <a:avLst>
              <a:gd name="adj" fmla="val 84488"/>
            </a:avLst>
          </a:prstGeom>
          <a:solidFill>
            <a:schemeClr val="accent6">
              <a:lumMod val="60000"/>
              <a:lumOff val="40000"/>
            </a:schemeClr>
          </a:solidFill>
          <a:effectLst/>
          <a:scene3d>
            <a:camera prst="orthographicFront">
              <a:rot lat="0" lon="0" rev="10800000"/>
            </a:camera>
            <a:lightRig rig="threePt" dir="t"/>
          </a:scene3d>
          <a:sp3d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flatTx/>
          </a:bodyPr>
          <a:lstStyle/>
          <a:p>
            <a:pPr algn="ctr"/>
            <a:r>
              <a:rPr lang="ka-GE" dirty="0"/>
              <a:t>გრძელვადიანი გადაწყვეტილებების მართვა</a:t>
            </a:r>
            <a:endParaRPr lang="en-US" dirty="0"/>
          </a:p>
        </p:txBody>
      </p:sp>
      <p:sp>
        <p:nvSpPr>
          <p:cNvPr id="16" name="Trapezoid 15"/>
          <p:cNvSpPr/>
          <p:nvPr/>
        </p:nvSpPr>
        <p:spPr>
          <a:xfrm>
            <a:off x="1147763" y="2391726"/>
            <a:ext cx="6848475" cy="792000"/>
          </a:xfrm>
          <a:prstGeom prst="trapezoid">
            <a:avLst>
              <a:gd name="adj" fmla="val 88096"/>
            </a:avLst>
          </a:prstGeom>
          <a:solidFill>
            <a:schemeClr val="accent6">
              <a:lumMod val="75000"/>
            </a:schemeClr>
          </a:solidFill>
          <a:effectLst/>
          <a:scene3d>
            <a:camera prst="orthographicFront">
              <a:rot lat="0" lon="0" rev="10800000"/>
            </a:camera>
            <a:lightRig rig="threePt" dir="t"/>
          </a:scene3d>
          <a:sp3d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flatTx/>
          </a:bodyPr>
          <a:lstStyle/>
          <a:p>
            <a:pPr algn="ctr"/>
            <a:r>
              <a:rPr lang="ka-GE" dirty="0"/>
              <a:t>დაინტერესებული მხარეების ინფორმირება, მოწვევა და ჩართვა</a:t>
            </a:r>
            <a:endParaRPr lang="en-US" dirty="0"/>
          </a:p>
        </p:txBody>
      </p:sp>
      <p:sp>
        <p:nvSpPr>
          <p:cNvPr id="11" name="Trapezoid 10"/>
          <p:cNvSpPr/>
          <p:nvPr/>
        </p:nvSpPr>
        <p:spPr>
          <a:xfrm flipH="1">
            <a:off x="457200" y="1599570"/>
            <a:ext cx="8229600" cy="792000"/>
          </a:xfrm>
          <a:prstGeom prst="trapezoid">
            <a:avLst>
              <a:gd name="adj" fmla="val 88096"/>
            </a:avLst>
          </a:prstGeom>
          <a:solidFill>
            <a:schemeClr val="accent6">
              <a:lumMod val="50000"/>
            </a:schemeClr>
          </a:solidFill>
          <a:effectLst/>
          <a:scene3d>
            <a:camera prst="orthographicFront">
              <a:rot lat="0" lon="0" rev="10799999"/>
            </a:camera>
            <a:lightRig rig="threePt" dir="t"/>
          </a:scene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rtlCol="0" anchor="ctr">
            <a:flatTx/>
          </a:bodyPr>
          <a:lstStyle/>
          <a:p>
            <a:pPr algn="ctr"/>
            <a:r>
              <a:rPr lang="ka-GE" dirty="0" smtClean="0"/>
              <a:t>მუნიციპალური განვითარების ინტეგრირებული ნაწილი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a-GE" sz="2400" dirty="0" smtClean="0"/>
              <a:t>			</a:t>
            </a:r>
            <a:endParaRPr lang="en-US" sz="2400" dirty="0"/>
          </a:p>
        </p:txBody>
      </p:sp>
      <p:sp>
        <p:nvSpPr>
          <p:cNvPr id="26" name="Up Arrow 25"/>
          <p:cNvSpPr/>
          <p:nvPr/>
        </p:nvSpPr>
        <p:spPr>
          <a:xfrm>
            <a:off x="228600" y="1727200"/>
            <a:ext cx="729615" cy="4114800"/>
          </a:xfrm>
          <a:prstGeom prst="upArrow">
            <a:avLst>
              <a:gd name="adj1" fmla="val 31034"/>
              <a:gd name="adj2" fmla="val 149617"/>
            </a:avLst>
          </a:prstGeom>
          <a:gradFill>
            <a:gsLst>
              <a:gs pos="0">
                <a:schemeClr val="accent1">
                  <a:tint val="100000"/>
                  <a:shade val="100000"/>
                  <a:satMod val="130000"/>
                  <a:alpha val="12000"/>
                </a:schemeClr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ka-GE" dirty="0" smtClean="0">
                <a:solidFill>
                  <a:schemeClr val="tx1"/>
                </a:solidFill>
              </a:rPr>
              <a:t>სირთულე და სარგებელი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107504" y="1002330"/>
            <a:ext cx="8229600" cy="500066"/>
          </a:xfr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ka-GE" sz="2400" b="1" dirty="0" smtClean="0">
                <a:solidFill>
                  <a:schemeClr val="tx2"/>
                </a:solidFill>
                <a:latin typeface="Calibri" pitchFamily="34" charset="0"/>
              </a:rPr>
              <a:t>ნარჩენების მართვის გეგმის მიზნები და დანიშნულება</a:t>
            </a:r>
            <a:endParaRPr lang="en-GB" sz="2400" b="1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13" name="Untertitel 2"/>
          <p:cNvSpPr txBox="1">
            <a:spLocks/>
          </p:cNvSpPr>
          <p:nvPr/>
        </p:nvSpPr>
        <p:spPr>
          <a:xfrm>
            <a:off x="107504" y="548680"/>
            <a:ext cx="8928992" cy="48410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None/>
            </a:pPr>
            <a:r>
              <a:rPr lang="ka-GE" sz="2600" b="1" dirty="0" smtClean="0">
                <a:solidFill>
                  <a:schemeClr val="tx2"/>
                </a:solidFill>
              </a:rPr>
              <a:t>გავიხსენოთ</a:t>
            </a:r>
            <a:endParaRPr lang="de-DE" sz="2600" b="1" i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6314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 txBox="1">
            <a:spLocks/>
          </p:cNvSpPr>
          <p:nvPr/>
        </p:nvSpPr>
        <p:spPr>
          <a:xfrm>
            <a:off x="107504" y="548680"/>
            <a:ext cx="8928992" cy="48410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None/>
            </a:pPr>
            <a:r>
              <a:rPr lang="ka-GE" sz="2600" b="1" dirty="0" smtClean="0">
                <a:solidFill>
                  <a:schemeClr val="tx2"/>
                </a:solidFill>
              </a:rPr>
              <a:t>გავიხსენოთ</a:t>
            </a:r>
            <a:endParaRPr lang="de-DE" sz="2600" b="1" i="1" dirty="0">
              <a:solidFill>
                <a:schemeClr val="tx2"/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42844" y="1000108"/>
            <a:ext cx="8229600" cy="500066"/>
          </a:xfrm>
        </p:spPr>
        <p:txBody>
          <a:bodyPr>
            <a:normAutofit/>
          </a:bodyPr>
          <a:lstStyle/>
          <a:p>
            <a:pPr algn="l"/>
            <a:r>
              <a:rPr lang="ka-GE" sz="2400" b="1" dirty="0" smtClean="0">
                <a:solidFill>
                  <a:schemeClr val="tx2"/>
                </a:solidFill>
                <a:latin typeface="Calibri" pitchFamily="34" charset="0"/>
              </a:rPr>
              <a:t>ნარჩენების </a:t>
            </a:r>
            <a:r>
              <a:rPr lang="ka-GE" sz="2400" b="1" dirty="0">
                <a:solidFill>
                  <a:schemeClr val="tx2"/>
                </a:solidFill>
                <a:latin typeface="Calibri" pitchFamily="34" charset="0"/>
              </a:rPr>
              <a:t>მართვის გეგმის მიზნები და დანიშნულება</a:t>
            </a:r>
            <a:endParaRPr lang="en-GB" sz="2400" b="1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13" name="Inhaltsplatzhalter 2"/>
          <p:cNvSpPr>
            <a:spLocks noGrp="1"/>
          </p:cNvSpPr>
          <p:nvPr>
            <p:ph idx="1"/>
          </p:nvPr>
        </p:nvSpPr>
        <p:spPr>
          <a:xfrm>
            <a:off x="214282" y="1571612"/>
            <a:ext cx="8929718" cy="4286280"/>
          </a:xfrm>
        </p:spPr>
        <p:txBody>
          <a:bodyPr>
            <a:normAutofit fontScale="92500" lnSpcReduction="20000"/>
          </a:bodyPr>
          <a:lstStyle/>
          <a:p>
            <a:r>
              <a:rPr lang="ka-GE" sz="2400" b="1" dirty="0">
                <a:solidFill>
                  <a:schemeClr val="tx2"/>
                </a:solidFill>
              </a:rPr>
              <a:t>მუნიციპალური განვითარების ინტეგრირებული ნაწილი</a:t>
            </a:r>
            <a:endParaRPr lang="en-US" sz="2400" b="1" dirty="0" smtClean="0">
              <a:solidFill>
                <a:schemeClr val="tx2"/>
              </a:solidFill>
            </a:endParaRPr>
          </a:p>
          <a:p>
            <a:pPr marL="627063" indent="-271463">
              <a:buNone/>
            </a:pPr>
            <a:r>
              <a:rPr lang="en-US" sz="2400" b="1" dirty="0" smtClean="0">
                <a:solidFill>
                  <a:schemeClr val="tx2"/>
                </a:solidFill>
              </a:rPr>
              <a:t>= </a:t>
            </a:r>
            <a:r>
              <a:rPr lang="ka-GE" sz="2400" b="1" dirty="0">
                <a:solidFill>
                  <a:schemeClr val="tx2"/>
                </a:solidFill>
              </a:rPr>
              <a:t>ნარჩენების </a:t>
            </a:r>
            <a:r>
              <a:rPr lang="ka-GE" sz="2400" b="1" dirty="0" smtClean="0">
                <a:solidFill>
                  <a:schemeClr val="tx2"/>
                </a:solidFill>
              </a:rPr>
              <a:t>მოსაკრებელი არის </a:t>
            </a:r>
            <a:r>
              <a:rPr lang="ka-GE" sz="2400" b="1" dirty="0">
                <a:solidFill>
                  <a:schemeClr val="tx2"/>
                </a:solidFill>
              </a:rPr>
              <a:t>განმარტებული და </a:t>
            </a:r>
            <a:r>
              <a:rPr lang="ka-GE" sz="2400" b="1" dirty="0" smtClean="0">
                <a:solidFill>
                  <a:schemeClr val="tx2"/>
                </a:solidFill>
              </a:rPr>
              <a:t>დასაბუთებული</a:t>
            </a:r>
            <a:r>
              <a:rPr lang="en-US" sz="2400" b="1" dirty="0" smtClean="0">
                <a:solidFill>
                  <a:schemeClr val="tx2"/>
                </a:solidFill>
              </a:rPr>
              <a:t>;</a:t>
            </a:r>
            <a:br>
              <a:rPr lang="en-US" sz="2400" b="1" dirty="0" smtClean="0">
                <a:solidFill>
                  <a:schemeClr val="tx2"/>
                </a:solidFill>
              </a:rPr>
            </a:br>
            <a:r>
              <a:rPr lang="en-US" sz="2400" dirty="0" smtClean="0">
                <a:solidFill>
                  <a:schemeClr val="tx2"/>
                </a:solidFill>
              </a:rPr>
              <a:t>(</a:t>
            </a:r>
            <a:r>
              <a:rPr lang="ka-GE" sz="2400" dirty="0" smtClean="0">
                <a:solidFill>
                  <a:schemeClr val="tx2"/>
                </a:solidFill>
              </a:rPr>
              <a:t>იმ შემთხვევაში თუ მომსახურება არის მიზანშეწონილი და ეფექტური</a:t>
            </a:r>
            <a:r>
              <a:rPr lang="en-US" sz="2400" dirty="0" smtClean="0">
                <a:solidFill>
                  <a:schemeClr val="tx2"/>
                </a:solidFill>
              </a:rPr>
              <a:t>!!)</a:t>
            </a:r>
          </a:p>
          <a:p>
            <a:pPr marL="627063" indent="-271463">
              <a:buNone/>
            </a:pPr>
            <a:r>
              <a:rPr lang="en-US" sz="2400" b="1" dirty="0" smtClean="0">
                <a:solidFill>
                  <a:schemeClr val="tx2"/>
                </a:solidFill>
              </a:rPr>
              <a:t>= </a:t>
            </a:r>
            <a:r>
              <a:rPr lang="ka-GE" sz="2400" b="1" dirty="0">
                <a:solidFill>
                  <a:schemeClr val="tx2"/>
                </a:solidFill>
              </a:rPr>
              <a:t>დასუფთავების გადასახადი დაბალანსებულია სოციალურ-ეკონომიკური ასპექტებით</a:t>
            </a:r>
            <a:r>
              <a:rPr lang="en-US" sz="2400" b="1" dirty="0" smtClean="0">
                <a:solidFill>
                  <a:schemeClr val="tx2"/>
                </a:solidFill>
              </a:rPr>
              <a:t>;</a:t>
            </a:r>
          </a:p>
          <a:p>
            <a:pPr marL="627063" indent="-271463">
              <a:buNone/>
            </a:pPr>
            <a:r>
              <a:rPr lang="en-US" sz="2400" b="1" dirty="0" smtClean="0">
                <a:solidFill>
                  <a:schemeClr val="tx2"/>
                </a:solidFill>
              </a:rPr>
              <a:t>= </a:t>
            </a:r>
            <a:r>
              <a:rPr lang="ka-GE" sz="2400" b="1" dirty="0">
                <a:solidFill>
                  <a:schemeClr val="tx2"/>
                </a:solidFill>
              </a:rPr>
              <a:t>ნარჩენების შეგროვებისა და ტრანსპორტირების სამომავლო საჭიროება განსაზღვრული და დასაბუთებულია</a:t>
            </a:r>
            <a:r>
              <a:rPr lang="en-US" sz="2400" b="1" dirty="0" smtClean="0">
                <a:solidFill>
                  <a:schemeClr val="tx2"/>
                </a:solidFill>
              </a:rPr>
              <a:t>;</a:t>
            </a:r>
          </a:p>
          <a:p>
            <a:pPr marL="627063" indent="-271463">
              <a:buNone/>
            </a:pPr>
            <a:r>
              <a:rPr lang="en-US" sz="2400" b="1" dirty="0" smtClean="0">
                <a:solidFill>
                  <a:schemeClr val="tx2"/>
                </a:solidFill>
              </a:rPr>
              <a:t>= </a:t>
            </a:r>
            <a:r>
              <a:rPr lang="ka-GE" sz="2400" b="1" dirty="0">
                <a:solidFill>
                  <a:schemeClr val="tx2"/>
                </a:solidFill>
              </a:rPr>
              <a:t>მოსახლეობასთან კომუნიკაცია დამყარებულია</a:t>
            </a:r>
            <a:r>
              <a:rPr lang="en-US" sz="2400" b="1" dirty="0" smtClean="0">
                <a:solidFill>
                  <a:schemeClr val="tx2"/>
                </a:solidFill>
              </a:rPr>
              <a:t>;</a:t>
            </a:r>
          </a:p>
          <a:p>
            <a:pPr marL="627063" indent="-271463">
              <a:buNone/>
            </a:pPr>
            <a:r>
              <a:rPr lang="en-US" sz="2400" b="1" dirty="0" smtClean="0">
                <a:solidFill>
                  <a:schemeClr val="tx2"/>
                </a:solidFill>
              </a:rPr>
              <a:t>= </a:t>
            </a:r>
            <a:r>
              <a:rPr lang="ka-GE" sz="2400" b="1" dirty="0" smtClean="0">
                <a:solidFill>
                  <a:schemeClr val="tx2"/>
                </a:solidFill>
              </a:rPr>
              <a:t>ხელს უწყობს (და არ უშლის) მუნიციპალიტეტის განვითარებას</a:t>
            </a:r>
            <a:br>
              <a:rPr lang="ka-GE" sz="2400" b="1" dirty="0" smtClean="0">
                <a:solidFill>
                  <a:schemeClr val="tx2"/>
                </a:solidFill>
              </a:rPr>
            </a:br>
            <a:r>
              <a:rPr lang="en-US" sz="2400" dirty="0" smtClean="0">
                <a:solidFill>
                  <a:schemeClr val="tx2"/>
                </a:solidFill>
              </a:rPr>
              <a:t>(</a:t>
            </a:r>
            <a:r>
              <a:rPr lang="ka-GE" sz="2400" dirty="0" smtClean="0">
                <a:solidFill>
                  <a:schemeClr val="tx2"/>
                </a:solidFill>
              </a:rPr>
              <a:t>კავშირები სუფთა ქალაქსა და დასაქმებას/სუფთა ქალაქსა და ტურიზმს შორის</a:t>
            </a:r>
            <a:r>
              <a:rPr lang="en-US" sz="2400" dirty="0" smtClean="0">
                <a:solidFill>
                  <a:schemeClr val="tx2"/>
                </a:solidFill>
              </a:rPr>
              <a:t>)</a:t>
            </a:r>
            <a:endParaRPr lang="de-DE" sz="2000" dirty="0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3724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 txBox="1">
            <a:spLocks/>
          </p:cNvSpPr>
          <p:nvPr/>
        </p:nvSpPr>
        <p:spPr>
          <a:xfrm>
            <a:off x="107504" y="548680"/>
            <a:ext cx="8928992" cy="48410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None/>
            </a:pPr>
            <a:r>
              <a:rPr lang="ka-GE" sz="2600" b="1" dirty="0" smtClean="0">
                <a:solidFill>
                  <a:schemeClr val="tx2"/>
                </a:solidFill>
              </a:rPr>
              <a:t>სტატუსთან დაკავშირებული ინფორმაცია და დაგეგმვა</a:t>
            </a:r>
            <a:endParaRPr lang="de-DE" sz="2600" b="1" i="1" dirty="0">
              <a:solidFill>
                <a:schemeClr val="tx2"/>
              </a:solidFill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42844" y="1000108"/>
            <a:ext cx="8677628" cy="500066"/>
          </a:xfrm>
        </p:spPr>
        <p:txBody>
          <a:bodyPr>
            <a:noAutofit/>
          </a:bodyPr>
          <a:lstStyle/>
          <a:p>
            <a:pPr algn="l"/>
            <a:r>
              <a:rPr lang="ka-GE" sz="1800" b="1" dirty="0" smtClean="0">
                <a:solidFill>
                  <a:schemeClr val="tx2"/>
                </a:solidFill>
                <a:latin typeface="Calibri" pitchFamily="34" charset="0"/>
              </a:rPr>
              <a:t>ინტერაქტიული სავარჯიშო - </a:t>
            </a:r>
            <a:r>
              <a:rPr lang="ka-GE" sz="1800" b="1" i="1" dirty="0" smtClean="0">
                <a:solidFill>
                  <a:schemeClr val="tx2"/>
                </a:solidFill>
                <a:latin typeface="Calibri" pitchFamily="34" charset="0"/>
              </a:rPr>
              <a:t>გთხოვთ დაალაგოთ ურთიერთკავშირის მიხედვით</a:t>
            </a:r>
            <a:endParaRPr lang="en-GB" sz="1800" i="1" dirty="0">
              <a:solidFill>
                <a:schemeClr val="tx2"/>
              </a:solidFill>
              <a:latin typeface="Calibri" pitchFamily="34" charset="0"/>
            </a:endParaRPr>
          </a:p>
        </p:txBody>
      </p:sp>
      <p:graphicFrame>
        <p:nvGraphicFramePr>
          <p:cNvPr id="8" name="Tabel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5721724"/>
              </p:ext>
            </p:extLst>
          </p:nvPr>
        </p:nvGraphicFramePr>
        <p:xfrm>
          <a:off x="285721" y="2005980"/>
          <a:ext cx="3643337" cy="3870960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36433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ka-GE" sz="2000" dirty="0" smtClean="0"/>
                        <a:t>არსებული მდგომარეობა</a:t>
                      </a:r>
                      <a:endParaRPr lang="de-DE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sz="2000" dirty="0" smtClean="0">
                          <a:solidFill>
                            <a:schemeClr val="tx2"/>
                          </a:solidFill>
                        </a:rPr>
                        <a:t>გეოგრაფიული პირობები</a:t>
                      </a:r>
                      <a:endParaRPr lang="de-DE" sz="2000" dirty="0" smtClean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sz="2000" dirty="0" smtClean="0">
                          <a:solidFill>
                            <a:schemeClr val="tx2"/>
                          </a:solidFill>
                        </a:rPr>
                        <a:t>დემოგრაფია</a:t>
                      </a:r>
                      <a:endParaRPr lang="de-DE" sz="2000" dirty="0" smtClean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sz="2000" dirty="0" smtClean="0">
                          <a:solidFill>
                            <a:schemeClr val="tx2"/>
                          </a:solidFill>
                          <a:sym typeface="Wingdings" pitchFamily="2" charset="2"/>
                        </a:rPr>
                        <a:t>ნარჩენების შემადგენლობა</a:t>
                      </a:r>
                      <a:endParaRPr lang="de-DE" sz="20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sz="2000" dirty="0" smtClean="0">
                          <a:solidFill>
                            <a:schemeClr val="tx2"/>
                          </a:solidFill>
                        </a:rPr>
                        <a:t>შეგროვება</a:t>
                      </a:r>
                      <a:r>
                        <a:rPr lang="ka-GE" sz="2000" baseline="0" dirty="0" smtClean="0">
                          <a:solidFill>
                            <a:schemeClr val="tx2"/>
                          </a:solidFill>
                        </a:rPr>
                        <a:t> დღეს</a:t>
                      </a:r>
                      <a:endParaRPr lang="de-DE" sz="20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sz="2000" dirty="0" smtClean="0">
                          <a:solidFill>
                            <a:schemeClr val="tx2"/>
                          </a:solidFill>
                        </a:rPr>
                        <a:t>დღევანდელი აღჭურვილობა</a:t>
                      </a:r>
                      <a:endParaRPr lang="de-DE" sz="20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sz="2000" dirty="0" smtClean="0">
                          <a:solidFill>
                            <a:schemeClr val="tx2"/>
                          </a:solidFill>
                        </a:rPr>
                        <a:t>დღევანდელი</a:t>
                      </a:r>
                      <a:r>
                        <a:rPr lang="ka-GE" sz="2000" baseline="0" dirty="0" smtClean="0">
                          <a:solidFill>
                            <a:schemeClr val="tx2"/>
                          </a:solidFill>
                        </a:rPr>
                        <a:t> ობიექტები</a:t>
                      </a:r>
                      <a:endParaRPr lang="de-DE" sz="20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sz="2000" dirty="0" smtClean="0">
                          <a:solidFill>
                            <a:schemeClr val="tx2"/>
                          </a:solidFill>
                        </a:rPr>
                        <a:t>დაფინანსება</a:t>
                      </a:r>
                      <a:endParaRPr lang="de-DE" sz="20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sz="2000" dirty="0" smtClean="0">
                          <a:solidFill>
                            <a:schemeClr val="tx2"/>
                          </a:solidFill>
                        </a:rPr>
                        <a:t>ხარჯები/მოსაკრებლის ამოღება</a:t>
                      </a:r>
                      <a:endParaRPr lang="de-DE" sz="20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9" name="Tabel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2876807"/>
              </p:ext>
            </p:extLst>
          </p:nvPr>
        </p:nvGraphicFramePr>
        <p:xfrm>
          <a:off x="4214810" y="1432128"/>
          <a:ext cx="4786347" cy="4988560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47863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ka-GE" sz="1800" dirty="0" smtClean="0"/>
                        <a:t>დაგეგმვის საკითხები</a:t>
                      </a:r>
                      <a:endParaRPr lang="de-DE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ka-GE" sz="1800" dirty="0" smtClean="0">
                          <a:solidFill>
                            <a:schemeClr val="tx2"/>
                          </a:solidFill>
                        </a:rPr>
                        <a:t>ნარჩენების განთავსების საჭიროებები</a:t>
                      </a:r>
                      <a:endParaRPr lang="de-DE" sz="18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ka-GE" sz="1800" dirty="0" smtClean="0">
                          <a:solidFill>
                            <a:schemeClr val="tx2"/>
                          </a:solidFill>
                        </a:rPr>
                        <a:t>ნარჩენების მოსაკრებელი</a:t>
                      </a:r>
                      <a:endParaRPr lang="de-DE" sz="18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ka-GE" sz="1800" dirty="0" smtClean="0">
                          <a:solidFill>
                            <a:schemeClr val="tx2"/>
                          </a:solidFill>
                        </a:rPr>
                        <a:t>მომსახურების</a:t>
                      </a:r>
                      <a:r>
                        <a:rPr lang="ka-GE" sz="1800" baseline="0" dirty="0" smtClean="0">
                          <a:solidFill>
                            <a:schemeClr val="tx2"/>
                          </a:solidFill>
                        </a:rPr>
                        <a:t> გაფართოება</a:t>
                      </a:r>
                      <a:endParaRPr lang="de-DE" sz="18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ka-GE" sz="1800" dirty="0" smtClean="0">
                          <a:solidFill>
                            <a:schemeClr val="tx2"/>
                          </a:solidFill>
                        </a:rPr>
                        <a:t>შეგროვების რეჟიმი</a:t>
                      </a:r>
                      <a:endParaRPr lang="de-DE" sz="18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ka-GE" sz="1800" dirty="0" smtClean="0">
                          <a:solidFill>
                            <a:schemeClr val="tx2"/>
                          </a:solidFill>
                        </a:rPr>
                        <a:t>ადგილთან</a:t>
                      </a:r>
                      <a:r>
                        <a:rPr lang="ka-GE" sz="1800" baseline="0" dirty="0" smtClean="0">
                          <a:solidFill>
                            <a:schemeClr val="tx2"/>
                          </a:solidFill>
                        </a:rPr>
                        <a:t> დაკავშირებული მოთხოვნები</a:t>
                      </a:r>
                      <a:endParaRPr lang="de-DE" sz="18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sz="1800" dirty="0" smtClean="0">
                          <a:solidFill>
                            <a:schemeClr val="tx2"/>
                          </a:solidFill>
                        </a:rPr>
                        <a:t>კონტეინერების საჭიროება</a:t>
                      </a:r>
                      <a:endParaRPr lang="de-DE" sz="18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sz="1800" dirty="0" smtClean="0">
                          <a:solidFill>
                            <a:schemeClr val="tx2"/>
                          </a:solidFill>
                        </a:rPr>
                        <a:t>სეპარირების სქემა</a:t>
                      </a:r>
                      <a:endParaRPr lang="de-DE" sz="18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sz="1800" dirty="0" smtClean="0">
                          <a:solidFill>
                            <a:schemeClr val="tx2"/>
                          </a:solidFill>
                        </a:rPr>
                        <a:t>ლოჯისტიკის ორგანიზება </a:t>
                      </a:r>
                      <a:r>
                        <a:rPr lang="de-DE" sz="1800" baseline="0" dirty="0" smtClean="0">
                          <a:solidFill>
                            <a:schemeClr val="tx2"/>
                          </a:solidFill>
                        </a:rPr>
                        <a:t>(</a:t>
                      </a:r>
                      <a:r>
                        <a:rPr lang="ka-GE" sz="1800" baseline="0" dirty="0" smtClean="0">
                          <a:solidFill>
                            <a:schemeClr val="tx2"/>
                          </a:solidFill>
                        </a:rPr>
                        <a:t>შეგროვება/ტრანსპორტირება)</a:t>
                      </a:r>
                      <a:endParaRPr lang="de-DE" sz="18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sz="1800" dirty="0" smtClean="0">
                          <a:solidFill>
                            <a:schemeClr val="tx2"/>
                          </a:solidFill>
                        </a:rPr>
                        <a:t>დამატებითი ინვესტიცია</a:t>
                      </a:r>
                      <a:endParaRPr lang="de-DE" sz="18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sz="1800" dirty="0" smtClean="0">
                          <a:solidFill>
                            <a:schemeClr val="tx2"/>
                          </a:solidFill>
                        </a:rPr>
                        <a:t>საჯარო ცნობიერება</a:t>
                      </a:r>
                      <a:endParaRPr lang="de-DE" sz="1800" dirty="0" smtClean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sz="1800" dirty="0" smtClean="0">
                          <a:solidFill>
                            <a:schemeClr val="tx2"/>
                          </a:solidFill>
                        </a:rPr>
                        <a:t>დანაგვიანებული ადგილის დახურვა/დასუფთავება</a:t>
                      </a:r>
                      <a:endParaRPr lang="de-DE" sz="1800" dirty="0" smtClean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83724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</TotalTime>
  <Words>137</Words>
  <Application>Microsoft Office PowerPoint</Application>
  <PresentationFormat>On-screen Show (4:3)</PresentationFormat>
  <Paragraphs>49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Wingdings</vt:lpstr>
      <vt:lpstr>Larissa-Design</vt:lpstr>
      <vt:lpstr>PowerPoint Presentation</vt:lpstr>
      <vt:lpstr>   </vt:lpstr>
      <vt:lpstr>ნარჩენების მართვის გეგმის მიზნები და დანიშნულება</vt:lpstr>
      <vt:lpstr>ინტერაქტიული სავარჯიშო - გთხოვთ დაალაგოთ ურთიერთკავშირის მიხედვით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Bla, bla</dc:title>
  <dc:creator>user</dc:creator>
  <cp:lastModifiedBy>Aleksandre Pertaia</cp:lastModifiedBy>
  <cp:revision>346</cp:revision>
  <dcterms:created xsi:type="dcterms:W3CDTF">2015-09-30T12:26:19Z</dcterms:created>
  <dcterms:modified xsi:type="dcterms:W3CDTF">2017-05-18T09:54:56Z</dcterms:modified>
</cp:coreProperties>
</file>