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88" r:id="rId2"/>
    <p:sldId id="390" r:id="rId3"/>
    <p:sldId id="391" r:id="rId4"/>
    <p:sldId id="386" r:id="rId5"/>
    <p:sldId id="387" r:id="rId6"/>
    <p:sldId id="374" r:id="rId7"/>
    <p:sldId id="375" r:id="rId8"/>
    <p:sldId id="377" r:id="rId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A7871A-254F-4541-B418-4FCB2F28A172}" type="datetimeFigureOut">
              <a:rPr lang="de-DE" smtClean="0"/>
              <a:pPr/>
              <a:t>26.04.2017</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E828CA-C7BD-4FFF-8EB0-EB6B4E62849F}" type="slidenum">
              <a:rPr lang="de-DE" smtClean="0"/>
              <a:pPr/>
              <a:t>‹#›</a:t>
            </a:fld>
            <a:endParaRPr lang="de-DE"/>
          </a:p>
        </p:txBody>
      </p:sp>
    </p:spTree>
    <p:extLst>
      <p:ext uri="{BB962C8B-B14F-4D97-AF65-F5344CB8AC3E}">
        <p14:creationId xmlns:p14="http://schemas.microsoft.com/office/powerpoint/2010/main" val="168315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6" name="Foliennummernplatzhalter 5"/>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EDAED60F-571B-2242-AAD2-7BD7C5B03D24}" type="datetimeFigureOut">
              <a:rPr lang="en-US" smtClean="0"/>
              <a:t>4/26/2017</a:t>
            </a:fld>
            <a:endParaRPr lang="en-US"/>
          </a:p>
        </p:txBody>
      </p:sp>
      <p:sp>
        <p:nvSpPr>
          <p:cNvPr id="6" name="Slide Number Placeholder 5"/>
          <p:cNvSpPr>
            <a:spLocks noGrp="1"/>
          </p:cNvSpPr>
          <p:nvPr>
            <p:ph type="sldNum" sz="quarter" idx="12"/>
          </p:nvPr>
        </p:nvSpPr>
        <p:spPr/>
        <p:txBody>
          <a:bodyPr/>
          <a:lstStyle/>
          <a:p>
            <a:fld id="{506B6441-DD3E-9845-BBF9-34D8E9CB0C85}" type="slidenum">
              <a:rPr lang="en-US" smtClean="0"/>
              <a:t>‹#›</a:t>
            </a:fld>
            <a:endParaRPr lang="en-US"/>
          </a:p>
        </p:txBody>
      </p:sp>
    </p:spTree>
    <p:extLst>
      <p:ext uri="{BB962C8B-B14F-4D97-AF65-F5344CB8AC3E}">
        <p14:creationId xmlns:p14="http://schemas.microsoft.com/office/powerpoint/2010/main" val="2011938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Datumsplatzhalter 3"/>
          <p:cNvSpPr txBox="1">
            <a:spLocks/>
          </p:cNvSpPr>
          <p:nvPr userDrawn="1"/>
        </p:nvSpPr>
        <p:spPr>
          <a:xfrm>
            <a:off x="5940152" y="6492875"/>
            <a:ext cx="2520280"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de-DE" dirty="0"/>
          </a:p>
        </p:txBody>
      </p:sp>
      <p:sp>
        <p:nvSpPr>
          <p:cNvPr id="10" name="Datumsplatzhalter 3"/>
          <p:cNvSpPr txBox="1">
            <a:spLocks/>
          </p:cNvSpPr>
          <p:nvPr userDrawn="1"/>
        </p:nvSpPr>
        <p:spPr>
          <a:xfrm>
            <a:off x="2123728" y="6492875"/>
            <a:ext cx="5076564"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dirty="0" smtClean="0"/>
              <a:t>WMP </a:t>
            </a:r>
            <a:r>
              <a:rPr lang="de-DE" dirty="0" err="1" smtClean="0"/>
              <a:t>training</a:t>
            </a:r>
            <a:r>
              <a:rPr lang="de-DE" dirty="0" smtClean="0"/>
              <a:t>      		5th Training,</a:t>
            </a:r>
            <a:r>
              <a:rPr lang="de-DE" baseline="0" dirty="0" smtClean="0"/>
              <a:t> </a:t>
            </a:r>
            <a:r>
              <a:rPr lang="de-DE" dirty="0" smtClean="0"/>
              <a:t>April 26./27., 2017</a:t>
            </a:r>
          </a:p>
        </p:txBody>
      </p:sp>
      <p:sp>
        <p:nvSpPr>
          <p:cNvPr id="11" name="Datumsplatzhalter 3"/>
          <p:cNvSpPr txBox="1">
            <a:spLocks/>
          </p:cNvSpPr>
          <p:nvPr userDrawn="1"/>
        </p:nvSpPr>
        <p:spPr>
          <a:xfrm>
            <a:off x="8244408" y="6508750"/>
            <a:ext cx="792088" cy="365125"/>
          </a:xfrm>
          <a:prstGeom prst="rect">
            <a:avLst/>
          </a:prstGeom>
        </p:spPr>
        <p:txBody>
          <a:bodyPr vert="horz" lIns="91440" tIns="45720" rIns="91440" bIns="45720" rtlCol="0" anchor="ctr"/>
          <a:lstStyle>
            <a:defPPr>
              <a:defRPr lang="de-DE"/>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EEB9734-B79C-491F-8812-A84B475DD43D}" type="slidenum">
              <a:rPr lang="de-DE" smtClean="0"/>
              <a:pPr algn="r"/>
              <a:t>‹#›</a:t>
            </a:fld>
            <a:endParaRPr lang="de-DE" dirty="0"/>
          </a:p>
        </p:txBody>
      </p:sp>
      <p:sp>
        <p:nvSpPr>
          <p:cNvPr id="5" name="Inhaltsplatzhalter 4"/>
          <p:cNvSpPr>
            <a:spLocks noGrp="1"/>
          </p:cNvSpPr>
          <p:nvPr>
            <p:ph sz="quarter" idx="10"/>
          </p:nvPr>
        </p:nvSpPr>
        <p:spPr>
          <a:xfrm>
            <a:off x="2700338" y="6691313"/>
            <a:ext cx="914400" cy="9144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endParaRPr lang="de-DE"/>
          </a:p>
        </p:txBody>
      </p:sp>
      <p:sp>
        <p:nvSpPr>
          <p:cNvPr id="9" name="Foliennummernplatzhalter 8"/>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endParaRPr lang="de-DE"/>
          </a:p>
        </p:txBody>
      </p:sp>
      <p:sp>
        <p:nvSpPr>
          <p:cNvPr id="5" name="Foliennummernplatzhalter 4"/>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endParaRPr lang="de-DE"/>
          </a:p>
        </p:txBody>
      </p:sp>
      <p:sp>
        <p:nvSpPr>
          <p:cNvPr id="4" name="Foliennummernplatzhalter 3"/>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a:xfrm>
            <a:off x="6000760" y="6357958"/>
            <a:ext cx="2133600" cy="365125"/>
          </a:xfrm>
          <a:prstGeom prst="rect">
            <a:avLst/>
          </a:prstGeom>
        </p:spPr>
        <p:txBody>
          <a:bodyPr/>
          <a:lstStyle/>
          <a:p>
            <a:fld id="{B5E66C8E-7907-4CAF-A03A-B57D08265DFE}" type="datetimeFigureOut">
              <a:rPr lang="de-DE" smtClean="0"/>
              <a:pPr/>
              <a:t>26.04.2017</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215338" y="6356350"/>
            <a:ext cx="714380" cy="365125"/>
          </a:xfrm>
          <a:prstGeom prst="rect">
            <a:avLst/>
          </a:prstGeom>
        </p:spPr>
        <p:txBody>
          <a:bodyPr/>
          <a:lstStyle/>
          <a:p>
            <a:fld id="{03CA3F10-7006-48E2-ADD3-BBC8A3D774ED}"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28596" y="785794"/>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1028" name="Picture 4"/>
          <p:cNvPicPr>
            <a:picLocks noChangeAspect="1" noChangeArrowheads="1"/>
          </p:cNvPicPr>
          <p:nvPr userDrawn="1"/>
        </p:nvPicPr>
        <p:blipFill>
          <a:blip r:embed="rId14"/>
          <a:srcRect/>
          <a:stretch>
            <a:fillRect/>
          </a:stretch>
        </p:blipFill>
        <p:spPr bwMode="auto">
          <a:xfrm>
            <a:off x="0" y="6389874"/>
            <a:ext cx="9144000" cy="468150"/>
          </a:xfrm>
          <a:prstGeom prst="rect">
            <a:avLst/>
          </a:prstGeom>
          <a:noFill/>
          <a:ln w="9525">
            <a:noFill/>
            <a:miter lim="800000"/>
            <a:headEnd/>
            <a:tailEnd/>
          </a:ln>
          <a:effectLst/>
        </p:spPr>
      </p:pic>
      <p:sp>
        <p:nvSpPr>
          <p:cNvPr id="10" name="Datumsplatzhalter 3"/>
          <p:cNvSpPr>
            <a:spLocks noGrp="1"/>
          </p:cNvSpPr>
          <p:nvPr>
            <p:ph type="dt" sz="half" idx="2"/>
          </p:nvPr>
        </p:nvSpPr>
        <p:spPr>
          <a:xfrm>
            <a:off x="6000760" y="642146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6C8E-7907-4CAF-A03A-B57D08265DFE}" type="datetimeFigureOut">
              <a:rPr lang="de-DE" smtClean="0"/>
              <a:pPr/>
              <a:t>26.04.2017</a:t>
            </a:fld>
            <a:endParaRPr lang="de-DE" dirty="0"/>
          </a:p>
        </p:txBody>
      </p:sp>
      <p:sp>
        <p:nvSpPr>
          <p:cNvPr id="11" name="Foliennummernplatzhalter 5"/>
          <p:cNvSpPr>
            <a:spLocks noGrp="1"/>
          </p:cNvSpPr>
          <p:nvPr>
            <p:ph type="sldNum" sz="quarter" idx="4"/>
          </p:nvPr>
        </p:nvSpPr>
        <p:spPr>
          <a:xfrm>
            <a:off x="8215338" y="6421461"/>
            <a:ext cx="7143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A3F10-7006-48E2-ADD3-BBC8A3D774ED}" type="slidenum">
              <a:rPr lang="de-DE" smtClean="0"/>
              <a:pPr/>
              <a:t>‹#›</a:t>
            </a:fld>
            <a:endParaRPr lang="de-DE" dirty="0"/>
          </a:p>
        </p:txBody>
      </p:sp>
      <p:pic>
        <p:nvPicPr>
          <p:cNvPr id="1029" name="Picture 5"/>
          <p:cNvPicPr>
            <a:picLocks noChangeAspect="1" noChangeArrowheads="1"/>
          </p:cNvPicPr>
          <p:nvPr userDrawn="1"/>
        </p:nvPicPr>
        <p:blipFill>
          <a:blip r:embed="rId15"/>
          <a:srcRect/>
          <a:stretch>
            <a:fillRect/>
          </a:stretch>
        </p:blipFill>
        <p:spPr bwMode="auto">
          <a:xfrm>
            <a:off x="-32" y="11334"/>
            <a:ext cx="9144000" cy="560146"/>
          </a:xfrm>
          <a:prstGeom prst="rect">
            <a:avLst/>
          </a:prstGeom>
          <a:noFill/>
          <a:ln w="9525">
            <a:noFill/>
            <a:miter lim="800000"/>
            <a:headEnd/>
            <a:tailEnd/>
          </a:ln>
          <a:effectLst/>
        </p:spPr>
      </p:pic>
      <p:sp>
        <p:nvSpPr>
          <p:cNvPr id="13" name="Titel 1"/>
          <p:cNvSpPr txBox="1">
            <a:spLocks/>
          </p:cNvSpPr>
          <p:nvPr userDrawn="1"/>
        </p:nvSpPr>
        <p:spPr>
          <a:xfrm>
            <a:off x="3859200" y="100800"/>
            <a:ext cx="3643338" cy="285752"/>
          </a:xfrm>
          <a:prstGeom prst="rect">
            <a:avLst/>
          </a:prstGeom>
          <a:solidFill>
            <a:schemeClr val="bg1"/>
          </a:solidFill>
        </p:spPr>
        <p:txBody>
          <a:bodyPr lIns="36000" tIns="36000" rIns="36000" bIns="36000"/>
          <a:lstStyle>
            <a:lvl1pPr algn="l">
              <a:defRPr sz="1400" b="1" baseline="0"/>
            </a:lvl1pPr>
          </a:lstStyle>
          <a:p>
            <a:pPr marL="0" marR="0" lvl="0" indent="0" algn="l" defTabSz="914400" rtl="0" eaLnBrk="1" fontAlgn="auto" latinLnBrk="0" hangingPunct="1">
              <a:lnSpc>
                <a:spcPct val="100000"/>
              </a:lnSpc>
              <a:spcBef>
                <a:spcPts val="100"/>
              </a:spcBef>
              <a:spcAft>
                <a:spcPts val="0"/>
              </a:spcAft>
              <a:buClrTx/>
              <a:buSzTx/>
              <a:buFontTx/>
              <a:buNone/>
              <a:tabLst/>
              <a:defRPr/>
            </a:pPr>
            <a:r>
              <a:rPr kumimoji="0" lang="de-DE" sz="1300" b="1" i="0" u="none" strike="noStrike" kern="1200" cap="none" spc="0" normalizeH="0" baseline="0" noProof="0" dirty="0" smtClean="0">
                <a:ln>
                  <a:noFill/>
                </a:ln>
                <a:solidFill>
                  <a:schemeClr val="tx1"/>
                </a:solidFill>
                <a:effectLst/>
                <a:uLnTx/>
                <a:uFillTx/>
                <a:latin typeface="+mj-lt"/>
                <a:ea typeface="+mj-ea"/>
                <a:cs typeface="+mj-cs"/>
              </a:rPr>
              <a:t> -  </a:t>
            </a:r>
            <a:r>
              <a:rPr kumimoji="0" lang="de-DE" sz="1300" b="1" i="0" u="none" strike="noStrike" kern="1200" cap="none" spc="0" normalizeH="0" baseline="0" noProof="0" dirty="0" err="1" smtClean="0">
                <a:ln>
                  <a:noFill/>
                </a:ln>
                <a:solidFill>
                  <a:schemeClr val="tx1"/>
                </a:solidFill>
                <a:effectLst/>
                <a:uLnTx/>
                <a:uFillTx/>
                <a:latin typeface="+mj-lt"/>
                <a:ea typeface="+mj-ea"/>
                <a:cs typeface="+mj-cs"/>
              </a:rPr>
              <a:t>Accompanying</a:t>
            </a:r>
            <a:r>
              <a:rPr kumimoji="0" lang="de-DE" sz="1300" b="1" i="0" u="none" strike="noStrike" kern="1200" cap="none" spc="0" normalizeH="0" baseline="0" noProof="0" dirty="0" smtClean="0">
                <a:ln>
                  <a:noFill/>
                </a:ln>
                <a:solidFill>
                  <a:schemeClr val="tx1"/>
                </a:solidFill>
                <a:effectLst/>
                <a:uLnTx/>
                <a:uFillTx/>
                <a:latin typeface="+mj-lt"/>
                <a:ea typeface="+mj-ea"/>
                <a:cs typeface="+mj-cs"/>
              </a:rPr>
              <a:t> </a:t>
            </a:r>
            <a:r>
              <a:rPr kumimoji="0" lang="de-DE" sz="1300" b="1" i="0" u="none" strike="noStrike" kern="1200" cap="none" spc="0" normalizeH="0" baseline="0" noProof="0" dirty="0" err="1" smtClean="0">
                <a:ln>
                  <a:noFill/>
                </a:ln>
                <a:solidFill>
                  <a:schemeClr val="tx1"/>
                </a:solidFill>
                <a:effectLst/>
                <a:uLnTx/>
                <a:uFillTx/>
                <a:latin typeface="+mj-lt"/>
                <a:ea typeface="+mj-ea"/>
                <a:cs typeface="+mj-cs"/>
              </a:rPr>
              <a:t>Measures</a:t>
            </a:r>
            <a:r>
              <a:rPr kumimoji="0" lang="de-DE" sz="1300" b="1" i="0" u="none" strike="noStrike" kern="1200" cap="none" spc="0" normalizeH="0" baseline="0" noProof="0" dirty="0" smtClean="0">
                <a:ln>
                  <a:noFill/>
                </a:ln>
                <a:solidFill>
                  <a:schemeClr val="tx1"/>
                </a:solidFill>
                <a:effectLst/>
                <a:uLnTx/>
                <a:uFillTx/>
                <a:latin typeface="+mj-lt"/>
                <a:ea typeface="+mj-ea"/>
                <a:cs typeface="+mj-cs"/>
              </a:rPr>
              <a:t>  /  Technical Trainings</a:t>
            </a:r>
          </a:p>
        </p:txBody>
      </p:sp>
      <p:pic>
        <p:nvPicPr>
          <p:cNvPr id="8" name="Picture 1"/>
          <p:cNvPicPr/>
          <p:nvPr userDrawn="1"/>
        </p:nvPicPr>
        <p:blipFill>
          <a:blip r:embed="rId16" cstate="print">
            <a:extLst>
              <a:ext uri="{28A0092B-C50C-407E-A947-70E740481C1C}">
                <a14:useLocalDpi xmlns:a14="http://schemas.microsoft.com/office/drawing/2010/main"/>
              </a:ext>
            </a:extLst>
          </a:blip>
          <a:srcRect/>
          <a:stretch>
            <a:fillRect/>
          </a:stretch>
        </p:blipFill>
        <p:spPr bwMode="auto">
          <a:xfrm>
            <a:off x="8676456" y="109749"/>
            <a:ext cx="360040" cy="258128"/>
          </a:xfrm>
          <a:prstGeom prst="rect">
            <a:avLst/>
          </a:prstGeom>
          <a:solidFill>
            <a:schemeClr val="bg1"/>
          </a:solidFill>
          <a:ln>
            <a:noFill/>
          </a:ln>
          <a:extLst>
            <a:ext uri="{FAA26D3D-D897-4be2-8F04-BA451C77F1D7}">
              <ma14:placeholderFlag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lc="http://schemas.openxmlformats.org/drawingml/2006/lockedCanvas"/>
            </a:ext>
          </a:extLst>
        </p:spPr>
      </p:pic>
      <p:pic>
        <p:nvPicPr>
          <p:cNvPr id="9" name="Picture 2"/>
          <p:cNvPicPr/>
          <p:nvPr userDrawn="1"/>
        </p:nvPicPr>
        <p:blipFill>
          <a:blip r:embed="rId17" cstate="print">
            <a:extLst>
              <a:ext uri="{28A0092B-C50C-407E-A947-70E740481C1C}">
                <a14:useLocalDpi xmlns:a14="http://schemas.microsoft.com/office/drawing/2010/main"/>
              </a:ext>
            </a:extLst>
          </a:blip>
          <a:srcRect/>
          <a:stretch>
            <a:fillRect/>
          </a:stretch>
        </p:blipFill>
        <p:spPr bwMode="auto">
          <a:xfrm>
            <a:off x="8028384" y="142346"/>
            <a:ext cx="648072" cy="202659"/>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4294967295"/>
          </p:nvPr>
        </p:nvSpPr>
        <p:spPr>
          <a:xfrm>
            <a:off x="179512" y="764704"/>
            <a:ext cx="8856984" cy="5236634"/>
          </a:xfrm>
        </p:spPr>
        <p:txBody>
          <a:bodyPr>
            <a:normAutofit lnSpcReduction="10000"/>
          </a:bodyPr>
          <a:lstStyle/>
          <a:p>
            <a:pPr algn="ctr">
              <a:buNone/>
            </a:pPr>
            <a:r>
              <a:rPr lang="ka-GE" sz="2400" b="1" dirty="0">
                <a:solidFill>
                  <a:schemeClr val="tx2"/>
                </a:solidFill>
              </a:rPr>
              <a:t>მყარი ნარჩენების ინტეგრირებული მართვა - ქუთაისი</a:t>
            </a:r>
            <a:endParaRPr lang="de-DE" sz="2400" b="1" dirty="0">
              <a:solidFill>
                <a:schemeClr val="tx2"/>
              </a:solidFill>
            </a:endParaRPr>
          </a:p>
          <a:p>
            <a:pPr marL="0" indent="0" algn="ctr">
              <a:buNone/>
            </a:pPr>
            <a:r>
              <a:rPr lang="de-DE" sz="2400" dirty="0">
                <a:solidFill>
                  <a:srgbClr val="1F497D"/>
                </a:solidFill>
              </a:rPr>
              <a:t>– </a:t>
            </a:r>
            <a:r>
              <a:rPr lang="ka-GE" sz="2400" dirty="0">
                <a:solidFill>
                  <a:srgbClr val="1F497D"/>
                </a:solidFill>
              </a:rPr>
              <a:t>დამხმარე ტექნიკური ტრენინგი</a:t>
            </a:r>
            <a:r>
              <a:rPr lang="de-DE" sz="2400" dirty="0">
                <a:solidFill>
                  <a:schemeClr val="tx2"/>
                </a:solidFill>
              </a:rPr>
              <a:t> –</a:t>
            </a:r>
            <a:endParaRPr lang="de-DE" sz="2400" dirty="0" smtClean="0">
              <a:solidFill>
                <a:schemeClr val="tx2"/>
              </a:solidFill>
            </a:endParaRPr>
          </a:p>
          <a:p>
            <a:pPr algn="ctr">
              <a:buFont typeface="Wingdings" pitchFamily="2" charset="2"/>
              <a:buChar char="Ø"/>
            </a:pPr>
            <a:endParaRPr lang="de-DE" sz="2400" dirty="0" smtClean="0">
              <a:solidFill>
                <a:schemeClr val="tx2"/>
              </a:solidFill>
            </a:endParaRPr>
          </a:p>
          <a:p>
            <a:pPr marL="0" indent="0" algn="ctr">
              <a:buNone/>
            </a:pPr>
            <a:r>
              <a:rPr lang="ka-GE" sz="4000" dirty="0" smtClean="0">
                <a:solidFill>
                  <a:schemeClr val="tx2"/>
                </a:solidFill>
              </a:rPr>
              <a:t>მე-5 ტრენინგი</a:t>
            </a:r>
            <a:endParaRPr lang="de-DE" sz="4000" dirty="0" smtClean="0">
              <a:solidFill>
                <a:schemeClr val="tx2"/>
              </a:solidFill>
            </a:endParaRPr>
          </a:p>
          <a:p>
            <a:pPr marL="0" indent="0" algn="ctr">
              <a:buNone/>
            </a:pPr>
            <a:r>
              <a:rPr lang="ka-GE" sz="2800" b="1" dirty="0">
                <a:solidFill>
                  <a:srgbClr val="1F497D"/>
                </a:solidFill>
              </a:rPr>
              <a:t>„მუნიციპალური ნარჩენების მართვის გეგმების მომზადება</a:t>
            </a:r>
            <a:r>
              <a:rPr lang="ka-GE" sz="2800" b="1" dirty="0" smtClean="0">
                <a:solidFill>
                  <a:srgbClr val="1F497D"/>
                </a:solidFill>
              </a:rPr>
              <a:t>“</a:t>
            </a:r>
            <a:endParaRPr lang="de-DE" sz="2400" b="1" dirty="0" smtClean="0">
              <a:solidFill>
                <a:schemeClr val="tx2"/>
              </a:solidFill>
            </a:endParaRPr>
          </a:p>
          <a:p>
            <a:pPr marL="0" indent="0" algn="ctr">
              <a:spcBef>
                <a:spcPts val="0"/>
              </a:spcBef>
              <a:buNone/>
            </a:pPr>
            <a:r>
              <a:rPr lang="ka-GE" sz="4800" b="1" dirty="0" smtClean="0"/>
              <a:t>დაგეგმვის ძირითადი საკითხები</a:t>
            </a:r>
          </a:p>
          <a:p>
            <a:pPr marL="0" indent="0" algn="ctr">
              <a:spcBef>
                <a:spcPts val="0"/>
              </a:spcBef>
              <a:buNone/>
            </a:pPr>
            <a:endParaRPr lang="de-DE" sz="3600" dirty="0" smtClean="0">
              <a:solidFill>
                <a:schemeClr val="tx2"/>
              </a:solidFill>
            </a:endParaRPr>
          </a:p>
          <a:p>
            <a:pPr marL="0" indent="0" algn="ctr">
              <a:spcBef>
                <a:spcPts val="1200"/>
              </a:spcBef>
              <a:buNone/>
            </a:pPr>
            <a:r>
              <a:rPr lang="ka-GE" sz="1800" dirty="0" smtClean="0">
                <a:solidFill>
                  <a:schemeClr val="tx2"/>
                </a:solidFill>
              </a:rPr>
              <a:t>მომზადებულია </a:t>
            </a:r>
            <a:r>
              <a:rPr lang="ka-GE" sz="1800" b="1" dirty="0" smtClean="0">
                <a:solidFill>
                  <a:schemeClr val="tx2"/>
                </a:solidFill>
              </a:rPr>
              <a:t>იან რაიხენბახის </a:t>
            </a:r>
            <a:r>
              <a:rPr lang="ka-GE" sz="1800" dirty="0" smtClean="0">
                <a:solidFill>
                  <a:schemeClr val="tx2"/>
                </a:solidFill>
              </a:rPr>
              <a:t>მიერ,</a:t>
            </a:r>
            <a:r>
              <a:rPr lang="ka-GE" sz="1800" dirty="0">
                <a:solidFill>
                  <a:schemeClr val="tx2"/>
                </a:solidFill>
              </a:rPr>
              <a:t/>
            </a:r>
            <a:br>
              <a:rPr lang="ka-GE" sz="1800" dirty="0">
                <a:solidFill>
                  <a:schemeClr val="tx2"/>
                </a:solidFill>
              </a:rPr>
            </a:br>
            <a:r>
              <a:rPr lang="ka-GE" sz="1800" dirty="0">
                <a:solidFill>
                  <a:schemeClr val="tx2"/>
                </a:solidFill>
              </a:rPr>
              <a:t>მყარი ნარჩენების მართვის საერთაშორისო </a:t>
            </a:r>
            <a:r>
              <a:rPr lang="ka-GE" sz="1800" dirty="0" smtClean="0">
                <a:solidFill>
                  <a:schemeClr val="tx2"/>
                </a:solidFill>
              </a:rPr>
              <a:t>ექსპერტი</a:t>
            </a:r>
            <a:endParaRPr lang="de-DE" sz="1800" dirty="0" smtClean="0">
              <a:solidFill>
                <a:schemeClr val="tx2"/>
              </a:solidFill>
            </a:endParaRPr>
          </a:p>
          <a:p>
            <a:pPr algn="ctr">
              <a:buNone/>
            </a:pPr>
            <a:endParaRPr lang="de-DE" sz="2400" dirty="0">
              <a:solidFill>
                <a:schemeClr val="tx2"/>
              </a:solidFill>
            </a:endParaRPr>
          </a:p>
        </p:txBody>
      </p:sp>
    </p:spTree>
    <p:extLst>
      <p:ext uri="{BB962C8B-B14F-4D97-AF65-F5344CB8AC3E}">
        <p14:creationId xmlns:p14="http://schemas.microsoft.com/office/powerpoint/2010/main" val="2401053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smtClean="0">
                <a:solidFill>
                  <a:schemeClr val="tx2"/>
                </a:solidFill>
              </a:rPr>
              <a:t>გავიხსენოთ</a:t>
            </a:r>
            <a:r>
              <a:rPr lang="de-DE" sz="2600" b="1" dirty="0" smtClean="0">
                <a:solidFill>
                  <a:schemeClr val="tx2"/>
                </a:solidFill>
              </a:rPr>
              <a:t> </a:t>
            </a:r>
            <a:endParaRPr lang="de-DE" sz="2600" b="1" i="1" dirty="0">
              <a:solidFill>
                <a:schemeClr val="tx2"/>
              </a:solidFill>
            </a:endParaRPr>
          </a:p>
        </p:txBody>
      </p:sp>
      <p:sp>
        <p:nvSpPr>
          <p:cNvPr id="6" name="Title 1"/>
          <p:cNvSpPr>
            <a:spLocks noGrp="1"/>
          </p:cNvSpPr>
          <p:nvPr>
            <p:ph type="title"/>
          </p:nvPr>
        </p:nvSpPr>
        <p:spPr>
          <a:xfrm>
            <a:off x="142844" y="1071546"/>
            <a:ext cx="8229600" cy="500066"/>
          </a:xfrm>
        </p:spPr>
        <p:txBody>
          <a:bodyPr>
            <a:normAutofit/>
          </a:bodyPr>
          <a:lstStyle/>
          <a:p>
            <a:pPr algn="l"/>
            <a:r>
              <a:rPr lang="ka-GE" sz="2400" b="1" dirty="0" smtClean="0">
                <a:solidFill>
                  <a:schemeClr val="tx2"/>
                </a:solidFill>
                <a:latin typeface="Calibri" pitchFamily="34" charset="0"/>
              </a:rPr>
              <a:t>რა არის ნარჩენების მართვის გეგმა? </a:t>
            </a:r>
            <a:endParaRPr lang="en-GB" sz="2400" b="1" dirty="0">
              <a:solidFill>
                <a:schemeClr val="tx2"/>
              </a:solidFill>
              <a:latin typeface="Calibri" pitchFamily="34" charset="0"/>
            </a:endParaRPr>
          </a:p>
        </p:txBody>
      </p:sp>
      <p:sp>
        <p:nvSpPr>
          <p:cNvPr id="7" name="Content Placeholder 2"/>
          <p:cNvSpPr>
            <a:spLocks noGrp="1"/>
          </p:cNvSpPr>
          <p:nvPr>
            <p:ph idx="1"/>
          </p:nvPr>
        </p:nvSpPr>
        <p:spPr>
          <a:xfrm>
            <a:off x="285720" y="1571612"/>
            <a:ext cx="8643998" cy="4786346"/>
          </a:xfrm>
        </p:spPr>
        <p:txBody>
          <a:bodyPr>
            <a:noAutofit/>
          </a:bodyPr>
          <a:lstStyle/>
          <a:p>
            <a:r>
              <a:rPr lang="ka-GE" sz="1600" dirty="0">
                <a:solidFill>
                  <a:schemeClr val="tx2"/>
                </a:solidFill>
              </a:rPr>
              <a:t>ნარჩენების მართვის კოდექსი, მუხლი 13 (4): მუნიციპალური ნარჩენების მართვის გეგმა უნდა მოიცავდეს:</a:t>
            </a:r>
            <a:endParaRPr lang="en-GB" sz="1600" dirty="0">
              <a:solidFill>
                <a:schemeClr val="tx2"/>
              </a:solidFill>
            </a:endParaRPr>
          </a:p>
          <a:p>
            <a:pPr marL="914400" lvl="1" indent="-514350">
              <a:buAutoNum type="alphaLcParenR"/>
            </a:pPr>
            <a:r>
              <a:rPr lang="ka-GE" sz="1500" dirty="0">
                <a:solidFill>
                  <a:schemeClr val="tx2"/>
                </a:solidFill>
              </a:rPr>
              <a:t>მოსახლეობისგან ნარჩენების შეგროვების არსებული სისტემის შესახებ ინფორმაციას;</a:t>
            </a:r>
            <a:endParaRPr lang="en-GB" sz="1500" dirty="0">
              <a:solidFill>
                <a:schemeClr val="tx2"/>
              </a:solidFill>
            </a:endParaRPr>
          </a:p>
          <a:p>
            <a:pPr marL="914400" lvl="1" indent="-514350">
              <a:buAutoNum type="alphaLcParenR"/>
            </a:pPr>
            <a:r>
              <a:rPr lang="ka-GE" sz="1500" dirty="0">
                <a:solidFill>
                  <a:schemeClr val="tx2"/>
                </a:solidFill>
              </a:rPr>
              <a:t>შეგროვებული, აღდგენილი და განთავსებული არასახიფათო ნარჩენების რაოდენობისა და სახეობების შესახებ მონაცემებს; </a:t>
            </a:r>
            <a:endParaRPr lang="en-GB" sz="1500" dirty="0">
              <a:solidFill>
                <a:schemeClr val="tx2"/>
              </a:solidFill>
            </a:endParaRPr>
          </a:p>
          <a:p>
            <a:pPr marL="914400" lvl="1" indent="-514350">
              <a:buAutoNum type="alphaLcParenR"/>
            </a:pPr>
            <a:r>
              <a:rPr lang="ka-GE" sz="1500" dirty="0">
                <a:solidFill>
                  <a:schemeClr val="tx2"/>
                </a:solidFill>
              </a:rPr>
              <a:t>მოსახლეობისგან შეგროვებული, აღდგენილი და განთავსებული სახიფათო ნარჩენების რაოდენობისა და სახეობების შესახებ მონაცემებს;</a:t>
            </a:r>
            <a:endParaRPr lang="en-GB" sz="1500" dirty="0">
              <a:solidFill>
                <a:schemeClr val="tx2"/>
              </a:solidFill>
            </a:endParaRPr>
          </a:p>
          <a:p>
            <a:pPr marL="914400" lvl="1" indent="-514350">
              <a:buAutoNum type="alphaLcParenR"/>
            </a:pPr>
            <a:r>
              <a:rPr lang="ka-GE" sz="1500" dirty="0">
                <a:solidFill>
                  <a:schemeClr val="tx2"/>
                </a:solidFill>
              </a:rPr>
              <a:t>ნარჩენების დამუშავების საწარმოების ადგილმდებარეობის შესახებ ინფორმაციას;</a:t>
            </a:r>
            <a:endParaRPr lang="en-GB" sz="1500" dirty="0">
              <a:solidFill>
                <a:schemeClr val="tx2"/>
              </a:solidFill>
            </a:endParaRPr>
          </a:p>
          <a:p>
            <a:pPr marL="914400" lvl="1" indent="-514350">
              <a:buAutoNum type="alphaLcParenR"/>
            </a:pPr>
            <a:r>
              <a:rPr lang="ka-GE" sz="1500" dirty="0">
                <a:solidFill>
                  <a:schemeClr val="tx2"/>
                </a:solidFill>
              </a:rPr>
              <a:t>მუნიციპალური ნარჩენების, მათ შორის, ბიოდეგრადირებადი ნარჩენებისა და შეფუთვის ნარჩენების, </a:t>
            </a:r>
            <a:r>
              <a:rPr lang="ka-GE" sz="1500" b="1" dirty="0">
                <a:solidFill>
                  <a:schemeClr val="accent6">
                    <a:lumMod val="75000"/>
                  </a:schemeClr>
                </a:solidFill>
              </a:rPr>
              <a:t>სეპარირებული შეგროვებისა </a:t>
            </a:r>
            <a:r>
              <a:rPr lang="ka-GE" sz="1500" dirty="0">
                <a:solidFill>
                  <a:schemeClr val="accent6">
                    <a:lumMod val="75000"/>
                  </a:schemeClr>
                </a:solidFill>
              </a:rPr>
              <a:t>და </a:t>
            </a:r>
            <a:r>
              <a:rPr lang="ka-GE" sz="1500" b="1" dirty="0">
                <a:solidFill>
                  <a:schemeClr val="accent6">
                    <a:lumMod val="75000"/>
                  </a:schemeClr>
                </a:solidFill>
              </a:rPr>
              <a:t>აღდგენის სისტემის </a:t>
            </a:r>
            <a:r>
              <a:rPr lang="ka-GE" sz="1500" dirty="0">
                <a:solidFill>
                  <a:schemeClr val="accent6">
                    <a:lumMod val="75000"/>
                  </a:schemeClr>
                </a:solidFill>
              </a:rPr>
              <a:t>დანერგვისათვის დაგეგმილი ღონისძიებების </a:t>
            </a:r>
            <a:r>
              <a:rPr lang="ka-GE" sz="1500" dirty="0">
                <a:solidFill>
                  <a:schemeClr val="tx2"/>
                </a:solidFill>
              </a:rPr>
              <a:t>შესახებ ინფორმაციას;</a:t>
            </a:r>
            <a:r>
              <a:rPr lang="en-GB" sz="1500" dirty="0">
                <a:solidFill>
                  <a:schemeClr val="tx2"/>
                </a:solidFill>
              </a:rPr>
              <a:t> </a:t>
            </a:r>
          </a:p>
          <a:p>
            <a:pPr marL="914400" lvl="1" indent="-514350">
              <a:buAutoNum type="alphaLcParenR"/>
            </a:pPr>
            <a:r>
              <a:rPr lang="ka-GE" sz="1500" dirty="0">
                <a:solidFill>
                  <a:schemeClr val="tx2"/>
                </a:solidFill>
              </a:rPr>
              <a:t>ნარჩენების დამუშავების ახალი ობიექტების </a:t>
            </a:r>
            <a:r>
              <a:rPr lang="ka-GE" sz="1500" dirty="0">
                <a:solidFill>
                  <a:schemeClr val="accent6">
                    <a:lumMod val="75000"/>
                  </a:schemeClr>
                </a:solidFill>
              </a:rPr>
              <a:t>მშენებლობის გეგმებს</a:t>
            </a:r>
            <a:r>
              <a:rPr lang="ka-GE" sz="1500" dirty="0">
                <a:solidFill>
                  <a:schemeClr val="tx2"/>
                </a:solidFill>
              </a:rPr>
              <a:t>;</a:t>
            </a:r>
            <a:endParaRPr lang="en-GB" sz="1500" dirty="0">
              <a:solidFill>
                <a:schemeClr val="tx2"/>
              </a:solidFill>
            </a:endParaRPr>
          </a:p>
          <a:p>
            <a:pPr marL="914400" lvl="1" indent="-514350">
              <a:buAutoNum type="alphaLcParenR"/>
            </a:pPr>
            <a:r>
              <a:rPr lang="ka-GE" sz="1500" dirty="0">
                <a:solidFill>
                  <a:schemeClr val="tx2"/>
                </a:solidFill>
              </a:rPr>
              <a:t>ნარჩენების მართვის საკითხებზე საზოგადოების </a:t>
            </a:r>
            <a:r>
              <a:rPr lang="ka-GE" sz="1500" dirty="0">
                <a:solidFill>
                  <a:schemeClr val="accent6">
                    <a:lumMod val="75000"/>
                  </a:schemeClr>
                </a:solidFill>
              </a:rPr>
              <a:t>ცნობიერების ამაღლების პროგრამებს</a:t>
            </a:r>
            <a:r>
              <a:rPr lang="ka-GE" sz="1500" dirty="0">
                <a:solidFill>
                  <a:schemeClr val="tx2"/>
                </a:solidFill>
              </a:rPr>
              <a:t>;</a:t>
            </a:r>
            <a:endParaRPr lang="en-GB" sz="1500" dirty="0">
              <a:solidFill>
                <a:schemeClr val="tx2"/>
              </a:solidFill>
            </a:endParaRPr>
          </a:p>
          <a:p>
            <a:pPr marL="914400" lvl="1" indent="-514350">
              <a:buAutoNum type="alphaLcParenR"/>
            </a:pPr>
            <a:r>
              <a:rPr lang="ka-GE" sz="1500" dirty="0">
                <a:solidFill>
                  <a:schemeClr val="tx2"/>
                </a:solidFill>
              </a:rPr>
              <a:t>ნარჩენების მართვის სფეროში სხვა მუნიციპალიტეტებთან </a:t>
            </a:r>
            <a:r>
              <a:rPr lang="ka-GE" sz="1500" dirty="0">
                <a:solidFill>
                  <a:schemeClr val="accent6">
                    <a:lumMod val="75000"/>
                  </a:schemeClr>
                </a:solidFill>
              </a:rPr>
              <a:t>თანამშრომლობის მიზნით არსებული და დაგეგმილი ღონისძიებების</a:t>
            </a:r>
            <a:r>
              <a:rPr lang="ka-GE" sz="1500" dirty="0">
                <a:solidFill>
                  <a:schemeClr val="tx2"/>
                </a:solidFill>
              </a:rPr>
              <a:t> შესახებ ინფორმაციას;</a:t>
            </a:r>
            <a:endParaRPr lang="en-GB" sz="1500" dirty="0">
              <a:solidFill>
                <a:schemeClr val="tx2"/>
              </a:solidFill>
            </a:endParaRPr>
          </a:p>
          <a:p>
            <a:pPr marL="914400" lvl="1" indent="-514350">
              <a:buAutoNum type="alphaLcParenR"/>
            </a:pPr>
            <a:r>
              <a:rPr lang="ka-GE" sz="1500" dirty="0">
                <a:solidFill>
                  <a:schemeClr val="accent6">
                    <a:lumMod val="75000"/>
                  </a:schemeClr>
                </a:solidFill>
              </a:rPr>
              <a:t>გეგმით გათვალისწინებული ღონისძიებების</a:t>
            </a:r>
            <a:r>
              <a:rPr lang="ka-GE" sz="1500" dirty="0">
                <a:solidFill>
                  <a:schemeClr val="tx2"/>
                </a:solidFill>
              </a:rPr>
              <a:t> განხორციელების </a:t>
            </a:r>
            <a:r>
              <a:rPr lang="ka-GE" sz="1500" b="1" dirty="0">
                <a:solidFill>
                  <a:schemeClr val="accent6">
                    <a:lumMod val="75000"/>
                  </a:schemeClr>
                </a:solidFill>
              </a:rPr>
              <a:t>გზებსა და ვადებს</a:t>
            </a:r>
            <a:r>
              <a:rPr lang="ka-GE" sz="1500" dirty="0">
                <a:solidFill>
                  <a:schemeClr val="tx2"/>
                </a:solidFill>
              </a:rPr>
              <a:t>, </a:t>
            </a:r>
            <a:r>
              <a:rPr lang="ka-GE" sz="1500" b="1" dirty="0">
                <a:solidFill>
                  <a:schemeClr val="accent6">
                    <a:lumMod val="75000"/>
                  </a:schemeClr>
                </a:solidFill>
              </a:rPr>
              <a:t>პასუხისმგებელ პირებს, სავარაუდო ხარჯებს და დაფინანსების წყაროებს</a:t>
            </a:r>
            <a:r>
              <a:rPr lang="ka-GE" sz="1500" dirty="0">
                <a:solidFill>
                  <a:schemeClr val="tx2"/>
                </a:solidFill>
              </a:rPr>
              <a:t>.</a:t>
            </a:r>
            <a:endParaRPr lang="en-US" sz="1500" dirty="0">
              <a:solidFill>
                <a:schemeClr val="tx2"/>
              </a:solidFill>
            </a:endParaRPr>
          </a:p>
        </p:txBody>
      </p:sp>
    </p:spTree>
    <p:extLst>
      <p:ext uri="{BB962C8B-B14F-4D97-AF65-F5344CB8AC3E}">
        <p14:creationId xmlns:p14="http://schemas.microsoft.com/office/powerpoint/2010/main" val="3194472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rapezoid 22"/>
          <p:cNvSpPr/>
          <p:nvPr/>
        </p:nvSpPr>
        <p:spPr>
          <a:xfrm>
            <a:off x="2490787" y="3976036"/>
            <a:ext cx="4162426" cy="792000"/>
          </a:xfrm>
          <a:prstGeom prst="trapezoid">
            <a:avLst>
              <a:gd name="adj" fmla="val 88096"/>
            </a:avLst>
          </a:prstGeom>
          <a:solidFill>
            <a:schemeClr val="accent6">
              <a:lumMod val="40000"/>
              <a:lumOff val="60000"/>
            </a:schemeClr>
          </a:solidFill>
          <a:effectLst/>
          <a:scene3d>
            <a:camera prst="orthographicFront">
              <a:rot lat="0" lon="0" rev="10800000"/>
            </a:camera>
            <a:lightRig rig="threePt" dir="t"/>
          </a:scene3d>
          <a:sp3d/>
        </p:spPr>
        <p:style>
          <a:lnRef idx="1">
            <a:schemeClr val="accent1"/>
          </a:lnRef>
          <a:fillRef idx="3">
            <a:schemeClr val="accent1"/>
          </a:fillRef>
          <a:effectRef idx="2">
            <a:schemeClr val="accent1"/>
          </a:effectRef>
          <a:fontRef idx="minor">
            <a:schemeClr val="lt1"/>
          </a:fontRef>
        </p:style>
        <p:txBody>
          <a:bodyPr rtlCol="0" anchor="ctr">
            <a:flatTx/>
          </a:bodyPr>
          <a:lstStyle/>
          <a:p>
            <a:pPr algn="ctr"/>
            <a:r>
              <a:rPr lang="ka-GE" dirty="0">
                <a:solidFill>
                  <a:schemeClr val="tx1"/>
                </a:solidFill>
              </a:rPr>
              <a:t>ხარჯებისა და ინვესტიციის </a:t>
            </a:r>
            <a:r>
              <a:rPr lang="ka-GE" dirty="0" smtClean="0">
                <a:solidFill>
                  <a:schemeClr val="tx1"/>
                </a:solidFill>
              </a:rPr>
              <a:t>დასაბუთება</a:t>
            </a:r>
            <a:endParaRPr lang="en-US" dirty="0">
              <a:solidFill>
                <a:schemeClr val="tx1"/>
              </a:solidFill>
            </a:endParaRPr>
          </a:p>
        </p:txBody>
      </p:sp>
      <p:sp>
        <p:nvSpPr>
          <p:cNvPr id="24" name="Trapezoid 23"/>
          <p:cNvSpPr/>
          <p:nvPr/>
        </p:nvSpPr>
        <p:spPr>
          <a:xfrm>
            <a:off x="3195637" y="4768194"/>
            <a:ext cx="2752726" cy="792000"/>
          </a:xfrm>
          <a:prstGeom prst="trapezoid">
            <a:avLst>
              <a:gd name="adj" fmla="val 88096"/>
            </a:avLst>
          </a:prstGeom>
          <a:solidFill>
            <a:schemeClr val="accent6">
              <a:lumMod val="20000"/>
              <a:lumOff val="80000"/>
            </a:schemeClr>
          </a:solidFill>
          <a:effectLst/>
          <a:scene3d>
            <a:camera prst="orthographicFront">
              <a:rot lat="0" lon="0" rev="10800000"/>
            </a:camera>
            <a:lightRig rig="threePt" dir="t"/>
          </a:scene3d>
          <a:sp3d/>
        </p:spPr>
        <p:style>
          <a:lnRef idx="1">
            <a:schemeClr val="accent1"/>
          </a:lnRef>
          <a:fillRef idx="3">
            <a:schemeClr val="accent1"/>
          </a:fillRef>
          <a:effectRef idx="2">
            <a:schemeClr val="accent1"/>
          </a:effectRef>
          <a:fontRef idx="minor">
            <a:schemeClr val="lt1"/>
          </a:fontRef>
        </p:style>
        <p:txBody>
          <a:bodyPr rtlCol="0" anchor="ctr">
            <a:flatTx/>
          </a:bodyPr>
          <a:lstStyle/>
          <a:p>
            <a:pPr algn="ctr"/>
            <a:r>
              <a:rPr lang="ka-GE" dirty="0" smtClean="0">
                <a:solidFill>
                  <a:schemeClr val="tx1"/>
                </a:solidFill>
              </a:rPr>
              <a:t>პრობლემების მართვა</a:t>
            </a:r>
            <a:endParaRPr lang="en-US" dirty="0">
              <a:solidFill>
                <a:schemeClr val="tx1"/>
              </a:solidFill>
            </a:endParaRPr>
          </a:p>
        </p:txBody>
      </p:sp>
      <p:sp>
        <p:nvSpPr>
          <p:cNvPr id="25" name="Trapezoid 24"/>
          <p:cNvSpPr/>
          <p:nvPr/>
        </p:nvSpPr>
        <p:spPr>
          <a:xfrm>
            <a:off x="3891915" y="5560352"/>
            <a:ext cx="1360170" cy="792000"/>
          </a:xfrm>
          <a:prstGeom prst="trapezoid">
            <a:avLst>
              <a:gd name="adj" fmla="val 88096"/>
            </a:avLst>
          </a:prstGeom>
          <a:solidFill>
            <a:schemeClr val="bg1"/>
          </a:solidFill>
          <a:effectLst/>
          <a:scene3d>
            <a:camera prst="orthographicFront">
              <a:rot lat="0" lon="0" rev="10800000"/>
            </a:camera>
            <a:lightRig rig="threePt" dir="t"/>
          </a:scene3d>
          <a:sp3d/>
        </p:spPr>
        <p:style>
          <a:lnRef idx="1">
            <a:schemeClr val="accent1"/>
          </a:lnRef>
          <a:fillRef idx="3">
            <a:schemeClr val="accent1"/>
          </a:fillRef>
          <a:effectRef idx="2">
            <a:schemeClr val="accent1"/>
          </a:effectRef>
          <a:fontRef idx="minor">
            <a:schemeClr val="lt1"/>
          </a:fontRef>
        </p:style>
        <p:txBody>
          <a:bodyPr wrap="none" rtlCol="0" anchor="ctr">
            <a:flatTx/>
          </a:bodyPr>
          <a:lstStyle/>
          <a:p>
            <a:pPr algn="ctr"/>
            <a:r>
              <a:rPr lang="ka-GE" dirty="0" smtClean="0">
                <a:solidFill>
                  <a:schemeClr val="tx1"/>
                </a:solidFill>
                <a:effectLst/>
              </a:rPr>
              <a:t>შესაბამისობა</a:t>
            </a:r>
            <a:endParaRPr lang="en-GB" dirty="0">
              <a:solidFill>
                <a:schemeClr val="tx1"/>
              </a:solidFill>
              <a:effectLst/>
            </a:endParaRPr>
          </a:p>
        </p:txBody>
      </p:sp>
      <p:sp>
        <p:nvSpPr>
          <p:cNvPr id="22" name="Trapezoid 21"/>
          <p:cNvSpPr/>
          <p:nvPr/>
        </p:nvSpPr>
        <p:spPr>
          <a:xfrm>
            <a:off x="1828800" y="3183882"/>
            <a:ext cx="5486400" cy="792000"/>
          </a:xfrm>
          <a:prstGeom prst="trapezoid">
            <a:avLst>
              <a:gd name="adj" fmla="val 84488"/>
            </a:avLst>
          </a:prstGeom>
          <a:solidFill>
            <a:schemeClr val="accent6">
              <a:lumMod val="60000"/>
              <a:lumOff val="40000"/>
            </a:schemeClr>
          </a:solidFill>
          <a:effectLst/>
          <a:scene3d>
            <a:camera prst="orthographicFront">
              <a:rot lat="0" lon="0" rev="10800000"/>
            </a:camera>
            <a:lightRig rig="threePt" dir="t"/>
          </a:scene3d>
          <a:sp3d/>
        </p:spPr>
        <p:style>
          <a:lnRef idx="1">
            <a:schemeClr val="accent1"/>
          </a:lnRef>
          <a:fillRef idx="3">
            <a:schemeClr val="accent1"/>
          </a:fillRef>
          <a:effectRef idx="2">
            <a:schemeClr val="accent1"/>
          </a:effectRef>
          <a:fontRef idx="minor">
            <a:schemeClr val="lt1"/>
          </a:fontRef>
        </p:style>
        <p:txBody>
          <a:bodyPr rtlCol="0" anchor="ctr">
            <a:flatTx/>
          </a:bodyPr>
          <a:lstStyle/>
          <a:p>
            <a:pPr algn="ctr"/>
            <a:r>
              <a:rPr lang="ka-GE" dirty="0"/>
              <a:t>გრძელვადიანი გადაწყვეტილებების მართვა</a:t>
            </a:r>
            <a:endParaRPr lang="en-US" dirty="0"/>
          </a:p>
        </p:txBody>
      </p:sp>
      <p:sp>
        <p:nvSpPr>
          <p:cNvPr id="16" name="Trapezoid 15"/>
          <p:cNvSpPr/>
          <p:nvPr/>
        </p:nvSpPr>
        <p:spPr>
          <a:xfrm>
            <a:off x="1147763" y="2391726"/>
            <a:ext cx="6848475" cy="792000"/>
          </a:xfrm>
          <a:prstGeom prst="trapezoid">
            <a:avLst>
              <a:gd name="adj" fmla="val 88096"/>
            </a:avLst>
          </a:prstGeom>
          <a:solidFill>
            <a:schemeClr val="accent6">
              <a:lumMod val="75000"/>
            </a:schemeClr>
          </a:solidFill>
          <a:effectLst/>
          <a:scene3d>
            <a:camera prst="orthographicFront">
              <a:rot lat="0" lon="0" rev="10800000"/>
            </a:camera>
            <a:lightRig rig="threePt" dir="t"/>
          </a:scene3d>
          <a:sp3d/>
        </p:spPr>
        <p:style>
          <a:lnRef idx="1">
            <a:schemeClr val="accent1"/>
          </a:lnRef>
          <a:fillRef idx="3">
            <a:schemeClr val="accent1"/>
          </a:fillRef>
          <a:effectRef idx="2">
            <a:schemeClr val="accent1"/>
          </a:effectRef>
          <a:fontRef idx="minor">
            <a:schemeClr val="lt1"/>
          </a:fontRef>
        </p:style>
        <p:txBody>
          <a:bodyPr rtlCol="0" anchor="ctr">
            <a:flatTx/>
          </a:bodyPr>
          <a:lstStyle/>
          <a:p>
            <a:pPr algn="ctr"/>
            <a:r>
              <a:rPr lang="ka-GE" dirty="0"/>
              <a:t>დაინტერესებული მხარეების ინფორმირება, მოწვევა და ჩართვა</a:t>
            </a:r>
            <a:endParaRPr lang="en-US" dirty="0"/>
          </a:p>
        </p:txBody>
      </p:sp>
      <p:sp>
        <p:nvSpPr>
          <p:cNvPr id="11" name="Trapezoid 10"/>
          <p:cNvSpPr/>
          <p:nvPr/>
        </p:nvSpPr>
        <p:spPr>
          <a:xfrm flipH="1">
            <a:off x="457200" y="1599570"/>
            <a:ext cx="8229600" cy="792000"/>
          </a:xfrm>
          <a:prstGeom prst="trapezoid">
            <a:avLst>
              <a:gd name="adj" fmla="val 88096"/>
            </a:avLst>
          </a:prstGeom>
          <a:solidFill>
            <a:schemeClr val="accent6">
              <a:lumMod val="50000"/>
            </a:schemeClr>
          </a:solidFill>
          <a:effectLst/>
          <a:scene3d>
            <a:camera prst="orthographicFront">
              <a:rot lat="0" lon="0" rev="10799999"/>
            </a:camera>
            <a:lightRig rig="threePt" dir="t"/>
          </a:scene3d>
        </p:spPr>
        <p:style>
          <a:lnRef idx="1">
            <a:schemeClr val="accent1"/>
          </a:lnRef>
          <a:fillRef idx="3">
            <a:schemeClr val="accent1"/>
          </a:fillRef>
          <a:effectRef idx="2">
            <a:schemeClr val="accent1"/>
          </a:effectRef>
          <a:fontRef idx="minor">
            <a:schemeClr val="lt1"/>
          </a:fontRef>
        </p:style>
        <p:txBody>
          <a:bodyPr vert="horz" rtlCol="0" anchor="ctr">
            <a:flatTx/>
          </a:bodyPr>
          <a:lstStyle/>
          <a:p>
            <a:pPr algn="ctr"/>
            <a:r>
              <a:rPr lang="ka-GE" dirty="0" smtClean="0"/>
              <a:t>მუნიციპალური განვითარების ინტეგრირებული ნაწილი</a:t>
            </a:r>
            <a:endParaRPr lang="en-GB" dirty="0"/>
          </a:p>
        </p:txBody>
      </p:sp>
      <p:sp>
        <p:nvSpPr>
          <p:cNvPr id="2" name="Title 1"/>
          <p:cNvSpPr>
            <a:spLocks noGrp="1"/>
          </p:cNvSpPr>
          <p:nvPr>
            <p:ph type="title"/>
          </p:nvPr>
        </p:nvSpPr>
        <p:spPr/>
        <p:txBody>
          <a:bodyPr/>
          <a:lstStyle/>
          <a:p>
            <a:r>
              <a:rPr lang="ka-GE" sz="2400" dirty="0" smtClean="0"/>
              <a:t>			</a:t>
            </a:r>
            <a:endParaRPr lang="en-US" sz="2400" dirty="0"/>
          </a:p>
        </p:txBody>
      </p:sp>
      <p:sp>
        <p:nvSpPr>
          <p:cNvPr id="26" name="Up Arrow 25"/>
          <p:cNvSpPr/>
          <p:nvPr/>
        </p:nvSpPr>
        <p:spPr>
          <a:xfrm>
            <a:off x="228600" y="1727200"/>
            <a:ext cx="729615" cy="4114800"/>
          </a:xfrm>
          <a:prstGeom prst="upArrow">
            <a:avLst>
              <a:gd name="adj1" fmla="val 31034"/>
              <a:gd name="adj2" fmla="val 149617"/>
            </a:avLst>
          </a:prstGeom>
          <a:gradFill>
            <a:gsLst>
              <a:gs pos="0">
                <a:schemeClr val="accent1">
                  <a:tint val="100000"/>
                  <a:shade val="100000"/>
                  <a:satMod val="130000"/>
                  <a:alpha val="12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ka-GE" dirty="0" smtClean="0">
                <a:solidFill>
                  <a:schemeClr val="tx1"/>
                </a:solidFill>
              </a:rPr>
              <a:t>სირთულე და სარგებელი</a:t>
            </a:r>
            <a:endParaRPr lang="en-GB" dirty="0">
              <a:solidFill>
                <a:schemeClr val="tx1"/>
              </a:solidFill>
            </a:endParaRPr>
          </a:p>
        </p:txBody>
      </p:sp>
      <p:sp>
        <p:nvSpPr>
          <p:cNvPr id="12" name="Title 1"/>
          <p:cNvSpPr txBox="1">
            <a:spLocks/>
          </p:cNvSpPr>
          <p:nvPr/>
        </p:nvSpPr>
        <p:spPr>
          <a:xfrm>
            <a:off x="107504" y="1002330"/>
            <a:ext cx="8229600" cy="500066"/>
          </a:xfr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ka-GE" sz="2400" b="1" dirty="0" smtClean="0">
                <a:solidFill>
                  <a:schemeClr val="tx2"/>
                </a:solidFill>
                <a:latin typeface="Calibri" pitchFamily="34" charset="0"/>
              </a:rPr>
              <a:t>ნარჩენების მართვის გეგმის მიზნები და დანიშნულება</a:t>
            </a:r>
            <a:endParaRPr lang="en-GB" sz="2400" b="1" dirty="0">
              <a:solidFill>
                <a:schemeClr val="tx2"/>
              </a:solidFill>
              <a:latin typeface="Calibri" pitchFamily="34" charset="0"/>
            </a:endParaRPr>
          </a:p>
        </p:txBody>
      </p:sp>
      <p:sp>
        <p:nvSpPr>
          <p:cNvPr id="13"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smtClean="0">
                <a:solidFill>
                  <a:schemeClr val="tx2"/>
                </a:solidFill>
              </a:rPr>
              <a:t>გავიხსენოთ</a:t>
            </a:r>
            <a:endParaRPr lang="de-DE" sz="2600" b="1" i="1" dirty="0">
              <a:solidFill>
                <a:schemeClr val="tx2"/>
              </a:solidFill>
            </a:endParaRPr>
          </a:p>
        </p:txBody>
      </p:sp>
    </p:spTree>
    <p:extLst>
      <p:ext uri="{BB962C8B-B14F-4D97-AF65-F5344CB8AC3E}">
        <p14:creationId xmlns:p14="http://schemas.microsoft.com/office/powerpoint/2010/main" val="3516314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smtClean="0">
                <a:solidFill>
                  <a:schemeClr val="tx2"/>
                </a:solidFill>
              </a:rPr>
              <a:t>გავიხსენოთ</a:t>
            </a:r>
            <a:endParaRPr lang="de-DE" sz="2600" b="1" i="1" dirty="0">
              <a:solidFill>
                <a:schemeClr val="tx2"/>
              </a:solidFill>
            </a:endParaRPr>
          </a:p>
        </p:txBody>
      </p:sp>
      <p:sp>
        <p:nvSpPr>
          <p:cNvPr id="5" name="Title 1"/>
          <p:cNvSpPr>
            <a:spLocks noGrp="1"/>
          </p:cNvSpPr>
          <p:nvPr>
            <p:ph type="title"/>
          </p:nvPr>
        </p:nvSpPr>
        <p:spPr>
          <a:xfrm>
            <a:off x="142844" y="1000108"/>
            <a:ext cx="8229600" cy="500066"/>
          </a:xfrm>
        </p:spPr>
        <p:txBody>
          <a:bodyPr>
            <a:normAutofit/>
          </a:bodyPr>
          <a:lstStyle/>
          <a:p>
            <a:pPr algn="l"/>
            <a:r>
              <a:rPr lang="ka-GE" sz="2400" b="1" dirty="0" smtClean="0">
                <a:solidFill>
                  <a:schemeClr val="tx2"/>
                </a:solidFill>
                <a:latin typeface="Calibri" pitchFamily="34" charset="0"/>
              </a:rPr>
              <a:t>ნარჩენების </a:t>
            </a:r>
            <a:r>
              <a:rPr lang="ka-GE" sz="2400" b="1" dirty="0">
                <a:solidFill>
                  <a:schemeClr val="tx2"/>
                </a:solidFill>
                <a:latin typeface="Calibri" pitchFamily="34" charset="0"/>
              </a:rPr>
              <a:t>მართვის გეგმის მიზნები და დანიშნულება</a:t>
            </a:r>
            <a:endParaRPr lang="en-GB" sz="2400" b="1" dirty="0">
              <a:solidFill>
                <a:schemeClr val="tx2"/>
              </a:solidFill>
              <a:latin typeface="Calibri" pitchFamily="34" charset="0"/>
            </a:endParaRPr>
          </a:p>
        </p:txBody>
      </p:sp>
      <p:sp>
        <p:nvSpPr>
          <p:cNvPr id="13" name="Inhaltsplatzhalter 2"/>
          <p:cNvSpPr>
            <a:spLocks noGrp="1"/>
          </p:cNvSpPr>
          <p:nvPr>
            <p:ph idx="1"/>
          </p:nvPr>
        </p:nvSpPr>
        <p:spPr>
          <a:xfrm>
            <a:off x="214282" y="1571612"/>
            <a:ext cx="8929718" cy="4286280"/>
          </a:xfrm>
        </p:spPr>
        <p:txBody>
          <a:bodyPr>
            <a:normAutofit fontScale="92500" lnSpcReduction="20000"/>
          </a:bodyPr>
          <a:lstStyle/>
          <a:p>
            <a:r>
              <a:rPr lang="ka-GE" sz="2400" b="1" dirty="0">
                <a:solidFill>
                  <a:schemeClr val="tx2"/>
                </a:solidFill>
              </a:rPr>
              <a:t>მუნიციპალური განვითარების ინტეგრირებული ნაწილი</a:t>
            </a:r>
            <a:endParaRPr lang="en-US" sz="2400" b="1" dirty="0" smtClean="0">
              <a:solidFill>
                <a:schemeClr val="tx2"/>
              </a:solidFill>
            </a:endParaRPr>
          </a:p>
          <a:p>
            <a:pPr marL="627063" indent="-271463">
              <a:buNone/>
            </a:pPr>
            <a:r>
              <a:rPr lang="en-US" sz="2400" b="1" dirty="0" smtClean="0">
                <a:solidFill>
                  <a:schemeClr val="tx2"/>
                </a:solidFill>
              </a:rPr>
              <a:t>= </a:t>
            </a:r>
            <a:r>
              <a:rPr lang="ka-GE" sz="2400" b="1" dirty="0">
                <a:solidFill>
                  <a:schemeClr val="tx2"/>
                </a:solidFill>
              </a:rPr>
              <a:t>ნარჩენების </a:t>
            </a:r>
            <a:r>
              <a:rPr lang="ka-GE" sz="2400" b="1" dirty="0" smtClean="0">
                <a:solidFill>
                  <a:schemeClr val="tx2"/>
                </a:solidFill>
              </a:rPr>
              <a:t>მოსაკრებელი არის </a:t>
            </a:r>
            <a:r>
              <a:rPr lang="ka-GE" sz="2400" b="1" dirty="0">
                <a:solidFill>
                  <a:schemeClr val="tx2"/>
                </a:solidFill>
              </a:rPr>
              <a:t>განმარტებული და </a:t>
            </a:r>
            <a:r>
              <a:rPr lang="ka-GE" sz="2400" b="1" dirty="0" smtClean="0">
                <a:solidFill>
                  <a:schemeClr val="tx2"/>
                </a:solidFill>
              </a:rPr>
              <a:t>დასაბუთებული</a:t>
            </a:r>
            <a:r>
              <a:rPr lang="en-US" sz="2400" b="1" dirty="0" smtClean="0">
                <a:solidFill>
                  <a:schemeClr val="tx2"/>
                </a:solidFill>
              </a:rPr>
              <a:t>;</a:t>
            </a:r>
            <a:br>
              <a:rPr lang="en-US" sz="2400" b="1" dirty="0" smtClean="0">
                <a:solidFill>
                  <a:schemeClr val="tx2"/>
                </a:solidFill>
              </a:rPr>
            </a:br>
            <a:r>
              <a:rPr lang="en-US" sz="2400" dirty="0" smtClean="0">
                <a:solidFill>
                  <a:schemeClr val="tx2"/>
                </a:solidFill>
              </a:rPr>
              <a:t>(</a:t>
            </a:r>
            <a:r>
              <a:rPr lang="ka-GE" sz="2400" dirty="0" smtClean="0">
                <a:solidFill>
                  <a:schemeClr val="tx2"/>
                </a:solidFill>
              </a:rPr>
              <a:t>იმ შემთხვევაში თუ მომსახურება არის მიზანშეწონილი და ეფექტური</a:t>
            </a:r>
            <a:r>
              <a:rPr lang="en-US" sz="2400" dirty="0" smtClean="0">
                <a:solidFill>
                  <a:schemeClr val="tx2"/>
                </a:solidFill>
              </a:rPr>
              <a:t>!!)</a:t>
            </a:r>
          </a:p>
          <a:p>
            <a:pPr marL="627063" indent="-271463">
              <a:buNone/>
            </a:pPr>
            <a:r>
              <a:rPr lang="en-US" sz="2400" b="1" dirty="0" smtClean="0">
                <a:solidFill>
                  <a:schemeClr val="tx2"/>
                </a:solidFill>
              </a:rPr>
              <a:t>= </a:t>
            </a:r>
            <a:r>
              <a:rPr lang="ka-GE" sz="2400" b="1" dirty="0">
                <a:solidFill>
                  <a:schemeClr val="tx2"/>
                </a:solidFill>
              </a:rPr>
              <a:t>დასუფთავების გადასახადი დაბალანსებულია სოციალურ-ეკონომიკური ასპექტებით</a:t>
            </a:r>
            <a:r>
              <a:rPr lang="en-US" sz="2400" b="1" dirty="0" smtClean="0">
                <a:solidFill>
                  <a:schemeClr val="tx2"/>
                </a:solidFill>
              </a:rPr>
              <a:t>;</a:t>
            </a:r>
          </a:p>
          <a:p>
            <a:pPr marL="627063" indent="-271463">
              <a:buNone/>
            </a:pPr>
            <a:r>
              <a:rPr lang="en-US" sz="2400" b="1" dirty="0" smtClean="0">
                <a:solidFill>
                  <a:schemeClr val="tx2"/>
                </a:solidFill>
              </a:rPr>
              <a:t>= </a:t>
            </a:r>
            <a:r>
              <a:rPr lang="ka-GE" sz="2400" b="1" dirty="0">
                <a:solidFill>
                  <a:schemeClr val="tx2"/>
                </a:solidFill>
              </a:rPr>
              <a:t>ნარჩენების შეგროვებისა და ტრანსპორტირების სამომავლო საჭიროება განსაზღვრული და დასაბუთებულია</a:t>
            </a:r>
            <a:r>
              <a:rPr lang="en-US" sz="2400" b="1" dirty="0" smtClean="0">
                <a:solidFill>
                  <a:schemeClr val="tx2"/>
                </a:solidFill>
              </a:rPr>
              <a:t>;</a:t>
            </a:r>
          </a:p>
          <a:p>
            <a:pPr marL="627063" indent="-271463">
              <a:buNone/>
            </a:pPr>
            <a:r>
              <a:rPr lang="en-US" sz="2400" b="1" dirty="0" smtClean="0">
                <a:solidFill>
                  <a:schemeClr val="tx2"/>
                </a:solidFill>
              </a:rPr>
              <a:t>= </a:t>
            </a:r>
            <a:r>
              <a:rPr lang="ka-GE" sz="2400" b="1" dirty="0">
                <a:solidFill>
                  <a:schemeClr val="tx2"/>
                </a:solidFill>
              </a:rPr>
              <a:t>მოსახლეობასთან კომუნიკაცია დამყარებულია</a:t>
            </a:r>
            <a:r>
              <a:rPr lang="en-US" sz="2400" b="1" dirty="0" smtClean="0">
                <a:solidFill>
                  <a:schemeClr val="tx2"/>
                </a:solidFill>
              </a:rPr>
              <a:t>;</a:t>
            </a:r>
          </a:p>
          <a:p>
            <a:pPr marL="627063" indent="-271463">
              <a:buNone/>
            </a:pPr>
            <a:r>
              <a:rPr lang="en-US" sz="2400" b="1" dirty="0" smtClean="0">
                <a:solidFill>
                  <a:schemeClr val="tx2"/>
                </a:solidFill>
              </a:rPr>
              <a:t>= </a:t>
            </a:r>
            <a:r>
              <a:rPr lang="ka-GE" sz="2400" b="1" dirty="0" smtClean="0">
                <a:solidFill>
                  <a:schemeClr val="tx2"/>
                </a:solidFill>
              </a:rPr>
              <a:t>ხელს უწყობს (და არ უშლის) მუნიციპალიტეტის განვითარებას</a:t>
            </a:r>
            <a:br>
              <a:rPr lang="ka-GE" sz="2400" b="1" dirty="0" smtClean="0">
                <a:solidFill>
                  <a:schemeClr val="tx2"/>
                </a:solidFill>
              </a:rPr>
            </a:br>
            <a:r>
              <a:rPr lang="en-US" sz="2400" dirty="0" smtClean="0">
                <a:solidFill>
                  <a:schemeClr val="tx2"/>
                </a:solidFill>
              </a:rPr>
              <a:t>(</a:t>
            </a:r>
            <a:r>
              <a:rPr lang="ka-GE" sz="2400" dirty="0" smtClean="0">
                <a:solidFill>
                  <a:schemeClr val="tx2"/>
                </a:solidFill>
              </a:rPr>
              <a:t>კავშირები სუფთა ქალაქსა და დასაქმებას/სუფთა ქალაქსა და ტურიზმს შორის</a:t>
            </a:r>
            <a:r>
              <a:rPr lang="en-US" sz="2400" dirty="0" smtClean="0">
                <a:solidFill>
                  <a:schemeClr val="tx2"/>
                </a:solidFill>
              </a:rPr>
              <a:t>)</a:t>
            </a:r>
            <a:endParaRPr lang="de-DE" sz="2000" dirty="0" smtClean="0">
              <a:solidFill>
                <a:schemeClr val="tx2"/>
              </a:solidFill>
            </a:endParaRPr>
          </a:p>
        </p:txBody>
      </p:sp>
    </p:spTree>
    <p:extLst>
      <p:ext uri="{BB962C8B-B14F-4D97-AF65-F5344CB8AC3E}">
        <p14:creationId xmlns:p14="http://schemas.microsoft.com/office/powerpoint/2010/main" val="2683724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smtClean="0">
                <a:solidFill>
                  <a:schemeClr val="tx2"/>
                </a:solidFill>
              </a:rPr>
              <a:t>სტატუსთან დაკავშირებული ინფორმაცია და დაგეგმვა</a:t>
            </a:r>
            <a:endParaRPr lang="de-DE" sz="2600" b="1" i="1" dirty="0">
              <a:solidFill>
                <a:schemeClr val="tx2"/>
              </a:solidFill>
            </a:endParaRPr>
          </a:p>
        </p:txBody>
      </p:sp>
      <p:sp>
        <p:nvSpPr>
          <p:cNvPr id="7" name="Title 1"/>
          <p:cNvSpPr>
            <a:spLocks noGrp="1"/>
          </p:cNvSpPr>
          <p:nvPr>
            <p:ph type="title"/>
          </p:nvPr>
        </p:nvSpPr>
        <p:spPr>
          <a:xfrm>
            <a:off x="142844" y="1000108"/>
            <a:ext cx="8677628" cy="500066"/>
          </a:xfrm>
        </p:spPr>
        <p:txBody>
          <a:bodyPr>
            <a:noAutofit/>
          </a:bodyPr>
          <a:lstStyle/>
          <a:p>
            <a:pPr algn="l"/>
            <a:r>
              <a:rPr lang="ka-GE" sz="1800" b="1" dirty="0" smtClean="0">
                <a:solidFill>
                  <a:schemeClr val="tx2"/>
                </a:solidFill>
                <a:latin typeface="Calibri" pitchFamily="34" charset="0"/>
              </a:rPr>
              <a:t>ინტერაქტიული სავარჯიშო - </a:t>
            </a:r>
            <a:r>
              <a:rPr lang="ka-GE" sz="1800" b="1" i="1" dirty="0" smtClean="0">
                <a:solidFill>
                  <a:schemeClr val="tx2"/>
                </a:solidFill>
                <a:latin typeface="Calibri" pitchFamily="34" charset="0"/>
              </a:rPr>
              <a:t>გთხოვთ დაალაგოთ ურთიერთკავშირის მიხედვით</a:t>
            </a:r>
            <a:endParaRPr lang="en-GB" sz="1800" i="1" dirty="0">
              <a:solidFill>
                <a:schemeClr val="tx2"/>
              </a:solidFill>
              <a:latin typeface="Calibri" pitchFamily="34" charset="0"/>
            </a:endParaRPr>
          </a:p>
        </p:txBody>
      </p:sp>
      <p:graphicFrame>
        <p:nvGraphicFramePr>
          <p:cNvPr id="8" name="Tabelle 7"/>
          <p:cNvGraphicFramePr>
            <a:graphicFrameLocks noGrp="1"/>
          </p:cNvGraphicFramePr>
          <p:nvPr>
            <p:extLst>
              <p:ext uri="{D42A27DB-BD31-4B8C-83A1-F6EECF244321}">
                <p14:modId xmlns:p14="http://schemas.microsoft.com/office/powerpoint/2010/main" val="2455721724"/>
              </p:ext>
            </p:extLst>
          </p:nvPr>
        </p:nvGraphicFramePr>
        <p:xfrm>
          <a:off x="285721" y="2005980"/>
          <a:ext cx="3643337" cy="3870960"/>
        </p:xfrm>
        <a:graphic>
          <a:graphicData uri="http://schemas.openxmlformats.org/drawingml/2006/table">
            <a:tbl>
              <a:tblPr firstRow="1" bandRow="1">
                <a:tableStyleId>{6E25E649-3F16-4E02-A733-19D2CDBF48F0}</a:tableStyleId>
              </a:tblPr>
              <a:tblGrid>
                <a:gridCol w="3643337">
                  <a:extLst>
                    <a:ext uri="{9D8B030D-6E8A-4147-A177-3AD203B41FA5}">
                      <a16:colId xmlns:a16="http://schemas.microsoft.com/office/drawing/2014/main" val="20000"/>
                    </a:ext>
                  </a:extLst>
                </a:gridCol>
              </a:tblGrid>
              <a:tr h="370840">
                <a:tc>
                  <a:txBody>
                    <a:bodyPr/>
                    <a:lstStyle/>
                    <a:p>
                      <a:r>
                        <a:rPr lang="ka-GE" sz="2000" dirty="0" smtClean="0"/>
                        <a:t>არსებული მდგომარეობა</a:t>
                      </a:r>
                      <a:endParaRPr lang="de-DE" sz="2000"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გეოგრაფიული პირობები</a:t>
                      </a:r>
                      <a:endParaRPr lang="de-DE" sz="2000" dirty="0" smtClean="0">
                        <a:solidFill>
                          <a:schemeClr val="tx2"/>
                        </a:solidFill>
                      </a:endParaRP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დემოგრაფია</a:t>
                      </a:r>
                      <a:endParaRPr lang="de-DE" sz="2000" dirty="0" smtClean="0">
                        <a:solidFill>
                          <a:schemeClr val="tx2"/>
                        </a:solidFill>
                      </a:endParaRP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sym typeface="Wingdings" pitchFamily="2" charset="2"/>
                        </a:rPr>
                        <a:t>ნარჩენების შემადგენლობა</a:t>
                      </a:r>
                      <a:endParaRPr lang="de-DE" sz="2000" dirty="0">
                        <a:solidFill>
                          <a:schemeClr val="tx2"/>
                        </a:solidFill>
                      </a:endParaRP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შეგროვება</a:t>
                      </a:r>
                      <a:r>
                        <a:rPr lang="ka-GE" sz="2000" baseline="0" dirty="0" smtClean="0">
                          <a:solidFill>
                            <a:schemeClr val="tx2"/>
                          </a:solidFill>
                        </a:rPr>
                        <a:t> დღეს</a:t>
                      </a:r>
                      <a:endParaRPr lang="de-DE" sz="2000" dirty="0">
                        <a:solidFill>
                          <a:schemeClr val="tx2"/>
                        </a:solidFill>
                      </a:endParaRP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დღევანდელი აღჭურვილობა</a:t>
                      </a:r>
                      <a:endParaRPr lang="de-DE" sz="2000" dirty="0">
                        <a:solidFill>
                          <a:schemeClr val="tx2"/>
                        </a:solidFill>
                      </a:endParaRPr>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დღევანდელი</a:t>
                      </a:r>
                      <a:r>
                        <a:rPr lang="ka-GE" sz="2000" baseline="0" dirty="0" smtClean="0">
                          <a:solidFill>
                            <a:schemeClr val="tx2"/>
                          </a:solidFill>
                        </a:rPr>
                        <a:t> ობიექტები</a:t>
                      </a:r>
                      <a:endParaRPr lang="de-DE" sz="2000" dirty="0">
                        <a:solidFill>
                          <a:schemeClr val="tx2"/>
                        </a:solidFill>
                      </a:endParaRPr>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დაფინანსება</a:t>
                      </a:r>
                      <a:endParaRPr lang="de-DE" sz="2000" dirty="0">
                        <a:solidFill>
                          <a:schemeClr val="tx2"/>
                        </a:solidFill>
                      </a:endParaRPr>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2000" dirty="0" smtClean="0">
                          <a:solidFill>
                            <a:schemeClr val="tx2"/>
                          </a:solidFill>
                        </a:rPr>
                        <a:t>ხარჯები/მოსაკრებლის ამოღება</a:t>
                      </a:r>
                      <a:endParaRPr lang="de-DE" sz="2000" dirty="0">
                        <a:solidFill>
                          <a:schemeClr val="tx2"/>
                        </a:solidFill>
                      </a:endParaRPr>
                    </a:p>
                  </a:txBody>
                  <a:tcPr/>
                </a:tc>
                <a:extLst>
                  <a:ext uri="{0D108BD9-81ED-4DB2-BD59-A6C34878D82A}">
                    <a16:rowId xmlns:a16="http://schemas.microsoft.com/office/drawing/2014/main" val="10008"/>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4202876807"/>
              </p:ext>
            </p:extLst>
          </p:nvPr>
        </p:nvGraphicFramePr>
        <p:xfrm>
          <a:off x="4214810" y="1432128"/>
          <a:ext cx="4786347" cy="4988560"/>
        </p:xfrm>
        <a:graphic>
          <a:graphicData uri="http://schemas.openxmlformats.org/drawingml/2006/table">
            <a:tbl>
              <a:tblPr firstRow="1" bandRow="1">
                <a:tableStyleId>{6E25E649-3F16-4E02-A733-19D2CDBF48F0}</a:tableStyleId>
              </a:tblPr>
              <a:tblGrid>
                <a:gridCol w="4786347">
                  <a:extLst>
                    <a:ext uri="{9D8B030D-6E8A-4147-A177-3AD203B41FA5}">
                      <a16:colId xmlns:a16="http://schemas.microsoft.com/office/drawing/2014/main" val="20000"/>
                    </a:ext>
                  </a:extLst>
                </a:gridCol>
              </a:tblGrid>
              <a:tr h="370840">
                <a:tc>
                  <a:txBody>
                    <a:bodyPr/>
                    <a:lstStyle/>
                    <a:p>
                      <a:r>
                        <a:rPr lang="ka-GE" sz="1800" dirty="0" smtClean="0"/>
                        <a:t>დაგეგმვის საკითხები</a:t>
                      </a:r>
                      <a:endParaRPr lang="de-DE" sz="1800" dirty="0"/>
                    </a:p>
                  </a:txBody>
                  <a:tcPr/>
                </a:tc>
                <a:extLst>
                  <a:ext uri="{0D108BD9-81ED-4DB2-BD59-A6C34878D82A}">
                    <a16:rowId xmlns:a16="http://schemas.microsoft.com/office/drawing/2014/main" val="10000"/>
                  </a:ext>
                </a:extLst>
              </a:tr>
              <a:tr h="370840">
                <a:tc>
                  <a:txBody>
                    <a:bodyPr/>
                    <a:lstStyle/>
                    <a:p>
                      <a:r>
                        <a:rPr lang="ka-GE" sz="1800" dirty="0" smtClean="0">
                          <a:solidFill>
                            <a:schemeClr val="tx2"/>
                          </a:solidFill>
                        </a:rPr>
                        <a:t>ნარჩენების განთავსების საჭიროებები</a:t>
                      </a:r>
                      <a:endParaRPr lang="de-DE" sz="1800" dirty="0">
                        <a:solidFill>
                          <a:schemeClr val="tx2"/>
                        </a:solidFill>
                      </a:endParaRPr>
                    </a:p>
                  </a:txBody>
                  <a:tcPr/>
                </a:tc>
                <a:extLst>
                  <a:ext uri="{0D108BD9-81ED-4DB2-BD59-A6C34878D82A}">
                    <a16:rowId xmlns:a16="http://schemas.microsoft.com/office/drawing/2014/main" val="10001"/>
                  </a:ext>
                </a:extLst>
              </a:tr>
              <a:tr h="370840">
                <a:tc>
                  <a:txBody>
                    <a:bodyPr/>
                    <a:lstStyle/>
                    <a:p>
                      <a:r>
                        <a:rPr lang="ka-GE" sz="1800" dirty="0" smtClean="0">
                          <a:solidFill>
                            <a:schemeClr val="tx2"/>
                          </a:solidFill>
                        </a:rPr>
                        <a:t>ნარჩენების მოსაკრებელი</a:t>
                      </a:r>
                      <a:endParaRPr lang="de-DE" sz="1800" dirty="0">
                        <a:solidFill>
                          <a:schemeClr val="tx2"/>
                        </a:solidFill>
                      </a:endParaRPr>
                    </a:p>
                  </a:txBody>
                  <a:tcPr/>
                </a:tc>
                <a:extLst>
                  <a:ext uri="{0D108BD9-81ED-4DB2-BD59-A6C34878D82A}">
                    <a16:rowId xmlns:a16="http://schemas.microsoft.com/office/drawing/2014/main" val="10002"/>
                  </a:ext>
                </a:extLst>
              </a:tr>
              <a:tr h="370840">
                <a:tc>
                  <a:txBody>
                    <a:bodyPr/>
                    <a:lstStyle/>
                    <a:p>
                      <a:r>
                        <a:rPr lang="ka-GE" sz="1800" dirty="0" smtClean="0">
                          <a:solidFill>
                            <a:schemeClr val="tx2"/>
                          </a:solidFill>
                        </a:rPr>
                        <a:t>მომსახურების</a:t>
                      </a:r>
                      <a:r>
                        <a:rPr lang="ka-GE" sz="1800" baseline="0" dirty="0" smtClean="0">
                          <a:solidFill>
                            <a:schemeClr val="tx2"/>
                          </a:solidFill>
                        </a:rPr>
                        <a:t> გაფართოება</a:t>
                      </a:r>
                      <a:endParaRPr lang="de-DE" sz="1800" dirty="0">
                        <a:solidFill>
                          <a:schemeClr val="tx2"/>
                        </a:solidFill>
                      </a:endParaRPr>
                    </a:p>
                  </a:txBody>
                  <a:tcPr/>
                </a:tc>
                <a:extLst>
                  <a:ext uri="{0D108BD9-81ED-4DB2-BD59-A6C34878D82A}">
                    <a16:rowId xmlns:a16="http://schemas.microsoft.com/office/drawing/2014/main" val="10003"/>
                  </a:ext>
                </a:extLst>
              </a:tr>
              <a:tr h="370840">
                <a:tc>
                  <a:txBody>
                    <a:bodyPr/>
                    <a:lstStyle/>
                    <a:p>
                      <a:r>
                        <a:rPr lang="ka-GE" sz="1800" dirty="0" smtClean="0">
                          <a:solidFill>
                            <a:schemeClr val="tx2"/>
                          </a:solidFill>
                        </a:rPr>
                        <a:t>შეგროვების რეჟიმი</a:t>
                      </a:r>
                      <a:endParaRPr lang="de-DE" sz="1800" dirty="0">
                        <a:solidFill>
                          <a:schemeClr val="tx2"/>
                        </a:solidFill>
                      </a:endParaRPr>
                    </a:p>
                  </a:txBody>
                  <a:tcPr/>
                </a:tc>
                <a:extLst>
                  <a:ext uri="{0D108BD9-81ED-4DB2-BD59-A6C34878D82A}">
                    <a16:rowId xmlns:a16="http://schemas.microsoft.com/office/drawing/2014/main" val="10004"/>
                  </a:ext>
                </a:extLst>
              </a:tr>
              <a:tr h="370840">
                <a:tc>
                  <a:txBody>
                    <a:bodyPr/>
                    <a:lstStyle/>
                    <a:p>
                      <a:r>
                        <a:rPr lang="ka-GE" sz="1800" dirty="0" smtClean="0">
                          <a:solidFill>
                            <a:schemeClr val="tx2"/>
                          </a:solidFill>
                        </a:rPr>
                        <a:t>ადგილთან</a:t>
                      </a:r>
                      <a:r>
                        <a:rPr lang="ka-GE" sz="1800" baseline="0" dirty="0" smtClean="0">
                          <a:solidFill>
                            <a:schemeClr val="tx2"/>
                          </a:solidFill>
                        </a:rPr>
                        <a:t> დაკავშირებული მოთხოვნები</a:t>
                      </a:r>
                      <a:endParaRPr lang="de-DE" sz="1800" dirty="0">
                        <a:solidFill>
                          <a:schemeClr val="tx2"/>
                        </a:solidFill>
                      </a:endParaRPr>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800" dirty="0" smtClean="0">
                          <a:solidFill>
                            <a:schemeClr val="tx2"/>
                          </a:solidFill>
                        </a:rPr>
                        <a:t>კონტეინერების საჭიროება</a:t>
                      </a:r>
                      <a:endParaRPr lang="de-DE" sz="1800" dirty="0">
                        <a:solidFill>
                          <a:schemeClr val="tx2"/>
                        </a:solidFill>
                      </a:endParaRPr>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800" dirty="0" smtClean="0">
                          <a:solidFill>
                            <a:schemeClr val="tx2"/>
                          </a:solidFill>
                        </a:rPr>
                        <a:t>სეპარირების სქემა</a:t>
                      </a:r>
                      <a:endParaRPr lang="de-DE" sz="1800" dirty="0">
                        <a:solidFill>
                          <a:schemeClr val="tx2"/>
                        </a:solidFill>
                      </a:endParaRPr>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800" dirty="0" smtClean="0">
                          <a:solidFill>
                            <a:schemeClr val="tx2"/>
                          </a:solidFill>
                        </a:rPr>
                        <a:t>ლოჯისტიკის ორგანიზება </a:t>
                      </a:r>
                      <a:r>
                        <a:rPr lang="de-DE" sz="1800" baseline="0" dirty="0" smtClean="0">
                          <a:solidFill>
                            <a:schemeClr val="tx2"/>
                          </a:solidFill>
                        </a:rPr>
                        <a:t>(</a:t>
                      </a:r>
                      <a:r>
                        <a:rPr lang="ka-GE" sz="1800" baseline="0" dirty="0" smtClean="0">
                          <a:solidFill>
                            <a:schemeClr val="tx2"/>
                          </a:solidFill>
                        </a:rPr>
                        <a:t>შეგროვება/ტრანსპორტირება)</a:t>
                      </a:r>
                      <a:endParaRPr lang="de-DE" sz="1800" dirty="0">
                        <a:solidFill>
                          <a:schemeClr val="tx2"/>
                        </a:solidFill>
                      </a:endParaRPr>
                    </a:p>
                  </a:txBody>
                  <a:tcPr/>
                </a:tc>
                <a:extLst>
                  <a:ext uri="{0D108BD9-81ED-4DB2-BD59-A6C34878D82A}">
                    <a16:rowId xmlns:a16="http://schemas.microsoft.com/office/drawing/2014/main" val="1000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800" dirty="0" smtClean="0">
                          <a:solidFill>
                            <a:schemeClr val="tx2"/>
                          </a:solidFill>
                        </a:rPr>
                        <a:t>დამატებითი ინვესტიცია</a:t>
                      </a:r>
                      <a:endParaRPr lang="de-DE" sz="1800" dirty="0">
                        <a:solidFill>
                          <a:schemeClr val="tx2"/>
                        </a:solidFill>
                      </a:endParaRPr>
                    </a:p>
                  </a:txBody>
                  <a:tcPr/>
                </a:tc>
                <a:extLst>
                  <a:ext uri="{0D108BD9-81ED-4DB2-BD59-A6C34878D82A}">
                    <a16:rowId xmlns:a16="http://schemas.microsoft.com/office/drawing/2014/main" val="100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800" dirty="0" smtClean="0">
                          <a:solidFill>
                            <a:schemeClr val="tx2"/>
                          </a:solidFill>
                        </a:rPr>
                        <a:t>საჯარო ცნობიერება</a:t>
                      </a:r>
                      <a:endParaRPr lang="de-DE" sz="1800" dirty="0" smtClean="0">
                        <a:solidFill>
                          <a:schemeClr val="tx2"/>
                        </a:solidFill>
                      </a:endParaRPr>
                    </a:p>
                  </a:txBody>
                  <a:tcPr/>
                </a:tc>
                <a:extLst>
                  <a:ext uri="{0D108BD9-81ED-4DB2-BD59-A6C34878D82A}">
                    <a16:rowId xmlns:a16="http://schemas.microsoft.com/office/drawing/2014/main" val="1001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800" dirty="0" smtClean="0">
                          <a:solidFill>
                            <a:schemeClr val="tx2"/>
                          </a:solidFill>
                        </a:rPr>
                        <a:t>დანაგვიანებული ადგილის დახურვა/დასუფთავება</a:t>
                      </a:r>
                      <a:endParaRPr lang="de-DE" sz="1800" dirty="0" smtClean="0">
                        <a:solidFill>
                          <a:schemeClr val="tx2"/>
                        </a:solidFill>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83724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42844" y="1124744"/>
            <a:ext cx="8893652" cy="5161776"/>
          </a:xfrm>
        </p:spPr>
        <p:txBody>
          <a:bodyPr>
            <a:normAutofit/>
          </a:bodyPr>
          <a:lstStyle/>
          <a:p>
            <a:pPr lvl="0">
              <a:spcBef>
                <a:spcPts val="1200"/>
              </a:spcBef>
              <a:buNone/>
            </a:pPr>
            <a:r>
              <a:rPr lang="ka-GE" sz="2400" b="1" dirty="0" smtClean="0">
                <a:solidFill>
                  <a:srgbClr val="1F497D"/>
                </a:solidFill>
              </a:rPr>
              <a:t>მნიშვნელოვანი წყაროები და დოკუმენტები</a:t>
            </a:r>
            <a:endParaRPr lang="de-DE" sz="2400" b="1" dirty="0" smtClean="0">
              <a:solidFill>
                <a:srgbClr val="1F497D"/>
              </a:solidFill>
            </a:endParaRPr>
          </a:p>
          <a:p>
            <a:pPr marL="177800" lvl="0" indent="-177800">
              <a:spcBef>
                <a:spcPts val="1200"/>
              </a:spcBef>
            </a:pPr>
            <a:r>
              <a:rPr lang="ka-GE" sz="2400" b="1" dirty="0" smtClean="0">
                <a:solidFill>
                  <a:srgbClr val="1F497D"/>
                </a:solidFill>
              </a:rPr>
              <a:t>2015 წლის, საქართველოს ნარჩენების მართვის კოდექსი</a:t>
            </a:r>
            <a:r>
              <a:rPr lang="en-US" sz="2000" b="1" dirty="0" smtClean="0">
                <a:solidFill>
                  <a:srgbClr val="1F497D"/>
                </a:solidFill>
              </a:rPr>
              <a:t/>
            </a:r>
            <a:br>
              <a:rPr lang="en-US" sz="2000" b="1" dirty="0" smtClean="0">
                <a:solidFill>
                  <a:srgbClr val="1F497D"/>
                </a:solidFill>
              </a:rPr>
            </a:br>
            <a:r>
              <a:rPr lang="ka-GE" sz="2000" b="1" dirty="0" smtClean="0">
                <a:solidFill>
                  <a:srgbClr val="1F497D"/>
                </a:solidFill>
              </a:rPr>
              <a:t>ნარჩენების შეგროვების არეალისა და სეპარირებული შეგროვების სამიზნე პირობების ჩათვლით</a:t>
            </a:r>
            <a:endParaRPr lang="en-US" sz="2000" b="1" dirty="0" smtClean="0">
              <a:solidFill>
                <a:srgbClr val="1F497D"/>
              </a:solidFill>
            </a:endParaRPr>
          </a:p>
          <a:p>
            <a:pPr marL="177800" lvl="0" indent="-177800">
              <a:spcBef>
                <a:spcPts val="1200"/>
              </a:spcBef>
            </a:pPr>
            <a:r>
              <a:rPr lang="ka-GE" sz="2400" b="1" dirty="0" smtClean="0">
                <a:solidFill>
                  <a:srgbClr val="1F497D"/>
                </a:solidFill>
              </a:rPr>
              <a:t>ტექნიკური რეგლამენტი ნარჩენების შეგროვებისა და დამუშავების წესის დამტკიცების შესახებ</a:t>
            </a:r>
            <a:r>
              <a:rPr lang="en-US" sz="2000" b="1" dirty="0" smtClean="0">
                <a:solidFill>
                  <a:srgbClr val="1F497D"/>
                </a:solidFill>
              </a:rPr>
              <a:t> </a:t>
            </a:r>
            <a:r>
              <a:rPr lang="ka-GE" sz="2000" b="1" dirty="0" smtClean="0">
                <a:solidFill>
                  <a:srgbClr val="1F497D"/>
                </a:solidFill>
              </a:rPr>
              <a:t/>
            </a:r>
            <a:br>
              <a:rPr lang="ka-GE" sz="2000" b="1" dirty="0" smtClean="0">
                <a:solidFill>
                  <a:srgbClr val="1F497D"/>
                </a:solidFill>
              </a:rPr>
            </a:br>
            <a:r>
              <a:rPr lang="ka-GE" sz="2000" b="1" dirty="0" smtClean="0">
                <a:solidFill>
                  <a:srgbClr val="1F497D"/>
                </a:solidFill>
              </a:rPr>
              <a:t>საქართველოს მთავრობის დადგენილება </a:t>
            </a:r>
            <a:r>
              <a:rPr lang="en-US" sz="2000" b="1" dirty="0" smtClean="0">
                <a:solidFill>
                  <a:srgbClr val="1F497D"/>
                </a:solidFill>
              </a:rPr>
              <a:t>№…….</a:t>
            </a:r>
          </a:p>
          <a:p>
            <a:pPr marL="177800" lvl="0" indent="-177800">
              <a:spcBef>
                <a:spcPts val="1200"/>
              </a:spcBef>
            </a:pPr>
            <a:r>
              <a:rPr lang="ka-GE" sz="2400" b="1" dirty="0" smtClean="0">
                <a:solidFill>
                  <a:srgbClr val="1F497D"/>
                </a:solidFill>
              </a:rPr>
              <a:t>დანართი </a:t>
            </a:r>
            <a:r>
              <a:rPr lang="en-US" sz="2400" b="1" dirty="0" smtClean="0">
                <a:solidFill>
                  <a:srgbClr val="1F497D"/>
                </a:solidFill>
              </a:rPr>
              <a:t>1 - </a:t>
            </a:r>
            <a:r>
              <a:rPr lang="ka-GE" sz="2400" b="1" dirty="0">
                <a:solidFill>
                  <a:srgbClr val="1F497D"/>
                </a:solidFill>
              </a:rPr>
              <a:t>მუნიციპალური </a:t>
            </a:r>
            <a:r>
              <a:rPr lang="ka-GE" sz="2400" b="1" dirty="0" smtClean="0">
                <a:solidFill>
                  <a:srgbClr val="1F497D"/>
                </a:solidFill>
              </a:rPr>
              <a:t>ნარჩენების </a:t>
            </a:r>
            <a:r>
              <a:rPr lang="ka-GE" sz="2400" b="1" dirty="0">
                <a:solidFill>
                  <a:srgbClr val="1F497D"/>
                </a:solidFill>
              </a:rPr>
              <a:t>შეგროვებისა და ტრანსპორტირების  მეთოდური სახელმძღვანელო</a:t>
            </a:r>
            <a:endParaRPr lang="en-US" sz="2400" b="1" dirty="0" smtClean="0">
              <a:solidFill>
                <a:srgbClr val="1F497D"/>
              </a:solidFill>
            </a:endParaRPr>
          </a:p>
          <a:p>
            <a:pPr marL="177800" lvl="0" indent="-177800">
              <a:spcBef>
                <a:spcPts val="1200"/>
              </a:spcBef>
            </a:pPr>
            <a:r>
              <a:rPr lang="ka-GE" sz="2400" b="1" dirty="0">
                <a:solidFill>
                  <a:srgbClr val="1F497D"/>
                </a:solidFill>
              </a:rPr>
              <a:t>დანართი</a:t>
            </a:r>
            <a:r>
              <a:rPr lang="en-US" sz="2400" b="1" dirty="0" smtClean="0">
                <a:solidFill>
                  <a:srgbClr val="1F497D"/>
                </a:solidFill>
              </a:rPr>
              <a:t> 2 – </a:t>
            </a:r>
            <a:r>
              <a:rPr lang="ka-GE" sz="2400" b="1" dirty="0" smtClean="0">
                <a:solidFill>
                  <a:srgbClr val="1F497D"/>
                </a:solidFill>
              </a:rPr>
              <a:t>მუნიციპალური </a:t>
            </a:r>
            <a:r>
              <a:rPr lang="ka-GE" sz="2400" b="1" dirty="0">
                <a:solidFill>
                  <a:srgbClr val="1F497D"/>
                </a:solidFill>
              </a:rPr>
              <a:t>ნარჩენების დამუშავების მეთოდოლოგიური </a:t>
            </a:r>
            <a:r>
              <a:rPr lang="ka-GE" sz="2400" b="1" dirty="0" smtClean="0">
                <a:solidFill>
                  <a:srgbClr val="1F497D"/>
                </a:solidFill>
              </a:rPr>
              <a:t>სახელმძღვანელო</a:t>
            </a:r>
            <a:r>
              <a:rPr lang="en-US" sz="2000" b="1" dirty="0" smtClean="0">
                <a:solidFill>
                  <a:srgbClr val="1F497D"/>
                </a:solidFill>
              </a:rPr>
              <a:t/>
            </a:r>
            <a:br>
              <a:rPr lang="en-US" sz="2000" b="1" dirty="0" smtClean="0">
                <a:solidFill>
                  <a:srgbClr val="1F497D"/>
                </a:solidFill>
              </a:rPr>
            </a:br>
            <a:r>
              <a:rPr lang="ka-GE" sz="2000" b="1" smtClean="0">
                <a:solidFill>
                  <a:srgbClr val="1F497D"/>
                </a:solidFill>
              </a:rPr>
              <a:t>განსაკუთრებით, </a:t>
            </a:r>
            <a:r>
              <a:rPr lang="ka-GE" sz="2000" b="1" dirty="0" smtClean="0">
                <a:solidFill>
                  <a:srgbClr val="1F497D"/>
                </a:solidFill>
              </a:rPr>
              <a:t>მუხლი 4.2. წყაროზე სეპარირება და სეპარირებული შეგროვება</a:t>
            </a:r>
            <a:endParaRPr lang="en-US" sz="2000" b="1" dirty="0" smtClean="0">
              <a:solidFill>
                <a:srgbClr val="1F497D"/>
              </a:solidFill>
            </a:endParaRPr>
          </a:p>
          <a:p>
            <a:pPr lvl="0">
              <a:spcBef>
                <a:spcPts val="1200"/>
              </a:spcBef>
            </a:pPr>
            <a:endParaRPr lang="en-US" sz="2000" b="1" dirty="0" smtClean="0">
              <a:solidFill>
                <a:srgbClr val="1F497D"/>
              </a:solidFill>
            </a:endParaRPr>
          </a:p>
          <a:p>
            <a:pPr lvl="0">
              <a:spcBef>
                <a:spcPts val="1200"/>
              </a:spcBef>
            </a:pPr>
            <a:endParaRPr lang="en-US" sz="2000" b="1" dirty="0" smtClean="0">
              <a:solidFill>
                <a:srgbClr val="1F497D"/>
              </a:solidFill>
            </a:endParaRPr>
          </a:p>
        </p:txBody>
      </p:sp>
      <p:sp>
        <p:nvSpPr>
          <p:cNvPr id="4"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smtClean="0">
                <a:solidFill>
                  <a:schemeClr val="tx2"/>
                </a:solidFill>
              </a:rPr>
              <a:t>დაგეგმვის საკითხები - ნარჩენების შეგროვება</a:t>
            </a:r>
            <a:endParaRPr lang="de-DE" sz="2600" b="1" i="1" dirty="0">
              <a:solidFill>
                <a:schemeClr val="tx2"/>
              </a:solidFill>
            </a:endParaRPr>
          </a:p>
        </p:txBody>
      </p:sp>
    </p:spTree>
    <p:extLst>
      <p:ext uri="{BB962C8B-B14F-4D97-AF65-F5344CB8AC3E}">
        <p14:creationId xmlns:p14="http://schemas.microsoft.com/office/powerpoint/2010/main" val="4285414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1124744"/>
            <a:ext cx="8784976" cy="5161776"/>
          </a:xfrm>
        </p:spPr>
        <p:txBody>
          <a:bodyPr>
            <a:normAutofit fontScale="85000" lnSpcReduction="10000"/>
          </a:bodyPr>
          <a:lstStyle/>
          <a:p>
            <a:pPr lvl="0">
              <a:spcBef>
                <a:spcPts val="1200"/>
              </a:spcBef>
              <a:buNone/>
            </a:pPr>
            <a:r>
              <a:rPr lang="ka-GE" sz="2000" b="1" dirty="0" smtClean="0">
                <a:solidFill>
                  <a:srgbClr val="1F497D"/>
                </a:solidFill>
              </a:rPr>
              <a:t>დანართი</a:t>
            </a:r>
            <a:r>
              <a:rPr lang="en-US" sz="2000" b="1" dirty="0" smtClean="0">
                <a:solidFill>
                  <a:srgbClr val="1F497D"/>
                </a:solidFill>
              </a:rPr>
              <a:t> 1 </a:t>
            </a:r>
            <a:br>
              <a:rPr lang="en-US" sz="2000" b="1" dirty="0" smtClean="0">
                <a:solidFill>
                  <a:srgbClr val="1F497D"/>
                </a:solidFill>
              </a:rPr>
            </a:br>
            <a:r>
              <a:rPr lang="en-US" sz="2000" b="1" dirty="0" smtClean="0">
                <a:solidFill>
                  <a:srgbClr val="1F497D"/>
                </a:solidFill>
              </a:rPr>
              <a:t>3. </a:t>
            </a:r>
            <a:r>
              <a:rPr lang="ka-GE" sz="2000" b="1" dirty="0">
                <a:solidFill>
                  <a:srgbClr val="1F497D"/>
                </a:solidFill>
              </a:rPr>
              <a:t>ნარჩენების შეგროვების ეფექტიანი სისტემის შემუშავება და დანერგვა</a:t>
            </a:r>
            <a:endParaRPr lang="en-US" sz="2000" b="1" dirty="0" smtClean="0">
              <a:solidFill>
                <a:srgbClr val="1F497D"/>
              </a:solidFill>
            </a:endParaRPr>
          </a:p>
          <a:p>
            <a:pPr>
              <a:spcBef>
                <a:spcPts val="1200"/>
              </a:spcBef>
            </a:pPr>
            <a:r>
              <a:rPr lang="ka-GE" sz="2000" b="1" dirty="0">
                <a:solidFill>
                  <a:srgbClr val="1F497D"/>
                </a:solidFill>
              </a:rPr>
              <a:t>ნარჩენების შეგროვების არსებული სისტემის </a:t>
            </a:r>
            <a:r>
              <a:rPr lang="ka-GE" sz="2000" b="1" dirty="0" smtClean="0">
                <a:solidFill>
                  <a:srgbClr val="1F497D"/>
                </a:solidFill>
              </a:rPr>
              <a:t>დახასიათება</a:t>
            </a:r>
            <a:r>
              <a:rPr lang="ka-GE" sz="2000" i="1" dirty="0" smtClean="0">
                <a:solidFill>
                  <a:srgbClr val="1F497D"/>
                </a:solidFill>
              </a:rPr>
              <a:t> </a:t>
            </a:r>
            <a:r>
              <a:rPr lang="ka-GE" sz="2000" i="1" dirty="0">
                <a:solidFill>
                  <a:srgbClr val="1F497D"/>
                </a:solidFill>
              </a:rPr>
              <a:t>მუნიციპალიტეტში ნარჩენების შეგროვების ეფექტიანი სისტემის დანერგვის </a:t>
            </a:r>
            <a:r>
              <a:rPr lang="ka-GE" sz="2000" i="1" dirty="0" smtClean="0">
                <a:solidFill>
                  <a:srgbClr val="1F497D"/>
                </a:solidFill>
              </a:rPr>
              <a:t>...საწყის ეტაპს წარმოადგენს </a:t>
            </a:r>
            <a:r>
              <a:rPr lang="ka-GE" sz="2000" i="1" dirty="0">
                <a:solidFill>
                  <a:srgbClr val="1F497D"/>
                </a:solidFill>
              </a:rPr>
              <a:t>ნარჩენების შეგროვების </a:t>
            </a:r>
            <a:r>
              <a:rPr lang="ka-GE" sz="2000" i="1" u="sng" dirty="0">
                <a:solidFill>
                  <a:srgbClr val="1F497D"/>
                </a:solidFill>
              </a:rPr>
              <a:t>არსებული პრაქტიკისა და პირობების </a:t>
            </a:r>
            <a:r>
              <a:rPr lang="ka-GE" sz="2000" i="1" u="sng" dirty="0" smtClean="0">
                <a:solidFill>
                  <a:srgbClr val="1F497D"/>
                </a:solidFill>
              </a:rPr>
              <a:t>შეფასება</a:t>
            </a:r>
            <a:r>
              <a:rPr lang="ka-GE" sz="2000" i="1" dirty="0" smtClean="0">
                <a:solidFill>
                  <a:srgbClr val="1F497D"/>
                </a:solidFill>
              </a:rPr>
              <a:t>. </a:t>
            </a:r>
            <a:r>
              <a:rPr lang="ka-GE" sz="2000" i="1" dirty="0">
                <a:solidFill>
                  <a:srgbClr val="1F497D"/>
                </a:solidFill>
              </a:rPr>
              <a:t>ძალიან მნიშვნელოვანია როგორც ფიზიკური ასპექტების (კონტეინერები, ნაგავმზიდები, გადამტვირთავი სადგურები და სხვ.), ასევე ფუნქციონალური საკითხების (პერსონალი, გრაფიკი, მარშრუტი, გადახდის სისტემები, სამართლებრივი/პოლიტიკური ჩარჩო და სხვ.) </a:t>
            </a:r>
            <a:r>
              <a:rPr lang="ka-GE" sz="2000" i="1" dirty="0" smtClean="0">
                <a:solidFill>
                  <a:srgbClr val="1F497D"/>
                </a:solidFill>
              </a:rPr>
              <a:t>შეფასება...</a:t>
            </a:r>
            <a:endParaRPr lang="en-US" sz="2000" i="1" dirty="0" smtClean="0">
              <a:solidFill>
                <a:srgbClr val="1F497D"/>
              </a:solidFill>
            </a:endParaRPr>
          </a:p>
          <a:p>
            <a:pPr>
              <a:spcBef>
                <a:spcPts val="1200"/>
              </a:spcBef>
            </a:pPr>
            <a:r>
              <a:rPr lang="ka-GE" sz="2000" i="1" dirty="0" smtClean="0">
                <a:solidFill>
                  <a:srgbClr val="1F497D"/>
                </a:solidFill>
              </a:rPr>
              <a:t>ქვემოთ </a:t>
            </a:r>
            <a:r>
              <a:rPr lang="ka-GE" sz="2000" i="1" dirty="0">
                <a:solidFill>
                  <a:srgbClr val="1F497D"/>
                </a:solidFill>
              </a:rPr>
              <a:t>მოცემულია ის </a:t>
            </a:r>
            <a:r>
              <a:rPr lang="ka-GE" sz="2000" b="1" dirty="0">
                <a:solidFill>
                  <a:srgbClr val="1F497D"/>
                </a:solidFill>
              </a:rPr>
              <a:t>ძირითადი ფაქტორები</a:t>
            </a:r>
            <a:r>
              <a:rPr lang="ka-GE" sz="2000" i="1" dirty="0">
                <a:solidFill>
                  <a:srgbClr val="1F497D"/>
                </a:solidFill>
              </a:rPr>
              <a:t>, რომელთა შეფასებაც აუცილებელია მუნიციპალიტეტში ნარჩენების შეგროვების მომსახურების გაუმჯობესებისა თუ გაფართოებისთვის საჭირო ცვლილებების </a:t>
            </a:r>
            <a:r>
              <a:rPr lang="ka-GE" sz="2000" i="1" dirty="0" smtClean="0">
                <a:solidFill>
                  <a:srgbClr val="1F497D"/>
                </a:solidFill>
              </a:rPr>
              <a:t>განსახორციელებლად</a:t>
            </a:r>
            <a:r>
              <a:rPr lang="en-US" sz="2000" i="1" dirty="0" smtClean="0">
                <a:solidFill>
                  <a:srgbClr val="1F497D"/>
                </a:solidFill>
              </a:rPr>
              <a:t>:</a:t>
            </a:r>
          </a:p>
          <a:p>
            <a:pPr indent="14288">
              <a:spcBef>
                <a:spcPts val="600"/>
              </a:spcBef>
              <a:buFont typeface="Symbol" pitchFamily="18" charset="2"/>
              <a:buChar char="-"/>
            </a:pPr>
            <a:r>
              <a:rPr lang="en-US" sz="2000" b="1" i="1" dirty="0" smtClean="0">
                <a:solidFill>
                  <a:srgbClr val="1F497D"/>
                </a:solidFill>
              </a:rPr>
              <a:t> </a:t>
            </a:r>
            <a:r>
              <a:rPr lang="ka-GE" sz="2000" b="1" dirty="0" smtClean="0">
                <a:solidFill>
                  <a:srgbClr val="1F497D"/>
                </a:solidFill>
              </a:rPr>
              <a:t>მყარი ნარჩენების </a:t>
            </a:r>
            <a:r>
              <a:rPr lang="ka-GE" sz="2000" b="1" dirty="0">
                <a:solidFill>
                  <a:srgbClr val="1F497D"/>
                </a:solidFill>
              </a:rPr>
              <a:t>რაოდენობისა და </a:t>
            </a:r>
            <a:r>
              <a:rPr lang="ka-GE" sz="2000" b="1" dirty="0" smtClean="0">
                <a:solidFill>
                  <a:srgbClr val="1F497D"/>
                </a:solidFill>
              </a:rPr>
              <a:t>შემადგენლობის </a:t>
            </a:r>
            <a:r>
              <a:rPr lang="ka-GE" sz="2000" b="1" dirty="0">
                <a:solidFill>
                  <a:srgbClr val="1F497D"/>
                </a:solidFill>
              </a:rPr>
              <a:t>დადგენა</a:t>
            </a:r>
            <a:endParaRPr lang="en-US" sz="2000" b="1" dirty="0" smtClean="0">
              <a:solidFill>
                <a:srgbClr val="1F497D"/>
              </a:solidFill>
            </a:endParaRPr>
          </a:p>
          <a:p>
            <a:pPr indent="14288">
              <a:spcBef>
                <a:spcPts val="600"/>
              </a:spcBef>
              <a:buFont typeface="Symbol" pitchFamily="18" charset="2"/>
              <a:buChar char="-"/>
            </a:pPr>
            <a:r>
              <a:rPr lang="en-US" sz="2000" b="1" dirty="0" smtClean="0">
                <a:solidFill>
                  <a:srgbClr val="1F497D"/>
                </a:solidFill>
              </a:rPr>
              <a:t> </a:t>
            </a:r>
            <a:r>
              <a:rPr lang="ka-GE" sz="2000" b="1" dirty="0" smtClean="0">
                <a:solidFill>
                  <a:srgbClr val="1F497D"/>
                </a:solidFill>
              </a:rPr>
              <a:t>ნარჩენების (სხვადასხვა რაოდენობის/შემადგენლობის) წყაროები</a:t>
            </a:r>
            <a:endParaRPr lang="en-US" sz="2000" b="1" dirty="0" smtClean="0">
              <a:solidFill>
                <a:srgbClr val="1F497D"/>
              </a:solidFill>
            </a:endParaRPr>
          </a:p>
          <a:p>
            <a:pPr indent="14288">
              <a:spcBef>
                <a:spcPts val="600"/>
              </a:spcBef>
              <a:buFont typeface="Symbol" pitchFamily="18" charset="2"/>
              <a:buChar char="-"/>
            </a:pPr>
            <a:r>
              <a:rPr lang="en-US" sz="2000" b="1" dirty="0" smtClean="0">
                <a:solidFill>
                  <a:srgbClr val="1F497D"/>
                </a:solidFill>
              </a:rPr>
              <a:t> </a:t>
            </a:r>
            <a:r>
              <a:rPr lang="ka-GE" sz="2000" b="1" dirty="0" smtClean="0">
                <a:solidFill>
                  <a:srgbClr val="1F497D"/>
                </a:solidFill>
              </a:rPr>
              <a:t>ნარჩენების სიმკვრივე</a:t>
            </a:r>
            <a:endParaRPr lang="en-US" sz="2000" b="1" dirty="0" smtClean="0">
              <a:solidFill>
                <a:srgbClr val="1F497D"/>
              </a:solidFill>
            </a:endParaRPr>
          </a:p>
          <a:p>
            <a:pPr indent="14288">
              <a:spcBef>
                <a:spcPts val="600"/>
              </a:spcBef>
              <a:buFont typeface="Symbol" pitchFamily="18" charset="2"/>
              <a:buChar char="-"/>
            </a:pPr>
            <a:r>
              <a:rPr lang="en-US" sz="2000" b="1" dirty="0" smtClean="0">
                <a:solidFill>
                  <a:srgbClr val="1F497D"/>
                </a:solidFill>
              </a:rPr>
              <a:t> </a:t>
            </a:r>
            <a:r>
              <a:rPr lang="ka-GE" sz="2000" b="1" dirty="0" smtClean="0">
                <a:solidFill>
                  <a:srgbClr val="1F497D"/>
                </a:solidFill>
              </a:rPr>
              <a:t>ქონების (მაგ.: მანქანების/კონტეინერების) ინვენტარიზაცია</a:t>
            </a:r>
            <a:endParaRPr lang="en-US" sz="2000" b="1" dirty="0" smtClean="0">
              <a:solidFill>
                <a:srgbClr val="1F497D"/>
              </a:solidFill>
            </a:endParaRPr>
          </a:p>
          <a:p>
            <a:pPr indent="14288">
              <a:spcBef>
                <a:spcPts val="600"/>
              </a:spcBef>
              <a:buFont typeface="Symbol" pitchFamily="18" charset="2"/>
              <a:buChar char="-"/>
            </a:pPr>
            <a:r>
              <a:rPr lang="en-US" sz="2000" b="1" dirty="0" smtClean="0">
                <a:solidFill>
                  <a:srgbClr val="1F497D"/>
                </a:solidFill>
              </a:rPr>
              <a:t> </a:t>
            </a:r>
            <a:r>
              <a:rPr lang="ka-GE" sz="2000" b="1" dirty="0" smtClean="0">
                <a:solidFill>
                  <a:srgbClr val="1F497D"/>
                </a:solidFill>
              </a:rPr>
              <a:t>შეგროვების სისტემის ნაკლოვანებების, ხარვეზებისა და გამოწვევების გამოვლენა</a:t>
            </a:r>
            <a:endParaRPr lang="en-US" sz="2000" b="1" dirty="0" smtClean="0">
              <a:solidFill>
                <a:srgbClr val="1F497D"/>
              </a:solidFill>
            </a:endParaRPr>
          </a:p>
          <a:p>
            <a:pPr>
              <a:spcBef>
                <a:spcPts val="1200"/>
              </a:spcBef>
              <a:buNone/>
            </a:pPr>
            <a:endParaRPr lang="en-US" sz="2000" b="1" dirty="0" smtClean="0">
              <a:solidFill>
                <a:srgbClr val="1F497D"/>
              </a:solidFill>
            </a:endParaRPr>
          </a:p>
          <a:p>
            <a:pPr lvl="0">
              <a:spcBef>
                <a:spcPts val="1200"/>
              </a:spcBef>
            </a:pPr>
            <a:endParaRPr lang="en-US" sz="2000" b="1" dirty="0" smtClean="0">
              <a:solidFill>
                <a:srgbClr val="1F497D"/>
              </a:solidFill>
            </a:endParaRPr>
          </a:p>
          <a:p>
            <a:pPr lvl="0">
              <a:spcBef>
                <a:spcPts val="1200"/>
              </a:spcBef>
            </a:pPr>
            <a:endParaRPr lang="en-US" sz="2000" b="1" dirty="0" smtClean="0">
              <a:solidFill>
                <a:srgbClr val="1F497D"/>
              </a:solidFill>
            </a:endParaRPr>
          </a:p>
        </p:txBody>
      </p:sp>
      <p:sp>
        <p:nvSpPr>
          <p:cNvPr id="5"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smtClean="0">
                <a:solidFill>
                  <a:schemeClr val="tx2"/>
                </a:solidFill>
              </a:rPr>
              <a:t>დაგეგმვის </a:t>
            </a:r>
            <a:r>
              <a:rPr lang="ka-GE" sz="2600" b="1" dirty="0">
                <a:solidFill>
                  <a:schemeClr val="tx2"/>
                </a:solidFill>
              </a:rPr>
              <a:t>საკითხები - ნარჩენების </a:t>
            </a:r>
            <a:r>
              <a:rPr lang="ka-GE" sz="2600" b="1" dirty="0" smtClean="0">
                <a:solidFill>
                  <a:schemeClr val="tx2"/>
                </a:solidFill>
              </a:rPr>
              <a:t>შეგროვება</a:t>
            </a:r>
            <a:endParaRPr lang="de-DE" sz="2600" b="1" i="1" dirty="0">
              <a:solidFill>
                <a:schemeClr val="tx2"/>
              </a:solidFill>
            </a:endParaRPr>
          </a:p>
        </p:txBody>
      </p:sp>
    </p:spTree>
    <p:extLst>
      <p:ext uri="{BB962C8B-B14F-4D97-AF65-F5344CB8AC3E}">
        <p14:creationId xmlns:p14="http://schemas.microsoft.com/office/powerpoint/2010/main" val="4285414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251520" y="1124744"/>
            <a:ext cx="8784976" cy="5447528"/>
          </a:xfrm>
        </p:spPr>
        <p:txBody>
          <a:bodyPr>
            <a:normAutofit fontScale="85000" lnSpcReduction="20000"/>
          </a:bodyPr>
          <a:lstStyle/>
          <a:p>
            <a:pPr lvl="0">
              <a:spcBef>
                <a:spcPts val="1200"/>
              </a:spcBef>
              <a:buNone/>
            </a:pPr>
            <a:r>
              <a:rPr lang="ka-GE" sz="2200" b="1" dirty="0" smtClean="0">
                <a:solidFill>
                  <a:srgbClr val="1F497D"/>
                </a:solidFill>
              </a:rPr>
              <a:t>ტრ </a:t>
            </a:r>
            <a:r>
              <a:rPr lang="ka-GE" sz="2200" b="1" dirty="0">
                <a:solidFill>
                  <a:srgbClr val="1F497D"/>
                </a:solidFill>
              </a:rPr>
              <a:t>- მუხლი 9. შეგროვების სისტემის დაგეგმვა და </a:t>
            </a:r>
            <a:r>
              <a:rPr lang="ka-GE" sz="2200" b="1" dirty="0" smtClean="0">
                <a:solidFill>
                  <a:srgbClr val="1F497D"/>
                </a:solidFill>
              </a:rPr>
              <a:t>განხორციელება</a:t>
            </a:r>
            <a:endParaRPr lang="en-US" sz="2200" b="1" dirty="0" smtClean="0">
              <a:solidFill>
                <a:srgbClr val="1F497D"/>
              </a:solidFill>
            </a:endParaRPr>
          </a:p>
          <a:p>
            <a:pPr marL="457200" indent="-457200">
              <a:spcBef>
                <a:spcPts val="1200"/>
              </a:spcBef>
              <a:buAutoNum type="arabicPeriod" startAt="2"/>
            </a:pPr>
            <a:r>
              <a:rPr lang="ka-GE" sz="2000" b="1" dirty="0" smtClean="0">
                <a:solidFill>
                  <a:srgbClr val="1F497D"/>
                </a:solidFill>
              </a:rPr>
              <a:t>არსებული ტექნიკური რეგულაციის მიხედვით, მუნიციპალიტეტმა უნდა უზრუნველყოს:</a:t>
            </a:r>
            <a:br>
              <a:rPr lang="ka-GE" sz="2000" b="1" dirty="0" smtClean="0">
                <a:solidFill>
                  <a:srgbClr val="1F497D"/>
                </a:solidFill>
              </a:rPr>
            </a:br>
            <a:r>
              <a:rPr lang="en-US" sz="2000" b="1" dirty="0" smtClean="0">
                <a:solidFill>
                  <a:srgbClr val="1F497D"/>
                </a:solidFill>
              </a:rPr>
              <a:t>…..</a:t>
            </a:r>
          </a:p>
          <a:p>
            <a:pPr>
              <a:spcBef>
                <a:spcPts val="1200"/>
              </a:spcBef>
              <a:buNone/>
            </a:pPr>
            <a:r>
              <a:rPr lang="en-US" sz="2000" b="1" dirty="0" smtClean="0">
                <a:solidFill>
                  <a:srgbClr val="1F497D"/>
                </a:solidFill>
              </a:rPr>
              <a:t>f)	</a:t>
            </a:r>
            <a:r>
              <a:rPr lang="ka-GE" sz="2000" b="1" dirty="0" smtClean="0">
                <a:solidFill>
                  <a:srgbClr val="1F497D"/>
                </a:solidFill>
              </a:rPr>
              <a:t>მუნიციპალური </a:t>
            </a:r>
            <a:r>
              <a:rPr lang="ka-GE" sz="2000" b="1" dirty="0">
                <a:solidFill>
                  <a:srgbClr val="1F497D"/>
                </a:solidFill>
              </a:rPr>
              <a:t>ნარჩენების შეგროვების სისტემის განვითარების მიზნით, არსებული სისტემის ოპერირებისას  საკმარისი ინფორმაციის მიღება ოპერირებისა და ტექნიკური მომსახურების შესახებ, რითაც დგინდება მისი გრძელვადიანი ეფექტიანობა და მდგრადი ინვესტირების დაგეგმვის საჭიროება, მათ შორის ტექნიკის დროული ჩანაცვლება</a:t>
            </a:r>
            <a:r>
              <a:rPr lang="ka-GE" sz="2000" b="1" dirty="0" smtClean="0">
                <a:solidFill>
                  <a:srgbClr val="1F497D"/>
                </a:solidFill>
              </a:rPr>
              <a:t>; </a:t>
            </a:r>
            <a:endParaRPr lang="en-US" sz="2000" b="1" dirty="0" smtClean="0">
              <a:solidFill>
                <a:srgbClr val="1F497D"/>
              </a:solidFill>
            </a:endParaRPr>
          </a:p>
          <a:p>
            <a:pPr marL="355600" indent="-355600">
              <a:spcBef>
                <a:spcPts val="1200"/>
              </a:spcBef>
              <a:buAutoNum type="arabicPeriod" startAt="3"/>
            </a:pPr>
            <a:r>
              <a:rPr lang="ka-GE" sz="2000" b="1" dirty="0">
                <a:solidFill>
                  <a:srgbClr val="1F497D"/>
                </a:solidFill>
              </a:rPr>
              <a:t>მუნიციპალური ნარჩენების შეგროვებისა და ტრანსპორტირების სისტემის დაგეგმვისა და შემუშავებისას, მუნიციპალიტეტმა უნდა განსაზღვროს და მოახდინოს პრობლემების იდენტიფიცირება, რომლებიც აფერხებს სათანადო შეგროვებისა და ტრანსპორტირების მომსახურების გაწევას, მათ შორის უნდა გაითვალისწინოს  შემდეგი საკითხები</a:t>
            </a:r>
            <a:r>
              <a:rPr lang="ka-GE" sz="2000" b="1" dirty="0" smtClean="0">
                <a:solidFill>
                  <a:srgbClr val="1F497D"/>
                </a:solidFill>
              </a:rPr>
              <a:t>:</a:t>
            </a:r>
            <a:endParaRPr lang="en-US" sz="2000" b="1" dirty="0" smtClean="0">
              <a:solidFill>
                <a:srgbClr val="1F497D"/>
              </a:solidFill>
            </a:endParaRPr>
          </a:p>
          <a:p>
            <a:pPr lvl="1" indent="14288">
              <a:spcBef>
                <a:spcPts val="600"/>
              </a:spcBef>
              <a:buNone/>
            </a:pPr>
            <a:r>
              <a:rPr lang="ka-GE" sz="1900" b="1" i="1" dirty="0">
                <a:solidFill>
                  <a:srgbClr val="1F497D"/>
                </a:solidFill>
              </a:rPr>
              <a:t>ა) რესურსების არასაკმარისი მობილიზება;</a:t>
            </a:r>
          </a:p>
          <a:p>
            <a:pPr lvl="1" indent="14288">
              <a:spcBef>
                <a:spcPts val="600"/>
              </a:spcBef>
              <a:buNone/>
            </a:pPr>
            <a:r>
              <a:rPr lang="ka-GE" sz="1900" b="1" i="1" dirty="0">
                <a:solidFill>
                  <a:srgbClr val="1F497D"/>
                </a:solidFill>
              </a:rPr>
              <a:t>ბ) იმპორტირებულ ტექნიკაზე დამოკიდებულება;</a:t>
            </a:r>
          </a:p>
          <a:p>
            <a:pPr lvl="1" indent="14288">
              <a:spcBef>
                <a:spcPts val="600"/>
              </a:spcBef>
              <a:buNone/>
            </a:pPr>
            <a:r>
              <a:rPr lang="ka-GE" sz="1900" b="1" i="1" dirty="0">
                <a:solidFill>
                  <a:srgbClr val="1F497D"/>
                </a:solidFill>
              </a:rPr>
              <a:t>გ) დაფინანსების არასათანადო და არასაკმარისი </a:t>
            </a:r>
            <a:r>
              <a:rPr lang="ka-GE" sz="1900" b="1" i="1" dirty="0" smtClean="0">
                <a:solidFill>
                  <a:srgbClr val="1F497D"/>
                </a:solidFill>
              </a:rPr>
              <a:t/>
            </a:r>
            <a:br>
              <a:rPr lang="ka-GE" sz="1900" b="1" i="1" dirty="0" smtClean="0">
                <a:solidFill>
                  <a:srgbClr val="1F497D"/>
                </a:solidFill>
              </a:rPr>
            </a:br>
            <a:r>
              <a:rPr lang="ka-GE" sz="1900" b="1" i="1" dirty="0" smtClean="0">
                <a:solidFill>
                  <a:srgbClr val="1F497D"/>
                </a:solidFill>
              </a:rPr>
              <a:t>წყაროები</a:t>
            </a:r>
            <a:r>
              <a:rPr lang="ka-GE" sz="1900" b="1" i="1" dirty="0">
                <a:solidFill>
                  <a:srgbClr val="1F497D"/>
                </a:solidFill>
              </a:rPr>
              <a:t>;</a:t>
            </a:r>
          </a:p>
          <a:p>
            <a:pPr lvl="1" indent="14288">
              <a:spcBef>
                <a:spcPts val="600"/>
              </a:spcBef>
              <a:buNone/>
            </a:pPr>
            <a:r>
              <a:rPr lang="ka-GE" sz="1900" b="1" i="1" dirty="0">
                <a:solidFill>
                  <a:srgbClr val="1F497D"/>
                </a:solidFill>
              </a:rPr>
              <a:t>დ) არასათანადო ტექნოლოგიების გამოყენება;</a:t>
            </a:r>
          </a:p>
          <a:p>
            <a:pPr lvl="1" indent="14288">
              <a:spcBef>
                <a:spcPts val="600"/>
              </a:spcBef>
              <a:buNone/>
            </a:pPr>
            <a:r>
              <a:rPr lang="ka-GE" sz="1900" b="1" i="1" dirty="0">
                <a:solidFill>
                  <a:srgbClr val="1F497D"/>
                </a:solidFill>
              </a:rPr>
              <a:t>ე) მენეჯერული და ტექნიკური უნარების  ნაკლებობა;</a:t>
            </a:r>
          </a:p>
          <a:p>
            <a:pPr lvl="1" indent="14288">
              <a:spcBef>
                <a:spcPts val="600"/>
              </a:spcBef>
              <a:buNone/>
            </a:pPr>
            <a:r>
              <a:rPr lang="ka-GE" sz="1900" b="1" i="1" dirty="0">
                <a:solidFill>
                  <a:srgbClr val="1F497D"/>
                </a:solidFill>
              </a:rPr>
              <a:t>ვ) არათანაბრად განაწილებული მომსახურება.</a:t>
            </a:r>
            <a:endParaRPr lang="en-US" sz="1900" b="1" dirty="0" smtClean="0">
              <a:solidFill>
                <a:srgbClr val="1F497D"/>
              </a:solidFill>
            </a:endParaRPr>
          </a:p>
          <a:p>
            <a:pPr lvl="0">
              <a:spcBef>
                <a:spcPts val="1200"/>
              </a:spcBef>
            </a:pPr>
            <a:endParaRPr lang="en-US" sz="2000" b="1" dirty="0" smtClean="0">
              <a:solidFill>
                <a:srgbClr val="1F497D"/>
              </a:solidFill>
            </a:endParaRPr>
          </a:p>
        </p:txBody>
      </p:sp>
      <p:sp>
        <p:nvSpPr>
          <p:cNvPr id="5" name="Untertitel 2"/>
          <p:cNvSpPr txBox="1">
            <a:spLocks/>
          </p:cNvSpPr>
          <p:nvPr/>
        </p:nvSpPr>
        <p:spPr>
          <a:xfrm>
            <a:off x="107504" y="548680"/>
            <a:ext cx="8928992" cy="4841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None/>
            </a:pPr>
            <a:r>
              <a:rPr lang="ka-GE" sz="2600" b="1" dirty="0">
                <a:solidFill>
                  <a:schemeClr val="tx2"/>
                </a:solidFill>
              </a:rPr>
              <a:t>დაგეგმვის საკითხები - ნარჩენების </a:t>
            </a:r>
            <a:r>
              <a:rPr lang="ka-GE" sz="2600" b="1" dirty="0" smtClean="0">
                <a:solidFill>
                  <a:schemeClr val="tx2"/>
                </a:solidFill>
              </a:rPr>
              <a:t>შეგროვება </a:t>
            </a:r>
            <a:endParaRPr lang="de-DE" sz="2600" b="1" i="1" dirty="0">
              <a:solidFill>
                <a:schemeClr val="tx2"/>
              </a:solidFill>
            </a:endParaRPr>
          </a:p>
        </p:txBody>
      </p:sp>
      <p:sp>
        <p:nvSpPr>
          <p:cNvPr id="6" name="Inhaltsplatzhalter 2"/>
          <p:cNvSpPr>
            <a:spLocks noGrp="1"/>
          </p:cNvSpPr>
          <p:nvPr>
            <p:ph idx="1"/>
          </p:nvPr>
        </p:nvSpPr>
        <p:spPr>
          <a:xfrm>
            <a:off x="6215042" y="4365104"/>
            <a:ext cx="2928958" cy="2000264"/>
          </a:xfrm>
        </p:spPr>
        <p:txBody>
          <a:bodyPr>
            <a:normAutofit/>
          </a:bodyPr>
          <a:lstStyle/>
          <a:p>
            <a:pPr lvl="0">
              <a:spcBef>
                <a:spcPts val="1200"/>
              </a:spcBef>
              <a:buNone/>
            </a:pPr>
            <a:r>
              <a:rPr lang="ka-GE" sz="2000" b="1" i="1" u="sng" dirty="0" smtClean="0">
                <a:solidFill>
                  <a:srgbClr val="FF9900"/>
                </a:solidFill>
              </a:rPr>
              <a:t>რეკომენდაცია:</a:t>
            </a:r>
            <a:endParaRPr lang="de-DE" sz="2000" b="1" i="1" u="sng" dirty="0" smtClean="0">
              <a:solidFill>
                <a:srgbClr val="FF9900"/>
              </a:solidFill>
            </a:endParaRPr>
          </a:p>
          <a:p>
            <a:pPr marL="0" lvl="0" indent="0">
              <a:spcBef>
                <a:spcPts val="1200"/>
              </a:spcBef>
              <a:buNone/>
            </a:pPr>
            <a:r>
              <a:rPr lang="ka-GE" sz="1800" b="1" dirty="0">
                <a:solidFill>
                  <a:srgbClr val="FF9900"/>
                </a:solidFill>
              </a:rPr>
              <a:t>გააკეთეთ პირდაპირი კავშირები </a:t>
            </a:r>
            <a:r>
              <a:rPr lang="ka-GE" sz="1800" b="1" dirty="0" smtClean="0">
                <a:solidFill>
                  <a:srgbClr val="FF9900"/>
                </a:solidFill>
              </a:rPr>
              <a:t>დაგეგმვის </a:t>
            </a:r>
            <a:r>
              <a:rPr lang="ka-GE" sz="1800" b="1" dirty="0">
                <a:solidFill>
                  <a:srgbClr val="FF9900"/>
                </a:solidFill>
              </a:rPr>
              <a:t>შესახებ თითოეულ </a:t>
            </a:r>
            <a:r>
              <a:rPr lang="ka-GE" sz="1800" b="1" dirty="0" smtClean="0">
                <a:solidFill>
                  <a:srgbClr val="FF9900"/>
                </a:solidFill>
              </a:rPr>
              <a:t>განაცხადთან/ქვეთავთან (</a:t>
            </a:r>
            <a:r>
              <a:rPr lang="ka-GE" sz="1800" b="1" dirty="0">
                <a:solidFill>
                  <a:srgbClr val="FF9900"/>
                </a:solidFill>
              </a:rPr>
              <a:t>გააერთიანეთ) </a:t>
            </a:r>
            <a:endParaRPr lang="en-US" sz="1800" b="1" dirty="0" smtClean="0">
              <a:solidFill>
                <a:srgbClr val="FF9900"/>
              </a:solidFill>
            </a:endParaRPr>
          </a:p>
          <a:p>
            <a:pPr lvl="0">
              <a:spcBef>
                <a:spcPts val="1200"/>
              </a:spcBef>
            </a:pPr>
            <a:endParaRPr lang="en-US" sz="2000" b="1" dirty="0" smtClean="0">
              <a:solidFill>
                <a:srgbClr val="FF9900"/>
              </a:solidFill>
            </a:endParaRPr>
          </a:p>
        </p:txBody>
      </p:sp>
    </p:spTree>
    <p:extLst>
      <p:ext uri="{BB962C8B-B14F-4D97-AF65-F5344CB8AC3E}">
        <p14:creationId xmlns:p14="http://schemas.microsoft.com/office/powerpoint/2010/main" val="4285414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329</Words>
  <Application>Microsoft Office PowerPoint</Application>
  <PresentationFormat>On-screen Show (4:3)</PresentationFormat>
  <Paragraphs>90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Wingdings</vt:lpstr>
      <vt:lpstr>Larissa-Design</vt:lpstr>
      <vt:lpstr>PowerPoint Presentation</vt:lpstr>
      <vt:lpstr>რა არის ნარჩენების მართვის გეგმა? </vt:lpstr>
      <vt:lpstr>   </vt:lpstr>
      <vt:lpstr>ნარჩენების მართვის გეგმის მიზნები და დანიშნულება</vt:lpstr>
      <vt:lpstr>ინტერაქტიული სავარჯიშო - გთხოვთ დაალაგოთ ურთიერთკავშირის მიხედვით</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 bla</dc:title>
  <dc:creator>user</dc:creator>
  <cp:lastModifiedBy>Aleksandre Pertaia</cp:lastModifiedBy>
  <cp:revision>344</cp:revision>
  <dcterms:created xsi:type="dcterms:W3CDTF">2015-09-30T12:26:19Z</dcterms:created>
  <dcterms:modified xsi:type="dcterms:W3CDTF">2017-04-26T13:13:05Z</dcterms:modified>
</cp:coreProperties>
</file>