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4"/>
  </p:notesMasterIdLst>
  <p:sldIdLst>
    <p:sldId id="257" r:id="rId2"/>
    <p:sldId id="260" r:id="rId3"/>
    <p:sldId id="275" r:id="rId4"/>
    <p:sldId id="297" r:id="rId5"/>
    <p:sldId id="298" r:id="rId6"/>
    <p:sldId id="322" r:id="rId7"/>
    <p:sldId id="323" r:id="rId8"/>
    <p:sldId id="324" r:id="rId9"/>
    <p:sldId id="325" r:id="rId10"/>
    <p:sldId id="326" r:id="rId11"/>
    <p:sldId id="327" r:id="rId12"/>
    <p:sldId id="328" r:id="rId13"/>
    <p:sldId id="329" r:id="rId14"/>
    <p:sldId id="330" r:id="rId15"/>
    <p:sldId id="331" r:id="rId16"/>
    <p:sldId id="278" r:id="rId17"/>
    <p:sldId id="342" r:id="rId18"/>
    <p:sldId id="299" r:id="rId19"/>
    <p:sldId id="300" r:id="rId20"/>
    <p:sldId id="276" r:id="rId21"/>
    <p:sldId id="279" r:id="rId22"/>
    <p:sldId id="318" r:id="rId23"/>
    <p:sldId id="301" r:id="rId24"/>
    <p:sldId id="302" r:id="rId25"/>
    <p:sldId id="303" r:id="rId26"/>
    <p:sldId id="335" r:id="rId27"/>
    <p:sldId id="336" r:id="rId28"/>
    <p:sldId id="337" r:id="rId29"/>
    <p:sldId id="338" r:id="rId30"/>
    <p:sldId id="339" r:id="rId31"/>
    <p:sldId id="320" r:id="rId32"/>
    <p:sldId id="344" r:id="rId33"/>
  </p:sldIdLst>
  <p:sldSz cx="9144000" cy="6858000" type="screen4x3"/>
  <p:notesSz cx="6669088" cy="9928225"/>
  <p:defaultTextStyle>
    <a:defPPr>
      <a:defRPr lang="en-US"/>
    </a:defPPr>
    <a:lvl1pPr algn="l" rtl="0" fontAlgn="base">
      <a:spcBef>
        <a:spcPct val="0"/>
      </a:spcBef>
      <a:spcAft>
        <a:spcPct val="0"/>
      </a:spcAft>
      <a:defRPr kern="1200">
        <a:solidFill>
          <a:schemeClr val="tx1"/>
        </a:solidFill>
        <a:latin typeface="Constantia" pitchFamily="18" charset="0"/>
        <a:ea typeface="+mn-ea"/>
        <a:cs typeface="Arial" charset="0"/>
      </a:defRPr>
    </a:lvl1pPr>
    <a:lvl2pPr marL="457200" algn="l" rtl="0" fontAlgn="base">
      <a:spcBef>
        <a:spcPct val="0"/>
      </a:spcBef>
      <a:spcAft>
        <a:spcPct val="0"/>
      </a:spcAft>
      <a:defRPr kern="1200">
        <a:solidFill>
          <a:schemeClr val="tx1"/>
        </a:solidFill>
        <a:latin typeface="Constantia" pitchFamily="18" charset="0"/>
        <a:ea typeface="+mn-ea"/>
        <a:cs typeface="Arial" charset="0"/>
      </a:defRPr>
    </a:lvl2pPr>
    <a:lvl3pPr marL="914400" algn="l" rtl="0" fontAlgn="base">
      <a:spcBef>
        <a:spcPct val="0"/>
      </a:spcBef>
      <a:spcAft>
        <a:spcPct val="0"/>
      </a:spcAft>
      <a:defRPr kern="1200">
        <a:solidFill>
          <a:schemeClr val="tx1"/>
        </a:solidFill>
        <a:latin typeface="Constantia" pitchFamily="18" charset="0"/>
        <a:ea typeface="+mn-ea"/>
        <a:cs typeface="Arial" charset="0"/>
      </a:defRPr>
    </a:lvl3pPr>
    <a:lvl4pPr marL="1371600" algn="l" rtl="0" fontAlgn="base">
      <a:spcBef>
        <a:spcPct val="0"/>
      </a:spcBef>
      <a:spcAft>
        <a:spcPct val="0"/>
      </a:spcAft>
      <a:defRPr kern="1200">
        <a:solidFill>
          <a:schemeClr val="tx1"/>
        </a:solidFill>
        <a:latin typeface="Constantia" pitchFamily="18" charset="0"/>
        <a:ea typeface="+mn-ea"/>
        <a:cs typeface="Arial" charset="0"/>
      </a:defRPr>
    </a:lvl4pPr>
    <a:lvl5pPr marL="1828800" algn="l" rtl="0" fontAlgn="base">
      <a:spcBef>
        <a:spcPct val="0"/>
      </a:spcBef>
      <a:spcAft>
        <a:spcPct val="0"/>
      </a:spcAft>
      <a:defRPr kern="1200">
        <a:solidFill>
          <a:schemeClr val="tx1"/>
        </a:solidFill>
        <a:latin typeface="Constantia" pitchFamily="18" charset="0"/>
        <a:ea typeface="+mn-ea"/>
        <a:cs typeface="Arial" charset="0"/>
      </a:defRPr>
    </a:lvl5pPr>
    <a:lvl6pPr marL="2286000" algn="l" defTabSz="914400" rtl="0" eaLnBrk="1" latinLnBrk="0" hangingPunct="1">
      <a:defRPr kern="1200">
        <a:solidFill>
          <a:schemeClr val="tx1"/>
        </a:solidFill>
        <a:latin typeface="Constantia" pitchFamily="18" charset="0"/>
        <a:ea typeface="+mn-ea"/>
        <a:cs typeface="Arial" charset="0"/>
      </a:defRPr>
    </a:lvl6pPr>
    <a:lvl7pPr marL="2743200" algn="l" defTabSz="914400" rtl="0" eaLnBrk="1" latinLnBrk="0" hangingPunct="1">
      <a:defRPr kern="1200">
        <a:solidFill>
          <a:schemeClr val="tx1"/>
        </a:solidFill>
        <a:latin typeface="Constantia" pitchFamily="18" charset="0"/>
        <a:ea typeface="+mn-ea"/>
        <a:cs typeface="Arial" charset="0"/>
      </a:defRPr>
    </a:lvl7pPr>
    <a:lvl8pPr marL="3200400" algn="l" defTabSz="914400" rtl="0" eaLnBrk="1" latinLnBrk="0" hangingPunct="1">
      <a:defRPr kern="1200">
        <a:solidFill>
          <a:schemeClr val="tx1"/>
        </a:solidFill>
        <a:latin typeface="Constantia" pitchFamily="18" charset="0"/>
        <a:ea typeface="+mn-ea"/>
        <a:cs typeface="Arial" charset="0"/>
      </a:defRPr>
    </a:lvl8pPr>
    <a:lvl9pPr marL="3657600" algn="l" defTabSz="914400" rtl="0" eaLnBrk="1" latinLnBrk="0" hangingPunct="1">
      <a:defRPr kern="1200">
        <a:solidFill>
          <a:schemeClr val="tx1"/>
        </a:solidFill>
        <a:latin typeface="Constantia"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1760"/>
    <a:srgbClr val="000066"/>
    <a:srgbClr val="004620"/>
    <a:srgbClr val="008000"/>
    <a:srgbClr val="800000"/>
    <a:srgbClr val="FF0000"/>
    <a:srgbClr val="6633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713" autoAdjust="0"/>
  </p:normalViewPr>
  <p:slideViewPr>
    <p:cSldViewPr>
      <p:cViewPr varScale="1">
        <p:scale>
          <a:sx n="70" d="100"/>
          <a:sy n="70" d="100"/>
        </p:scale>
        <p:origin x="74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22" y="-108"/>
      </p:cViewPr>
      <p:guideLst>
        <p:guide orient="horz" pos="3127"/>
        <p:guide pos="210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411"/>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777607" y="0"/>
            <a:ext cx="2889938" cy="496411"/>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59AC8684-0043-4422-8F37-87E17827ADFE}" type="datetimeFigureOut">
              <a:rPr lang="en-US"/>
              <a:pPr>
                <a:defRPr/>
              </a:pPr>
              <a:t>5/18/2017</a:t>
            </a:fld>
            <a:endParaRPr lang="en-US"/>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66909" y="4715907"/>
            <a:ext cx="5335270" cy="4467701"/>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30091"/>
            <a:ext cx="2889938" cy="496411"/>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777607" y="9430091"/>
            <a:ext cx="2889938" cy="496411"/>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72B0259C-2248-4BA8-B335-F8785520E50A}" type="slidenum">
              <a:rPr lang="en-US"/>
              <a:pPr>
                <a:defRPr/>
              </a:pPr>
              <a:t>‹#›</a:t>
            </a:fld>
            <a:endParaRPr lang="en-US"/>
          </a:p>
        </p:txBody>
      </p:sp>
    </p:spTree>
    <p:extLst>
      <p:ext uri="{BB962C8B-B14F-4D97-AF65-F5344CB8AC3E}">
        <p14:creationId xmlns:p14="http://schemas.microsoft.com/office/powerpoint/2010/main" val="115180028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779150" y="9431814"/>
            <a:ext cx="2889938" cy="496411"/>
          </a:xfrm>
          <a:prstGeom prst="rect">
            <a:avLst/>
          </a:prstGeom>
          <a:noFill/>
          <a:ln w="9525">
            <a:noFill/>
            <a:miter lim="800000"/>
            <a:headEnd/>
            <a:tailEnd/>
          </a:ln>
        </p:spPr>
        <p:txBody>
          <a:bodyPr anchor="b"/>
          <a:lstStyle/>
          <a:p>
            <a:fld id="{69A29AF0-E32F-46DF-94C8-3F3E7B6F7AC1}" type="slidenum">
              <a:rPr lang="fr-FR" sz="1200">
                <a:latin typeface="Calibri" pitchFamily="34" charset="0"/>
              </a:rPr>
              <a:pPr/>
              <a:t>1</a:t>
            </a:fld>
            <a:endParaRPr lang="fr-FR" sz="1200">
              <a:latin typeface="Calibri" pitchFamily="34" charset="0"/>
            </a:endParaRPr>
          </a:p>
        </p:txBody>
      </p:sp>
      <p:sp>
        <p:nvSpPr>
          <p:cNvPr id="204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04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latin typeface="Arial" charset="0"/>
            </a:endParaRPr>
          </a:p>
        </p:txBody>
      </p:sp>
    </p:spTree>
    <p:extLst>
      <p:ext uri="{BB962C8B-B14F-4D97-AF65-F5344CB8AC3E}">
        <p14:creationId xmlns:p14="http://schemas.microsoft.com/office/powerpoint/2010/main" val="1689482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A65464-F4EB-4ABC-AFFA-B09316BFB1B7}" type="slidenum">
              <a:rPr lang="en-US"/>
              <a:pPr fontAlgn="base">
                <a:spcBef>
                  <a:spcPct val="0"/>
                </a:spcBef>
                <a:spcAft>
                  <a:spcPct val="0"/>
                </a:spcAft>
              </a:pPr>
              <a:t>2</a:t>
            </a:fld>
            <a:endParaRPr lang="en-US"/>
          </a:p>
        </p:txBody>
      </p:sp>
    </p:spTree>
    <p:extLst>
      <p:ext uri="{BB962C8B-B14F-4D97-AF65-F5344CB8AC3E}">
        <p14:creationId xmlns:p14="http://schemas.microsoft.com/office/powerpoint/2010/main" val="2272138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A7352556-AC78-4AC8-8B6F-BF869FD4DB33}" type="datetime1">
              <a:rPr lang="en-US"/>
              <a:pPr>
                <a:defRPr/>
              </a:pPr>
              <a:t>5/18/2017</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CA47E236-2F93-4EEB-B13D-5748C625F33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B4047C5-7803-4317-B67D-5C2A3478C377}" type="datetime1">
              <a:rPr lang="en-US"/>
              <a:pPr>
                <a:defRPr/>
              </a:pPr>
              <a:t>5/18/2017</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400AE1DE-35D9-49D2-8A0D-79365C227F5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2"/>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26E7919-5291-4FD4-B9E4-FCEFA29C1BA4}" type="datetime1">
              <a:rPr lang="en-US"/>
              <a:pPr>
                <a:defRPr/>
              </a:pPr>
              <a:t>5/18/2017</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E6EBCA2-8711-411F-BBDC-1A36C4BBE37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7E5B89F-6D21-4D9C-B8E7-F69DF2BE4DDC}" type="datetime1">
              <a:rPr lang="en-US"/>
              <a:pPr>
                <a:defRPr/>
              </a:pPr>
              <a:t>5/18/2017</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9A8D7FC-D38F-42DB-AF1B-8A3B9ECEF4F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5"/>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864FAD1-E3B5-45CB-B977-EA91B1DB3F34}" type="datetime1">
              <a:rPr lang="en-US"/>
              <a:pPr>
                <a:defRPr/>
              </a:pPr>
              <a:t>5/18/2017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7190F0B-8E3C-4DEA-96F5-2470D43244BD}"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D6F6D666-7A80-45DE-A7C5-A60FA7D0479D}" type="datetime1">
              <a:rPr lang="en-US"/>
              <a:pPr>
                <a:defRPr/>
              </a:pPr>
              <a:t>5/18/2017</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2905E296-4698-4940-8F03-3D06B168312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DBD1E8C3-CF42-4B81-BC2F-63AF6108A92F}" type="datetime1">
              <a:rPr lang="en-US"/>
              <a:pPr>
                <a:defRPr/>
              </a:pPr>
              <a:t>5/18/2017</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8D2ECEBE-DEA7-49EF-9FC4-0F0EBCC7AEF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7A6E8259-7CD4-48B0-82C0-1A2902895F95}" type="datetime1">
              <a:rPr lang="en-US"/>
              <a:pPr>
                <a:defRPr/>
              </a:pPr>
              <a:t>5/18/2017</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D71BA539-3D11-44B4-AEE1-363D78BCB3B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7AE0C1B3-B330-4333-9739-A99617CC8BC6}" type="datetime1">
              <a:rPr lang="en-US"/>
              <a:pPr>
                <a:defRPr/>
              </a:pPr>
              <a:t>5/18/2017</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0D50375D-1C68-4A3B-A72B-AC8D775AA4F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FDA70F04-35B2-434F-8667-0DE624A1A244}" type="datetime1">
              <a:rPr lang="en-US"/>
              <a:pPr>
                <a:defRPr/>
              </a:pPr>
              <a:t>5/18/2017</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5AF71B55-85DB-490B-959B-424FE3FCB99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7"/>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7F6CFC26-C9DB-4045-8E49-6A02ACD9F0BF}" type="datetime1">
              <a:rPr lang="en-US"/>
              <a:pPr>
                <a:defRPr/>
              </a:pPr>
              <a:t>5/18/2017</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0CE0D932-59F7-4955-8F1A-EA22119F934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0"/>
            <a:duotone>
              <a:schemeClr val="bg1">
                <a:shade val="90000"/>
                <a:satMod val="150000"/>
              </a:schemeClr>
              <a:schemeClr val="bg1">
                <a:tint val="88000"/>
                <a:satMod val="150000"/>
              </a:schemeClr>
            </a:duotone>
            <a:lum/>
          </a:blip>
          <a:srcRect/>
          <a:tile tx="0" ty="0" sx="65000" sy="65000" flip="none" algn="tl"/>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BCF12F77-8548-4E42-8215-D2DFE7CA6815}" type="datetime1">
              <a:rPr lang="en-US"/>
              <a:pPr>
                <a:defRPr/>
              </a:pPr>
              <a:t>5/18/2017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1EE38181-B303-49C3-8394-E5D5E7E9FC41}"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83" r:id="rId1"/>
    <p:sldLayoutId id="2147483675" r:id="rId2"/>
    <p:sldLayoutId id="2147483684" r:id="rId3"/>
    <p:sldLayoutId id="2147483676" r:id="rId4"/>
    <p:sldLayoutId id="2147483677" r:id="rId5"/>
    <p:sldLayoutId id="2147483678" r:id="rId6"/>
    <p:sldLayoutId id="2147483679" r:id="rId7"/>
    <p:sldLayoutId id="2147483680" r:id="rId8"/>
    <p:sldLayoutId id="2147483685" r:id="rId9"/>
    <p:sldLayoutId id="2147483681" r:id="rId10"/>
    <p:sldLayoutId id="2147483682"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EB641B"/>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EB641B"/>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39639D"/>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5"/>
          <p:cNvSpPr txBox="1">
            <a:spLocks noChangeArrowheads="1"/>
          </p:cNvSpPr>
          <p:nvPr/>
        </p:nvSpPr>
        <p:spPr bwMode="auto">
          <a:xfrm>
            <a:off x="1042988" y="2420938"/>
            <a:ext cx="7315200" cy="760412"/>
          </a:xfrm>
          <a:prstGeom prst="rect">
            <a:avLst/>
          </a:prstGeom>
          <a:noFill/>
          <a:ln w="9525">
            <a:noFill/>
            <a:miter lim="800000"/>
            <a:headEnd/>
            <a:tailEnd/>
          </a:ln>
        </p:spPr>
        <p:txBody>
          <a:bodyPr>
            <a:spAutoFit/>
          </a:bodyPr>
          <a:lstStyle/>
          <a:p>
            <a:pPr>
              <a:lnSpc>
                <a:spcPct val="130000"/>
              </a:lnSpc>
              <a:spcBef>
                <a:spcPct val="50000"/>
              </a:spcBef>
            </a:pPr>
            <a:r>
              <a:rPr lang="en-US" sz="1400" b="1">
                <a:solidFill>
                  <a:srgbClr val="3154A3"/>
                </a:solidFill>
                <a:latin typeface="Webdings" pitchFamily="18" charset="2"/>
              </a:rPr>
              <a:t>4</a:t>
            </a:r>
            <a:endParaRPr lang="en-US" sz="1400" b="1">
              <a:solidFill>
                <a:srgbClr val="3154A3"/>
              </a:solidFill>
              <a:latin typeface="Verdana" pitchFamily="34" charset="0"/>
            </a:endParaRPr>
          </a:p>
          <a:p>
            <a:pPr>
              <a:lnSpc>
                <a:spcPct val="130000"/>
              </a:lnSpc>
              <a:spcBef>
                <a:spcPct val="50000"/>
              </a:spcBef>
            </a:pPr>
            <a:endParaRPr lang="fr-FR" sz="1400" b="1">
              <a:solidFill>
                <a:srgbClr val="3154A3"/>
              </a:solidFill>
              <a:latin typeface="Verdana" pitchFamily="34" charset="0"/>
            </a:endParaRPr>
          </a:p>
        </p:txBody>
      </p:sp>
      <p:pic>
        <p:nvPicPr>
          <p:cNvPr id="3078" name="Picture 8" descr="Flag_of_Georgia2.jpg"/>
          <p:cNvPicPr>
            <a:picLocks noChangeAspect="1" noChangeArrowheads="1"/>
          </p:cNvPicPr>
          <p:nvPr/>
        </p:nvPicPr>
        <p:blipFill>
          <a:blip r:embed="rId3" cstate="print"/>
          <a:srcRect/>
          <a:stretch>
            <a:fillRect/>
          </a:stretch>
        </p:blipFill>
        <p:spPr bwMode="auto">
          <a:xfrm>
            <a:off x="8001000" y="5257800"/>
            <a:ext cx="839788" cy="563562"/>
          </a:xfrm>
          <a:prstGeom prst="rect">
            <a:avLst/>
          </a:prstGeom>
          <a:ln>
            <a:noFill/>
          </a:ln>
          <a:effectLst>
            <a:outerShdw blurRad="292100" dist="139700" dir="2700000" algn="tl" rotWithShape="0">
              <a:srgbClr val="333333">
                <a:alpha val="65000"/>
              </a:srgbClr>
            </a:outerShdw>
          </a:effectLst>
        </p:spPr>
      </p:pic>
      <p:pic>
        <p:nvPicPr>
          <p:cNvPr id="3080" name="Picture 10"/>
          <p:cNvPicPr>
            <a:picLocks noChangeAspect="1" noChangeArrowheads="1"/>
          </p:cNvPicPr>
          <p:nvPr/>
        </p:nvPicPr>
        <p:blipFill>
          <a:blip r:embed="rId4" cstate="print"/>
          <a:srcRect/>
          <a:stretch>
            <a:fillRect/>
          </a:stretch>
        </p:blipFill>
        <p:spPr bwMode="auto">
          <a:xfrm>
            <a:off x="8001000" y="5943600"/>
            <a:ext cx="841375" cy="698500"/>
          </a:xfrm>
          <a:prstGeom prst="rect">
            <a:avLst/>
          </a:prstGeom>
          <a:ln>
            <a:noFill/>
          </a:ln>
          <a:effectLst>
            <a:outerShdw blurRad="292100" dist="139700" dir="2700000" algn="tl" rotWithShape="0">
              <a:srgbClr val="333333">
                <a:alpha val="65000"/>
              </a:srgbClr>
            </a:outerShdw>
          </a:effectLst>
        </p:spPr>
      </p:pic>
      <p:pic>
        <p:nvPicPr>
          <p:cNvPr id="3084" name="Picture 7" descr="banner waste_compressed"/>
          <p:cNvPicPr>
            <a:picLocks noChangeAspect="1" noChangeArrowheads="1"/>
          </p:cNvPicPr>
          <p:nvPr/>
        </p:nvPicPr>
        <p:blipFill>
          <a:blip r:embed="rId5" cstate="print"/>
          <a:srcRect/>
          <a:stretch>
            <a:fillRect/>
          </a:stretch>
        </p:blipFill>
        <p:spPr bwMode="auto">
          <a:xfrm>
            <a:off x="609600" y="1524000"/>
            <a:ext cx="8064500" cy="149701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3085" name="Rectangle 16"/>
          <p:cNvSpPr>
            <a:spLocks noChangeArrowheads="1"/>
          </p:cNvSpPr>
          <p:nvPr/>
        </p:nvSpPr>
        <p:spPr bwMode="auto">
          <a:xfrm>
            <a:off x="323850" y="3482975"/>
            <a:ext cx="8424863" cy="769441"/>
          </a:xfrm>
          <a:prstGeom prst="rect">
            <a:avLst/>
          </a:prstGeom>
          <a:ln>
            <a:headEnd/>
            <a:tailEnd/>
          </a:ln>
          <a:effectLst>
            <a:glow rad="228600">
              <a:schemeClr val="accent5">
                <a:satMod val="175000"/>
                <a:alpha val="40000"/>
              </a:schemeClr>
            </a:glow>
          </a:effectLst>
        </p:spPr>
        <p:style>
          <a:lnRef idx="2">
            <a:schemeClr val="accent5"/>
          </a:lnRef>
          <a:fillRef idx="1">
            <a:schemeClr val="lt1"/>
          </a:fillRef>
          <a:effectRef idx="0">
            <a:schemeClr val="accent5"/>
          </a:effectRef>
          <a:fontRef idx="minor">
            <a:schemeClr val="dk1"/>
          </a:fontRef>
        </p:style>
        <p:txBody>
          <a:bodyPr wrap="square">
            <a:spAutoFit/>
          </a:bodyPr>
          <a:lstStyle/>
          <a:p>
            <a:pPr algn="ctr" fontAlgn="auto">
              <a:spcBef>
                <a:spcPts val="0"/>
              </a:spcBef>
              <a:spcAft>
                <a:spcPts val="0"/>
              </a:spcAft>
              <a:defRPr/>
            </a:pPr>
            <a:r>
              <a:rPr lang="ka-GE"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ნარჩენების მართვის კოდექსი</a:t>
            </a:r>
          </a:p>
        </p:txBody>
      </p:sp>
      <p:sp>
        <p:nvSpPr>
          <p:cNvPr id="15" name="Slide Number Placeholder 14"/>
          <p:cNvSpPr>
            <a:spLocks noGrp="1"/>
          </p:cNvSpPr>
          <p:nvPr>
            <p:ph type="sldNum" sz="quarter" idx="12"/>
          </p:nvPr>
        </p:nvSpPr>
        <p:spPr>
          <a:xfrm>
            <a:off x="8001000" y="6248400"/>
            <a:ext cx="762000" cy="365125"/>
          </a:xfrm>
        </p:spPr>
        <p:txBody>
          <a:bodyPr/>
          <a:lstStyle/>
          <a:p>
            <a:pPr>
              <a:defRPr/>
            </a:pPr>
            <a:fld id="{4B96DF89-D97B-4227-B0A7-5AB62E3435A9}" type="slidenum">
              <a:rPr lang="en-US"/>
              <a:pPr>
                <a:defRPr/>
              </a:pPr>
              <a:t>1</a:t>
            </a:fld>
            <a:endParaRPr lang="en-US"/>
          </a:p>
        </p:txBody>
      </p:sp>
      <p:sp>
        <p:nvSpPr>
          <p:cNvPr id="16" name="TextBox 15"/>
          <p:cNvSpPr txBox="1"/>
          <p:nvPr/>
        </p:nvSpPr>
        <p:spPr>
          <a:xfrm>
            <a:off x="3581400" y="4800601"/>
            <a:ext cx="4038600" cy="738664"/>
          </a:xfrm>
          <a:prstGeom prst="rect">
            <a:avLst/>
          </a:prstGeom>
          <a:scene3d>
            <a:camera prst="orthographicFront"/>
            <a:lightRig rig="threePt" dir="t"/>
          </a:scene3d>
          <a:sp3d>
            <a:bevelT prst="convex"/>
          </a:sp3d>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ka-GE"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ალვერდ ჩანქსელიანი</a:t>
            </a:r>
          </a:p>
          <a:p>
            <a:endParaRPr lang="ka-GE"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D50375D-1C68-4A3B-A72B-AC8D775AA4F1}" type="slidenum">
              <a:rPr lang="en-US" smtClean="0"/>
              <a:pPr>
                <a:defRPr/>
              </a:pPr>
              <a:t>10</a:t>
            </a:fld>
            <a:endParaRPr lang="en-US"/>
          </a:p>
        </p:txBody>
      </p:sp>
      <p:sp>
        <p:nvSpPr>
          <p:cNvPr id="3" name="TextBox 2"/>
          <p:cNvSpPr txBox="1"/>
          <p:nvPr/>
        </p:nvSpPr>
        <p:spPr>
          <a:xfrm>
            <a:off x="457200" y="1219200"/>
            <a:ext cx="8458200" cy="4247317"/>
          </a:xfrm>
          <a:prstGeom prst="rect">
            <a:avLst/>
          </a:prstGeom>
          <a:noFill/>
        </p:spPr>
        <p:txBody>
          <a:bodyPr wrap="square" rtlCol="0">
            <a:spAutoFit/>
          </a:bodyPr>
          <a:lstStyle/>
          <a:p>
            <a:r>
              <a:rPr lang="ka-GE" dirty="0" smtClean="0"/>
              <a:t>ტ) </a:t>
            </a:r>
            <a:r>
              <a:rPr lang="ka-GE" b="1" dirty="0" smtClean="0"/>
              <a:t>ნარჩენების მართვა </a:t>
            </a:r>
            <a:r>
              <a:rPr lang="ka-GE" dirty="0" smtClean="0"/>
              <a:t>– ნარჩენების შეგროვება, დროებითი შენახვა, წინასწარი დამუშავება, ტრანსპორტირება, აღდგენა და განთავსება, ამ საქმიანობების, ღონისძიებებისა და ოპერაციების ზედამხედველობა და ნარჩენების განთავსების ობიექტების შემდგომი მოვლა; </a:t>
            </a:r>
          </a:p>
          <a:p>
            <a:r>
              <a:rPr lang="ka-GE" dirty="0" smtClean="0"/>
              <a:t>უ) </a:t>
            </a:r>
            <a:r>
              <a:rPr lang="ka-GE" b="1" dirty="0" smtClean="0"/>
              <a:t>ნარჩენების დამუშავება </a:t>
            </a:r>
            <a:r>
              <a:rPr lang="ka-GE" dirty="0" smtClean="0"/>
              <a:t>– ამ კოდექსის </a:t>
            </a:r>
            <a:r>
              <a:rPr lang="en-US" dirty="0" smtClean="0"/>
              <a:t>I </a:t>
            </a:r>
            <a:r>
              <a:rPr lang="ka-GE" dirty="0" smtClean="0"/>
              <a:t>და </a:t>
            </a:r>
            <a:r>
              <a:rPr lang="en-US" dirty="0" smtClean="0"/>
              <a:t>II </a:t>
            </a:r>
            <a:r>
              <a:rPr lang="ka-GE" dirty="0" smtClean="0"/>
              <a:t>დანართებით გათვალისწინებული აღდგენის და განთავსების ოპერაციები, აგრეთვე ნარჩენების წინასწარი დამუშავება აღდგენამდე ან განთავსებამდე; </a:t>
            </a:r>
          </a:p>
          <a:p>
            <a:r>
              <a:rPr lang="ka-GE" dirty="0" smtClean="0"/>
              <a:t>ფ) </a:t>
            </a:r>
            <a:r>
              <a:rPr lang="ka-GE" b="1" dirty="0" smtClean="0"/>
              <a:t>ნარჩენების წინასწარი დამუშავება </a:t>
            </a:r>
            <a:r>
              <a:rPr lang="ka-GE" dirty="0" smtClean="0"/>
              <a:t>– წინასწარი ოპერაციები, რომლებიც ხორციელდება ნარჩენების აღდგენამდე ან განთავსებამდე, მათ შორის, ისეთი წინასწარი პროცესები, როგორებიცაა დემონტაჟი, სორტირება, დასრესა, დაპრესვა, გრანულირება, გაშრობა, დაქუცმაცება, გადაფუთვა, სეპარირება, შერევა და სხვა; </a:t>
            </a:r>
          </a:p>
          <a:p>
            <a:r>
              <a:rPr lang="ka-GE" dirty="0" smtClean="0"/>
              <a:t>ქ) </a:t>
            </a:r>
            <a:r>
              <a:rPr lang="ka-GE" b="1" dirty="0" smtClean="0"/>
              <a:t>დანაგვიანება</a:t>
            </a:r>
            <a:r>
              <a:rPr lang="ka-GE" dirty="0" smtClean="0"/>
              <a:t> – ნარჩენის (ნარჩენების) გარემოში დაგდება (დაყრა), გადაგდება (გადაყრა) ან/და მიტოვება ნარჩენების შეგროვების კონტეინერებისა და ობიექტების გარეთ; </a:t>
            </a: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D50375D-1C68-4A3B-A72B-AC8D775AA4F1}" type="slidenum">
              <a:rPr lang="en-US" smtClean="0"/>
              <a:pPr>
                <a:defRPr/>
              </a:pPr>
              <a:t>11</a:t>
            </a:fld>
            <a:endParaRPr lang="en-US"/>
          </a:p>
        </p:txBody>
      </p:sp>
      <p:sp>
        <p:nvSpPr>
          <p:cNvPr id="3" name="TextBox 2"/>
          <p:cNvSpPr txBox="1"/>
          <p:nvPr/>
        </p:nvSpPr>
        <p:spPr>
          <a:xfrm>
            <a:off x="381000" y="1143000"/>
            <a:ext cx="8534400" cy="5355312"/>
          </a:xfrm>
          <a:prstGeom prst="rect">
            <a:avLst/>
          </a:prstGeom>
          <a:noFill/>
        </p:spPr>
        <p:txBody>
          <a:bodyPr wrap="square" rtlCol="0">
            <a:spAutoFit/>
          </a:bodyPr>
          <a:lstStyle/>
          <a:p>
            <a:r>
              <a:rPr lang="ka-GE" dirty="0" smtClean="0"/>
              <a:t>ღ) </a:t>
            </a:r>
            <a:r>
              <a:rPr lang="ka-GE" b="1" dirty="0" smtClean="0"/>
              <a:t>პრევენცია</a:t>
            </a:r>
            <a:r>
              <a:rPr lang="ka-GE" dirty="0" smtClean="0"/>
              <a:t> – ნივთიერების, მასალის ან პროდუქტის ნარჩენად გადაქცევამდე ზომების მიღება, რაც ამცირებს: </a:t>
            </a:r>
          </a:p>
          <a:p>
            <a:r>
              <a:rPr lang="ka-GE" dirty="0" smtClean="0"/>
              <a:t>ღ.ა) ნარჩენების რაოდენობას. ეს, სხვა საშუალებებთან ერთად, მიიღწევა პროდუქტის ხელახალი გამოყენებით ან პროდუქტის ვარგისობის ვადის გაგრძელებით; </a:t>
            </a:r>
          </a:p>
          <a:p>
            <a:r>
              <a:rPr lang="ka-GE" dirty="0" smtClean="0"/>
              <a:t>ღ.ბ) წარმოქმნილი ნარჩენების გარემოსა და ადამიანის ჯანმრთელობაზე უარყოფით გავლენას; </a:t>
            </a:r>
          </a:p>
          <a:p>
            <a:r>
              <a:rPr lang="ka-GE" dirty="0" smtClean="0"/>
              <a:t>ღ.გ) მასალაში ან პროდუქტში მავნე ნივთიერებების შემცველობას; </a:t>
            </a:r>
          </a:p>
          <a:p>
            <a:r>
              <a:rPr lang="ka-GE" dirty="0" smtClean="0"/>
              <a:t>ყ</a:t>
            </a:r>
            <a:r>
              <a:rPr lang="ka-GE" b="1" dirty="0" smtClean="0"/>
              <a:t>) აღდგენა</a:t>
            </a:r>
            <a:r>
              <a:rPr lang="ka-GE" dirty="0" smtClean="0"/>
              <a:t> – საქმიანობა, რომლის ძირითადი შედეგია ნარჩენების სასარგებლო მიზნებისთვის გამოყენება იმ მასალების ჩანაცვლებით, რომლებიც სხვა პირობებში რაიმე ფუნქციის შესასრულებლად იქნებოდა გამოყენებული, და რომელიც განსაზღვრულია, მაგრამ არ შემოიფარგლება ამ კოდექსის </a:t>
            </a:r>
            <a:r>
              <a:rPr lang="en-US" dirty="0" smtClean="0"/>
              <a:t>I </a:t>
            </a:r>
            <a:r>
              <a:rPr lang="ka-GE" dirty="0" smtClean="0"/>
              <a:t>დანართით. აღდგენა მოიცავს რეციკლირებას; </a:t>
            </a:r>
          </a:p>
          <a:p>
            <a:r>
              <a:rPr lang="ka-GE" dirty="0" smtClean="0"/>
              <a:t>შ) </a:t>
            </a:r>
            <a:r>
              <a:rPr lang="ka-GE" b="1" dirty="0" smtClean="0"/>
              <a:t>ხელახალი გამოყენება </a:t>
            </a:r>
            <a:r>
              <a:rPr lang="ka-GE" dirty="0" smtClean="0"/>
              <a:t>– ნარჩენად გადაქცევამდე პროდუქტის ან/და მისი კომპონენტის თავდაპირველი დანიშნულებით ხელახლა გამოყენება; </a:t>
            </a:r>
          </a:p>
          <a:p>
            <a:r>
              <a:rPr lang="ka-GE" dirty="0" smtClean="0"/>
              <a:t>ჩ) </a:t>
            </a:r>
            <a:r>
              <a:rPr lang="ka-GE" b="1" dirty="0" smtClean="0"/>
              <a:t>ხელახალი გამოყენებისთვის მომზადება </a:t>
            </a:r>
            <a:r>
              <a:rPr lang="ka-GE" dirty="0" smtClean="0"/>
              <a:t>– აღდგენითი ოპერაცია (კერძოდ, შემოწმება, გასუფთავება ან შეკეთება), რომლის შედეგადაც პროდუქტი ან/და მისი კომპონენტი, რომელიც ნარჩენად იქცა, ყოველგვარი სხვა სახის ზემოქმედების გარეშე მზადაა ხელახალი გამოყენებისთვის; </a:t>
            </a: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D50375D-1C68-4A3B-A72B-AC8D775AA4F1}" type="slidenum">
              <a:rPr lang="en-US" smtClean="0"/>
              <a:pPr>
                <a:defRPr/>
              </a:pPr>
              <a:t>12</a:t>
            </a:fld>
            <a:endParaRPr lang="en-US"/>
          </a:p>
        </p:txBody>
      </p:sp>
      <p:sp>
        <p:nvSpPr>
          <p:cNvPr id="3" name="TextBox 2"/>
          <p:cNvSpPr txBox="1"/>
          <p:nvPr/>
        </p:nvSpPr>
        <p:spPr>
          <a:xfrm>
            <a:off x="457200" y="1143000"/>
            <a:ext cx="8382000" cy="5078313"/>
          </a:xfrm>
          <a:prstGeom prst="rect">
            <a:avLst/>
          </a:prstGeom>
          <a:noFill/>
        </p:spPr>
        <p:txBody>
          <a:bodyPr wrap="square" rtlCol="0">
            <a:spAutoFit/>
          </a:bodyPr>
          <a:lstStyle/>
          <a:p>
            <a:r>
              <a:rPr lang="ka-GE" dirty="0" smtClean="0"/>
              <a:t>ც) </a:t>
            </a:r>
            <a:r>
              <a:rPr lang="ka-GE" b="1" dirty="0" smtClean="0"/>
              <a:t>რეციკლირება</a:t>
            </a:r>
            <a:r>
              <a:rPr lang="ka-GE" dirty="0" smtClean="0"/>
              <a:t> – აღდგენითი ღონისძიება, რომლის საშუალებითაც ნარჩენი ისეთ პროდუქტად, მასალად ან ნივთიერებად გარდაიქმნება, რომელიც განკუთვნილია თავდაპირველი დანიშნულებით ან სხვა მიზნით გამოყენებისთვის. რეციკლირება მოიცავს ორგანული მასალების გადამუშავებას, მაგრამ არ მოიცავს ენერგიის აღდგენას და მათ ისეთ მასალებად გარდაქმნას, რომლებიც საწვავად ან ამოვსების ოპერაციებისთვის გამოიყენება; </a:t>
            </a:r>
          </a:p>
          <a:p>
            <a:r>
              <a:rPr lang="ka-GE" dirty="0" smtClean="0"/>
              <a:t>ძ) </a:t>
            </a:r>
            <a:r>
              <a:rPr lang="ka-GE" b="1" dirty="0" smtClean="0"/>
              <a:t>შეგროვება</a:t>
            </a:r>
            <a:r>
              <a:rPr lang="ka-GE" dirty="0" smtClean="0"/>
              <a:t> – ნარჩენების შეგროვება, რაც ასევე მოიცავს მათ წინასწარ დახარისხებას და წინასწარ დასაწყობებას ნარჩენების დამუშავების ობიექტზე ტრანსპორტირებისათვის; </a:t>
            </a:r>
          </a:p>
          <a:p>
            <a:r>
              <a:rPr lang="ka-GE" dirty="0" smtClean="0"/>
              <a:t>წ) </a:t>
            </a:r>
            <a:r>
              <a:rPr lang="ka-GE" b="1" dirty="0" smtClean="0"/>
              <a:t>სეპარირებული შეგროვება </a:t>
            </a:r>
            <a:r>
              <a:rPr lang="ka-GE" dirty="0" smtClean="0"/>
              <a:t>– ნარჩენების შეგროვება, რომლის დროსაც ნარჩენების ნაკადები მათი შემდგომი დამუშავების ხელშეწყობისათვის განცალკევებულია სახეობებისა და მახასიათებლების მიხედვით; </a:t>
            </a:r>
          </a:p>
          <a:p>
            <a:r>
              <a:rPr lang="ka-GE" dirty="0" smtClean="0"/>
              <a:t>ჭ) </a:t>
            </a:r>
            <a:r>
              <a:rPr lang="ka-GE" b="1" dirty="0" smtClean="0"/>
              <a:t>ტრანსპორტირება </a:t>
            </a:r>
            <a:r>
              <a:rPr lang="ka-GE" dirty="0" smtClean="0"/>
              <a:t>– ნარჩენების ნარჩენების შენახვის ობიექტზე ან/და ნარჩენების დამუშავების ობიექტზე </a:t>
            </a:r>
          </a:p>
          <a:p>
            <a:r>
              <a:rPr lang="ka-GE" dirty="0" smtClean="0"/>
              <a:t>გადატანა; </a:t>
            </a:r>
          </a:p>
          <a:p>
            <a:r>
              <a:rPr lang="ka-GE" dirty="0" smtClean="0"/>
              <a:t>ხ) </a:t>
            </a:r>
            <a:r>
              <a:rPr lang="ka-GE" b="1" dirty="0" smtClean="0"/>
              <a:t>განთავსება</a:t>
            </a:r>
            <a:r>
              <a:rPr lang="ka-GE" dirty="0" smtClean="0"/>
              <a:t> – ღონისძიება, რომელიც განსაზღვრულია, მაგრამ არ შემოიფარგლება ამ კოდექსის </a:t>
            </a:r>
            <a:r>
              <a:rPr lang="en-US" dirty="0" smtClean="0"/>
              <a:t>II </a:t>
            </a:r>
            <a:r>
              <a:rPr lang="ka-GE" dirty="0" smtClean="0"/>
              <a:t>დანართით;</a:t>
            </a: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D50375D-1C68-4A3B-A72B-AC8D775AA4F1}" type="slidenum">
              <a:rPr lang="en-US" smtClean="0"/>
              <a:pPr>
                <a:defRPr/>
              </a:pPr>
              <a:t>13</a:t>
            </a:fld>
            <a:endParaRPr lang="en-US"/>
          </a:p>
        </p:txBody>
      </p:sp>
      <p:sp>
        <p:nvSpPr>
          <p:cNvPr id="3" name="TextBox 2"/>
          <p:cNvSpPr txBox="1"/>
          <p:nvPr/>
        </p:nvSpPr>
        <p:spPr>
          <a:xfrm>
            <a:off x="304800" y="1219200"/>
            <a:ext cx="8534400" cy="5078313"/>
          </a:xfrm>
          <a:prstGeom prst="rect">
            <a:avLst/>
          </a:prstGeom>
          <a:noFill/>
        </p:spPr>
        <p:txBody>
          <a:bodyPr wrap="square" rtlCol="0">
            <a:spAutoFit/>
          </a:bodyPr>
          <a:lstStyle/>
          <a:p>
            <a:r>
              <a:rPr lang="ka-GE" dirty="0" smtClean="0"/>
              <a:t>ჯ) </a:t>
            </a:r>
            <a:r>
              <a:rPr lang="ka-GE" b="1" dirty="0" smtClean="0"/>
              <a:t>ნარჩენების დამუშავების ობიექტი </a:t>
            </a:r>
            <a:r>
              <a:rPr lang="ka-GE" dirty="0" smtClean="0"/>
              <a:t>– სტაციონარული ან მობილური ტექნიკური ან არატექნიკური დანაყოფი, სადაც ხორციელდება ნარჩენების დამუშავება (მათ შორის, ნარჩენების გადამტვირთავი სადგური, სხვა ადგილი, სადაც მოწყობილია ასეთი ობიექტი); </a:t>
            </a:r>
          </a:p>
          <a:p>
            <a:r>
              <a:rPr lang="ka-GE" dirty="0" smtClean="0"/>
              <a:t>ჰ) </a:t>
            </a:r>
            <a:r>
              <a:rPr lang="ka-GE" b="1" dirty="0" smtClean="0"/>
              <a:t>ნარჩენების დროებითი შენახვის ობიექტი </a:t>
            </a:r>
            <a:r>
              <a:rPr lang="ka-GE" dirty="0" smtClean="0"/>
              <a:t>– ობიექტი, სადაც ინახება ნარჩენები 3 წელზე ნაკლები დროით, თუ ნარჩენები განკუთვნილია აღდგენისთვის, ან 1 წელზე ნაკლები დროით, თუ ნარჩენები განკუთვნილია </a:t>
            </a:r>
          </a:p>
          <a:p>
            <a:r>
              <a:rPr lang="ka-GE" dirty="0" smtClean="0"/>
              <a:t>განთავსებისთვის; </a:t>
            </a:r>
          </a:p>
          <a:p>
            <a:r>
              <a:rPr lang="ka-GE" dirty="0" smtClean="0"/>
              <a:t>ჰ1) </a:t>
            </a:r>
            <a:r>
              <a:rPr lang="ka-GE" b="1" dirty="0" smtClean="0"/>
              <a:t>ნარჩენების გადამტვირთავი სადგური</a:t>
            </a:r>
            <a:r>
              <a:rPr lang="ka-GE" dirty="0" smtClean="0"/>
              <a:t> – ობიექტი, სადაც ხორციელდება ნარჩენების გადატვირთვა ნარჩენების დამუშავების ობიექტზე შემდგომი ტრანსპორტირებისათვის; </a:t>
            </a:r>
          </a:p>
          <a:p>
            <a:r>
              <a:rPr lang="ka-GE" dirty="0" smtClean="0"/>
              <a:t>ჰ2) </a:t>
            </a:r>
            <a:r>
              <a:rPr lang="ka-GE" b="1" dirty="0" smtClean="0"/>
              <a:t>ნაგავსაყრელი</a:t>
            </a:r>
            <a:r>
              <a:rPr lang="ka-GE" dirty="0" smtClean="0"/>
              <a:t> – ნარჩენების განთავსების ობიექტი, სადაც ნარჩენები მიწაზე ან მიწის ქვეშ განთავსდება. ნაგავსაყრელი მოიცავს ნარჩენების განთავსების შიდა ობიექტს (საწარმოს ტერიტორიაზე არსებული ნაგავსაყრელი, რომელზედაც ნარჩენების წარმომქმნელი კუთვნილ ნარჩენებს განათავსებს), მაგრამ არ მოიცავს ნარჩენების დროებითი შენახვის ობიექტს და ნარჩენების გადამტვირთავ სადგურს; ჰ3) არსებული ნაგავსაყრელი – ნაგავსაყრელი, რომელიც ფუნქციონირებს ამ კოდექსის ამოქმედების დროს; </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D50375D-1C68-4A3B-A72B-AC8D775AA4F1}" type="slidenum">
              <a:rPr lang="en-US" smtClean="0"/>
              <a:pPr>
                <a:defRPr/>
              </a:pPr>
              <a:t>14</a:t>
            </a:fld>
            <a:endParaRPr lang="en-US"/>
          </a:p>
        </p:txBody>
      </p:sp>
      <p:sp>
        <p:nvSpPr>
          <p:cNvPr id="3" name="TextBox 2"/>
          <p:cNvSpPr txBox="1"/>
          <p:nvPr/>
        </p:nvSpPr>
        <p:spPr>
          <a:xfrm>
            <a:off x="381000" y="1219200"/>
            <a:ext cx="8534400" cy="4524315"/>
          </a:xfrm>
          <a:prstGeom prst="rect">
            <a:avLst/>
          </a:prstGeom>
          <a:noFill/>
        </p:spPr>
        <p:txBody>
          <a:bodyPr wrap="square" rtlCol="0">
            <a:spAutoFit/>
          </a:bodyPr>
          <a:lstStyle/>
          <a:p>
            <a:r>
              <a:rPr lang="ka-GE" sz="1600" dirty="0" smtClean="0"/>
              <a:t>ჰ4) </a:t>
            </a:r>
            <a:r>
              <a:rPr lang="ka-GE" sz="1600" b="1" dirty="0" smtClean="0"/>
              <a:t>ნარჩენების ინსინერაციის საწარმო </a:t>
            </a:r>
            <a:r>
              <a:rPr lang="ka-GE" sz="1600" dirty="0" smtClean="0"/>
              <a:t>– სტაციონარული ან მობილური ტექნიკური ობიექტი ან მოწყობილობა, რომელიც განკუთვნილია ნარჩენების თერმული დამუშავებისთვის, გამოყოფილი წვის სითბოს აღდგენით ან მისი აღდგენის გარეშე, ნარჩენების დაჟანგვით (ოქსიდაციით) ინსინირების გზით, აგრეთვე სხვა თერმული დამუშავების პროცესით, როგორიცაა პიროლიზი, გაზიფიკაცია ან პლაზმური დამუშავება, თუ ამ პროცესის შედეგად მიღებული ნივთიერებები ინსინირებულია; </a:t>
            </a:r>
          </a:p>
          <a:p>
            <a:r>
              <a:rPr lang="ka-GE" sz="1600" dirty="0" smtClean="0"/>
              <a:t>ჰ5) </a:t>
            </a:r>
            <a:r>
              <a:rPr lang="ka-GE" sz="1600" b="1" dirty="0" smtClean="0"/>
              <a:t>ნარჩენების თანაინსინერაციის საწარმო </a:t>
            </a:r>
            <a:r>
              <a:rPr lang="ka-GE" sz="1600" dirty="0" smtClean="0"/>
              <a:t>– სტაციონარული ან მობილური ტექნიკური ობიექტი ან მოწყობილობა, რომლის ძირითადი დანიშნულებაა ენერგიის მიღება ან მატერიალური პროდუქტის წარმოება, რომელიც ნარჩენებს ძირითად ან დამატებით საწვავად იყენებს ან რომელშიც ნარჩენები თერმულად მუშავდება განთავსებისათვის, დაჟანგვით (ოქსიდაციით) ინსინირების გზით, აგრეთვე სხვა თერმული დამუშავების პროცესით, როგორიცაა პიროლიზი, გაზიფიკაცია ან პლაზმური დამუშავება, თუ ამ პროცესის შედეგად მიღებული ნივთიერებები ინსინირებულია; </a:t>
            </a:r>
          </a:p>
          <a:p>
            <a:r>
              <a:rPr lang="ka-GE" sz="1600" dirty="0" smtClean="0"/>
              <a:t>ჰ6) </a:t>
            </a:r>
            <a:r>
              <a:rPr lang="ka-GE" sz="1600" b="1" dirty="0" smtClean="0"/>
              <a:t>ნებართვა</a:t>
            </a:r>
            <a:r>
              <a:rPr lang="ka-GE" sz="1600" dirty="0" smtClean="0"/>
              <a:t> – ნებართვა, რომელიც გაცემულია „გარემოზე ზემოქმედების ნებართვის შესახებ“ საქართველოს კანონის, ამ კოდექსის და მის საფუძველზე მიღებული და გამოცემული კანონქვემდებარე ნორმატიული აქტების </a:t>
            </a:r>
          </a:p>
          <a:p>
            <a:r>
              <a:rPr lang="ka-GE" sz="1600" dirty="0" smtClean="0"/>
              <a:t>შესაბამისად; ჰ7) სამინისტრო – საქართველოს გარემოსა და ბუნებრივი რესურსების დაცვის </a:t>
            </a:r>
            <a:endParaRPr lang="ru-RU" sz="1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D50375D-1C68-4A3B-A72B-AC8D775AA4F1}" type="slidenum">
              <a:rPr lang="en-US" smtClean="0"/>
              <a:pPr>
                <a:defRPr/>
              </a:pPr>
              <a:t>15</a:t>
            </a:fld>
            <a:endParaRPr lang="en-US"/>
          </a:p>
        </p:txBody>
      </p:sp>
      <p:sp>
        <p:nvSpPr>
          <p:cNvPr id="3" name="TextBox 2"/>
          <p:cNvSpPr txBox="1"/>
          <p:nvPr/>
        </p:nvSpPr>
        <p:spPr>
          <a:xfrm>
            <a:off x="457200" y="990600"/>
            <a:ext cx="8153400" cy="4524315"/>
          </a:xfrm>
          <a:prstGeom prst="rect">
            <a:avLst/>
          </a:prstGeom>
          <a:noFill/>
        </p:spPr>
        <p:txBody>
          <a:bodyPr wrap="square" rtlCol="0">
            <a:spAutoFit/>
          </a:bodyPr>
          <a:lstStyle/>
          <a:p>
            <a:r>
              <a:rPr lang="ka-GE" dirty="0" smtClean="0"/>
              <a:t>ჰ7) </a:t>
            </a:r>
            <a:r>
              <a:rPr lang="ka-GE" b="1" dirty="0" smtClean="0"/>
              <a:t>სამინისტრო </a:t>
            </a:r>
            <a:r>
              <a:rPr lang="ka-GE" dirty="0" smtClean="0"/>
              <a:t>– საქართველოს გარემოსა და ბუნებრივი რესურსების დაცვის სამინისტრო; </a:t>
            </a:r>
          </a:p>
          <a:p>
            <a:r>
              <a:rPr lang="ka-GE" dirty="0" smtClean="0"/>
              <a:t>ჰ8) ფიზიკური და იურიდიული პირები – „მეწარმეთა შესახებ“ საქართველოს კანონით გათვალისწინებული პირები </a:t>
            </a:r>
          </a:p>
          <a:p>
            <a:r>
              <a:rPr lang="ka-GE" dirty="0" smtClean="0"/>
              <a:t>(გარდა ამ კოდექსის </a:t>
            </a:r>
            <a:r>
              <a:rPr lang="en-US" dirty="0" smtClean="0"/>
              <a:t>X </a:t>
            </a:r>
            <a:r>
              <a:rPr lang="ka-GE" dirty="0" smtClean="0"/>
              <a:t>თავისა); </a:t>
            </a:r>
          </a:p>
          <a:p>
            <a:r>
              <a:rPr lang="ka-GE" dirty="0" smtClean="0"/>
              <a:t>ჰ9) </a:t>
            </a:r>
            <a:r>
              <a:rPr lang="ka-GE" b="1" dirty="0" smtClean="0"/>
              <a:t>ნარჩენი ზეთი </a:t>
            </a:r>
            <a:r>
              <a:rPr lang="ka-GE" dirty="0" smtClean="0"/>
              <a:t>– მინერალური ან სინთეტიკური ლუბრიკანტი ან სხვა სახის საწარმოო ზეთი, რომელიც </a:t>
            </a:r>
          </a:p>
          <a:p>
            <a:r>
              <a:rPr lang="ka-GE" dirty="0" smtClean="0"/>
              <a:t>თავდაპირველი დანიშნულებით გამოყენებისთვის უვარგისი გახდა, კერძოდ, გამოყენებული ძრავას ზეთი, გადაცემათა კოლოფის ზეთი, საპოხი ზეთი, ტურბინის ზეთი, ჰიდრავლიკური ზეთი და სხვა; </a:t>
            </a:r>
          </a:p>
          <a:p>
            <a:r>
              <a:rPr lang="ka-GE" dirty="0" smtClean="0"/>
              <a:t>ჰ10) </a:t>
            </a:r>
            <a:r>
              <a:rPr lang="ka-GE" b="1" dirty="0" smtClean="0"/>
              <a:t>დაბინძურება</a:t>
            </a:r>
            <a:r>
              <a:rPr lang="ka-GE" dirty="0" smtClean="0"/>
              <a:t> – გარემოში დამაბინძურებელი ნივთიერების შემცველი ნარჩენის მოხვედრა, რომელმაც შესაძლოა გამოიწვიოს გარემოზე ან ადამიანის ჯანმრთელობაზე მავნე ზემოქმედება; </a:t>
            </a:r>
          </a:p>
          <a:p>
            <a:r>
              <a:rPr lang="ka-GE" dirty="0" smtClean="0"/>
              <a:t>ჰ11) </a:t>
            </a:r>
            <a:r>
              <a:rPr lang="ka-GE" b="1" dirty="0" smtClean="0"/>
              <a:t>რესურსი</a:t>
            </a:r>
            <a:r>
              <a:rPr lang="ka-GE" dirty="0" smtClean="0"/>
              <a:t> – ნებისმიერი პირველადი ან მეორეული მატერიალური ნედლეული, მათ შორის, ნარჩენი, თუ ის სხვა პირველადი ნედლეულის ნაცვლად გამოიყენება. </a:t>
            </a:r>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40F33F0-BEE8-4064-AEA6-B3806A6F8A64}" type="slidenum">
              <a:rPr lang="en-US" sz="2800"/>
              <a:pPr>
                <a:defRPr/>
              </a:pPr>
              <a:t>16</a:t>
            </a:fld>
            <a:endParaRPr lang="en-US" sz="2800" dirty="0"/>
          </a:p>
        </p:txBody>
      </p:sp>
      <p:sp>
        <p:nvSpPr>
          <p:cNvPr id="3" name="Rectangle 2"/>
          <p:cNvSpPr/>
          <p:nvPr/>
        </p:nvSpPr>
        <p:spPr>
          <a:xfrm>
            <a:off x="304800" y="2819400"/>
            <a:ext cx="8534400" cy="2272417"/>
          </a:xfrm>
          <a:prstGeom prst="rect">
            <a:avLst/>
          </a:prstGeom>
        </p:spPr>
        <p:txBody>
          <a:bodyPr wrap="square">
            <a:spAutoFit/>
          </a:bodyPr>
          <a:lstStyle/>
          <a:p>
            <a:pPr marL="285750" indent="-285750" fontAlgn="auto">
              <a:lnSpc>
                <a:spcPts val="3360"/>
              </a:lnSpc>
              <a:spcBef>
                <a:spcPts val="0"/>
              </a:spcBef>
              <a:spcAft>
                <a:spcPts val="0"/>
              </a:spcAft>
              <a:buFont typeface="Wingdings" pitchFamily="2" charset="2"/>
              <a:buChar char="v"/>
              <a:defRPr/>
            </a:pPr>
            <a:r>
              <a:rPr lang="ka-GE" sz="2800" dirty="0">
                <a:latin typeface="Sylfaen" pitchFamily="18" charset="0"/>
                <a:cs typeface="+mn-cs"/>
              </a:rPr>
              <a:t>არასახიფათო </a:t>
            </a:r>
            <a:r>
              <a:rPr lang="ka-GE" sz="2800" dirty="0" smtClean="0">
                <a:latin typeface="Sylfaen" pitchFamily="18" charset="0"/>
                <a:cs typeface="+mn-cs"/>
              </a:rPr>
              <a:t>ნარჩენები</a:t>
            </a:r>
          </a:p>
          <a:p>
            <a:pPr marL="285750" indent="-285750" fontAlgn="auto">
              <a:lnSpc>
                <a:spcPts val="3360"/>
              </a:lnSpc>
              <a:spcBef>
                <a:spcPts val="0"/>
              </a:spcBef>
              <a:spcAft>
                <a:spcPts val="0"/>
              </a:spcAft>
              <a:buFont typeface="Wingdings" pitchFamily="2" charset="2"/>
              <a:buChar char="v"/>
              <a:defRPr/>
            </a:pPr>
            <a:endParaRPr lang="ka-GE" sz="2800" dirty="0">
              <a:latin typeface="Sylfaen" pitchFamily="18" charset="0"/>
              <a:cs typeface="+mn-cs"/>
            </a:endParaRPr>
          </a:p>
          <a:p>
            <a:pPr marL="285750" indent="-285750" fontAlgn="auto">
              <a:lnSpc>
                <a:spcPts val="3360"/>
              </a:lnSpc>
              <a:spcBef>
                <a:spcPts val="0"/>
              </a:spcBef>
              <a:spcAft>
                <a:spcPts val="0"/>
              </a:spcAft>
              <a:buFont typeface="Wingdings" pitchFamily="2" charset="2"/>
              <a:buChar char="v"/>
              <a:defRPr/>
            </a:pPr>
            <a:r>
              <a:rPr lang="ka-GE" sz="2800" dirty="0" smtClean="0">
                <a:latin typeface="Sylfaen" pitchFamily="18" charset="0"/>
                <a:cs typeface="+mn-cs"/>
              </a:rPr>
              <a:t>სახიფათო  ნარჩენები</a:t>
            </a:r>
          </a:p>
          <a:p>
            <a:pPr marL="285750" indent="-285750" fontAlgn="auto">
              <a:lnSpc>
                <a:spcPts val="3360"/>
              </a:lnSpc>
              <a:spcBef>
                <a:spcPts val="0"/>
              </a:spcBef>
              <a:spcAft>
                <a:spcPts val="0"/>
              </a:spcAft>
              <a:buFont typeface="Wingdings" pitchFamily="2" charset="2"/>
              <a:buChar char="v"/>
              <a:defRPr/>
            </a:pPr>
            <a:endParaRPr lang="ka-GE" sz="2800" dirty="0">
              <a:latin typeface="Sylfaen" pitchFamily="18" charset="0"/>
              <a:cs typeface="+mn-cs"/>
            </a:endParaRPr>
          </a:p>
          <a:p>
            <a:pPr marL="285750" indent="-285750" fontAlgn="auto">
              <a:lnSpc>
                <a:spcPts val="3360"/>
              </a:lnSpc>
              <a:spcBef>
                <a:spcPts val="0"/>
              </a:spcBef>
              <a:spcAft>
                <a:spcPts val="0"/>
              </a:spcAft>
              <a:buFont typeface="Wingdings" pitchFamily="2" charset="2"/>
              <a:buChar char="v"/>
              <a:defRPr/>
            </a:pPr>
            <a:r>
              <a:rPr lang="ka-GE" sz="2800" dirty="0" smtClean="0">
                <a:latin typeface="Sylfaen" pitchFamily="18" charset="0"/>
                <a:cs typeface="+mn-cs"/>
              </a:rPr>
              <a:t>ინერტული ნარჩენები</a:t>
            </a:r>
            <a:endParaRPr lang="ka-GE" sz="2800" dirty="0">
              <a:latin typeface="Sylfaen" pitchFamily="18" charset="0"/>
              <a:cs typeface="+mn-cs"/>
            </a:endParaRPr>
          </a:p>
        </p:txBody>
      </p:sp>
      <p:sp>
        <p:nvSpPr>
          <p:cNvPr id="4" name="TextBox 3"/>
          <p:cNvSpPr txBox="1"/>
          <p:nvPr/>
        </p:nvSpPr>
        <p:spPr>
          <a:xfrm>
            <a:off x="1600200" y="838201"/>
            <a:ext cx="6248400" cy="1508105"/>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fontAlgn="auto">
              <a:spcBef>
                <a:spcPts val="0"/>
              </a:spcBef>
              <a:spcAft>
                <a:spcPts val="0"/>
              </a:spcAft>
              <a:defRPr/>
            </a:pPr>
            <a:endParaRPr lang="ka-GE" sz="3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Sylfaen" pitchFamily="18" charset="0"/>
              <a:cs typeface="+mn-cs"/>
            </a:endParaRPr>
          </a:p>
          <a:p>
            <a:pPr algn="ctr" fontAlgn="auto">
              <a:spcBef>
                <a:spcPts val="0"/>
              </a:spcBef>
              <a:spcAft>
                <a:spcPts val="0"/>
              </a:spcAft>
              <a:defRPr/>
            </a:pPr>
            <a:r>
              <a:rPr lang="ka-GE" sz="3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Sylfaen" pitchFamily="18" charset="0"/>
                <a:cs typeface="+mn-cs"/>
              </a:rPr>
              <a:t>ნარჩენების   კლასიფიკაცია</a:t>
            </a:r>
            <a:endParaRPr lang="ka-GE" sz="3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Sylfaen" pitchFamily="18" charset="0"/>
              <a:cs typeface="+mn-cs"/>
            </a:endParaRPr>
          </a:p>
          <a:p>
            <a:pPr algn="ctr" fontAlgn="auto">
              <a:spcBef>
                <a:spcPts val="0"/>
              </a:spcBef>
              <a:spcAft>
                <a:spcPts val="0"/>
              </a:spcAft>
              <a:defRPr/>
            </a:pPr>
            <a:endParaRPr lang="en-US" sz="2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Sylfaen" pitchFamily="18" charset="0"/>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5DE7581-F940-4065-A233-6217D690906F}" type="slidenum">
              <a:rPr lang="en-US"/>
              <a:pPr>
                <a:defRPr/>
              </a:pPr>
              <a:t>17</a:t>
            </a:fld>
            <a:endParaRPr lang="en-US"/>
          </a:p>
        </p:txBody>
      </p:sp>
      <p:sp>
        <p:nvSpPr>
          <p:cNvPr id="4" name="TextBox 3"/>
          <p:cNvSpPr txBox="1"/>
          <p:nvPr/>
        </p:nvSpPr>
        <p:spPr>
          <a:xfrm>
            <a:off x="533400" y="762000"/>
            <a:ext cx="8001000" cy="1077218"/>
          </a:xfrm>
          <a:prstGeom prst="rect">
            <a:avLst/>
          </a:prstGeom>
          <a:noFill/>
        </p:spPr>
        <p:txBody>
          <a:bodyPr>
            <a:spAutoFit/>
          </a:bodyPr>
          <a:lstStyle/>
          <a:p>
            <a:pPr algn="ctr" fontAlgn="auto">
              <a:spcBef>
                <a:spcPts val="0"/>
              </a:spcBef>
              <a:spcAft>
                <a:spcPts val="0"/>
              </a:spcAft>
              <a:defRPr/>
            </a:pPr>
            <a:r>
              <a:rPr lang="ka-GE" sz="3200" b="1" dirty="0">
                <a:solidFill>
                  <a:srgbClr val="800000"/>
                </a:solidFill>
                <a:effectLst>
                  <a:outerShdw blurRad="38100" dist="38100" dir="2700000" algn="tl">
                    <a:srgbClr val="000000">
                      <a:alpha val="43137"/>
                    </a:srgbClr>
                  </a:outerShdw>
                </a:effectLst>
                <a:latin typeface="Sylfaen" pitchFamily="18" charset="0"/>
                <a:cs typeface="+mn-cs"/>
              </a:rPr>
              <a:t>ნარჩენების   მართვის   იერარქია</a:t>
            </a:r>
            <a:endParaRPr lang="en-US" sz="3200" b="1" dirty="0">
              <a:solidFill>
                <a:srgbClr val="800000"/>
              </a:solidFill>
              <a:effectLst>
                <a:outerShdw blurRad="38100" dist="38100" dir="2700000" algn="tl">
                  <a:srgbClr val="000000">
                    <a:alpha val="43137"/>
                  </a:srgbClr>
                </a:outerShdw>
              </a:effectLst>
              <a:latin typeface="Sylfaen" pitchFamily="18" charset="0"/>
              <a:cs typeface="+mn-cs"/>
            </a:endParaRPr>
          </a:p>
          <a:p>
            <a:pPr algn="ctr" fontAlgn="auto">
              <a:spcBef>
                <a:spcPts val="0"/>
              </a:spcBef>
              <a:spcAft>
                <a:spcPts val="0"/>
              </a:spcAft>
              <a:defRPr/>
            </a:pPr>
            <a:endParaRPr lang="en-US" sz="3200" dirty="0">
              <a:latin typeface="Sylfaen" pitchFamily="18" charset="0"/>
              <a:cs typeface="+mn-cs"/>
            </a:endParaRPr>
          </a:p>
        </p:txBody>
      </p:sp>
      <p:sp>
        <p:nvSpPr>
          <p:cNvPr id="5" name="TextBox 4"/>
          <p:cNvSpPr txBox="1"/>
          <p:nvPr/>
        </p:nvSpPr>
        <p:spPr>
          <a:xfrm>
            <a:off x="685800" y="1676400"/>
            <a:ext cx="7696200" cy="1200329"/>
          </a:xfrm>
          <a:prstGeom prst="rect">
            <a:avLst/>
          </a:prstGeom>
          <a:noFill/>
        </p:spPr>
        <p:txBody>
          <a:bodyPr wrap="square" rtlCol="0">
            <a:spAutoFit/>
          </a:bodyPr>
          <a:lstStyle/>
          <a:p>
            <a:pPr marL="285750" indent="-285750" algn="ctr">
              <a:lnSpc>
                <a:spcPct val="200000"/>
              </a:lnSpc>
            </a:pPr>
            <a:r>
              <a:rPr lang="ka-GE" b="1" dirty="0" smtClean="0">
                <a:latin typeface="Sylfaen" pitchFamily="18" charset="0"/>
              </a:rPr>
              <a:t>პრევენცია</a:t>
            </a:r>
            <a:r>
              <a:rPr lang="en-US" b="1" dirty="0" smtClean="0">
                <a:latin typeface="Sylfaen" pitchFamily="18" charset="0"/>
              </a:rPr>
              <a:t>;  </a:t>
            </a:r>
            <a:r>
              <a:rPr lang="ka-GE" b="1" dirty="0" smtClean="0">
                <a:latin typeface="Sylfaen" pitchFamily="18" charset="0"/>
              </a:rPr>
              <a:t> </a:t>
            </a:r>
            <a:r>
              <a:rPr lang="en-US" b="1" dirty="0" smtClean="0">
                <a:latin typeface="Sylfaen" pitchFamily="18" charset="0"/>
              </a:rPr>
              <a:t> </a:t>
            </a:r>
            <a:r>
              <a:rPr lang="ka-GE" b="1" dirty="0" smtClean="0">
                <a:latin typeface="Sylfaen" pitchFamily="18" charset="0"/>
              </a:rPr>
              <a:t>ხელახალი გამოყენებისათვის მომზადება</a:t>
            </a:r>
            <a:r>
              <a:rPr lang="en-US" b="1" dirty="0" smtClean="0">
                <a:latin typeface="Sylfaen" pitchFamily="18" charset="0"/>
              </a:rPr>
              <a:t>; </a:t>
            </a:r>
            <a:r>
              <a:rPr lang="ka-GE" b="1" dirty="0" smtClean="0">
                <a:latin typeface="Sylfaen" pitchFamily="18" charset="0"/>
              </a:rPr>
              <a:t>რეციკლირება</a:t>
            </a:r>
            <a:r>
              <a:rPr lang="en-US" b="1" dirty="0" smtClean="0">
                <a:latin typeface="Sylfaen" pitchFamily="18" charset="0"/>
              </a:rPr>
              <a:t>;   </a:t>
            </a:r>
            <a:r>
              <a:rPr lang="ka-GE" b="1" dirty="0" smtClean="0">
                <a:latin typeface="Sylfaen" pitchFamily="18" charset="0"/>
              </a:rPr>
              <a:t>სხვა სახის აღდგენა, მათ შორის ენერგიის აღდგენა</a:t>
            </a:r>
            <a:r>
              <a:rPr lang="en-US" b="1" dirty="0" smtClean="0">
                <a:latin typeface="Sylfaen" pitchFamily="18" charset="0"/>
              </a:rPr>
              <a:t>;   </a:t>
            </a:r>
            <a:r>
              <a:rPr lang="ka-GE" b="1" dirty="0" smtClean="0">
                <a:latin typeface="Sylfaen" pitchFamily="18" charset="0"/>
              </a:rPr>
              <a:t> განთავსება</a:t>
            </a:r>
            <a:endParaRPr lang="ka-GE" b="1" dirty="0">
              <a:latin typeface="Sylfaen" pitchFamily="18" charset="0"/>
            </a:endParaRPr>
          </a:p>
        </p:txBody>
      </p:sp>
      <p:pic>
        <p:nvPicPr>
          <p:cNvPr id="6" name="Picture 5" descr="the-waste-hierarchy.jpg"/>
          <p:cNvPicPr>
            <a:picLocks noChangeAspect="1"/>
          </p:cNvPicPr>
          <p:nvPr/>
        </p:nvPicPr>
        <p:blipFill>
          <a:blip r:embed="rId2"/>
          <a:stretch>
            <a:fillRect/>
          </a:stretch>
        </p:blipFill>
        <p:spPr>
          <a:xfrm>
            <a:off x="152400" y="4132652"/>
            <a:ext cx="4114800" cy="2617126"/>
          </a:xfrm>
          <a:prstGeom prst="rect">
            <a:avLst/>
          </a:prstGeom>
        </p:spPr>
      </p:pic>
      <p:pic>
        <p:nvPicPr>
          <p:cNvPr id="7" name="Picture 6" descr="wastehierarcy.jpg"/>
          <p:cNvPicPr>
            <a:picLocks noChangeAspect="1"/>
          </p:cNvPicPr>
          <p:nvPr/>
        </p:nvPicPr>
        <p:blipFill>
          <a:blip r:embed="rId3"/>
          <a:stretch>
            <a:fillRect/>
          </a:stretch>
        </p:blipFill>
        <p:spPr>
          <a:xfrm>
            <a:off x="4343400" y="4132652"/>
            <a:ext cx="4713514" cy="2617126"/>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09600"/>
          </a:xfrm>
          <a:solidFill>
            <a:schemeClr val="accent3">
              <a:lumMod val="20000"/>
              <a:lumOff val="80000"/>
            </a:schemeClr>
          </a:solidFill>
        </p:spPr>
        <p:txBody>
          <a:bodyPr/>
          <a:lstStyle/>
          <a:p>
            <a:pPr algn="ctr"/>
            <a:r>
              <a:rPr lang="ka-GE" sz="3200" b="1" dirty="0" smtClean="0">
                <a:solidFill>
                  <a:schemeClr val="accent2">
                    <a:lumMod val="75000"/>
                  </a:schemeClr>
                </a:solidFill>
                <a:effectLst>
                  <a:outerShdw blurRad="38100" dist="38100" dir="2700000" algn="tl">
                    <a:srgbClr val="000000">
                      <a:alpha val="43137"/>
                    </a:srgbClr>
                  </a:outerShdw>
                </a:effectLst>
              </a:rPr>
              <a:t>ნარჩენების მართვის პრინციპები</a:t>
            </a:r>
            <a:endParaRPr lang="en-US" sz="3200" b="1" dirty="0">
              <a:solidFill>
                <a:schemeClr val="accent2">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76401"/>
            <a:ext cx="8686800" cy="4648200"/>
          </a:xfrm>
        </p:spPr>
        <p:txBody>
          <a:bodyPr/>
          <a:lstStyle/>
          <a:p>
            <a:pPr>
              <a:buNone/>
            </a:pPr>
            <a:r>
              <a:rPr lang="ka-GE" sz="2400" b="1" dirty="0" smtClean="0"/>
              <a:t>ნარჩენების მართვამ:</a:t>
            </a:r>
          </a:p>
          <a:p>
            <a:pPr algn="ctr">
              <a:buNone/>
            </a:pPr>
            <a:endParaRPr lang="ka-GE" sz="2400" b="1" dirty="0" smtClean="0"/>
          </a:p>
          <a:p>
            <a:pPr>
              <a:buNone/>
            </a:pPr>
            <a:r>
              <a:rPr lang="ka-GE" sz="2400" dirty="0" smtClean="0"/>
              <a:t>ა) საფრთხე არ შეუქმნას წყალს, ჰაერს, ნიადაგს, ფლორას და ფაუნას;</a:t>
            </a:r>
          </a:p>
          <a:p>
            <a:pPr>
              <a:buNone/>
            </a:pPr>
            <a:endParaRPr lang="ka-GE" sz="2400" dirty="0" smtClean="0"/>
          </a:p>
          <a:p>
            <a:pPr>
              <a:buNone/>
            </a:pPr>
            <a:r>
              <a:rPr lang="ka-GE" sz="2400" dirty="0" smtClean="0"/>
              <a:t>ბ) არ გამოიწვიოს ზიანი ხმაურითა და სუნით;</a:t>
            </a:r>
          </a:p>
          <a:p>
            <a:pPr>
              <a:buNone/>
            </a:pPr>
            <a:endParaRPr lang="ka-GE" sz="2400" dirty="0" smtClean="0"/>
          </a:p>
          <a:p>
            <a:pPr>
              <a:buNone/>
            </a:pPr>
            <a:r>
              <a:rPr lang="ka-GE" sz="2400" dirty="0" smtClean="0"/>
              <a:t>გ) არ მოახდინოს უარყოფითი გავლენა ქვეყნის მთელ ტერიტორიაზე, განსაკუთრებით – დაცულ ტერიტორიებზე და კულტურულ მემკვიდრეობაზე.</a:t>
            </a:r>
            <a:endParaRPr lang="en-US" sz="2400" dirty="0"/>
          </a:p>
        </p:txBody>
      </p:sp>
      <p:sp>
        <p:nvSpPr>
          <p:cNvPr id="4" name="Slide Number Placeholder 3"/>
          <p:cNvSpPr>
            <a:spLocks noGrp="1"/>
          </p:cNvSpPr>
          <p:nvPr>
            <p:ph type="sldNum" sz="quarter" idx="12"/>
          </p:nvPr>
        </p:nvSpPr>
        <p:spPr/>
        <p:txBody>
          <a:bodyPr/>
          <a:lstStyle/>
          <a:p>
            <a:pPr>
              <a:defRPr/>
            </a:pPr>
            <a:fld id="{19A8D7FC-D38F-42DB-AF1B-8A3B9ECEF4FA}"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447801"/>
            <a:ext cx="8991600" cy="4876800"/>
          </a:xfrm>
        </p:spPr>
        <p:txBody>
          <a:bodyPr/>
          <a:lstStyle/>
          <a:p>
            <a:pPr>
              <a:buNone/>
            </a:pPr>
            <a:r>
              <a:rPr lang="ka-GE" dirty="0" smtClean="0"/>
              <a:t>“</a:t>
            </a:r>
            <a:r>
              <a:rPr lang="ka-GE"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უსაფრთხოების წინასწარი ზომების მიღების პრინციპი”</a:t>
            </a:r>
            <a:r>
              <a:rPr lang="ka-GE" dirty="0" smtClean="0"/>
              <a:t> – მიღებული უნდა იქნეს ზომები გარემოსთვის ნარჩენებით გამოწვეული საფრთხის თავიდან ასაცილებლად, მაშინაც კი, თუ არ არსებობს მეცნიერულად დადასტურებული მონაცემები;</a:t>
            </a:r>
          </a:p>
          <a:p>
            <a:endParaRPr lang="ka-GE" dirty="0" smtClean="0"/>
          </a:p>
          <a:p>
            <a:pPr>
              <a:buNone/>
            </a:pPr>
            <a:r>
              <a:rPr lang="ka-GE"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„სიახლოვის პრინციპი“ </a:t>
            </a:r>
          </a:p>
          <a:p>
            <a:pPr>
              <a:buNone/>
            </a:pPr>
            <a:r>
              <a:rPr lang="ka-GE" dirty="0" smtClean="0"/>
              <a:t> ნარჩენები უნდა დამუშავდეს ყველაზე ახლოს მდებარე ნარჩენების დამუშავების ობიექტზე, გარემოსდაცვითი და ეკონომიკური ეფექტიანობის გათვალისწინებით;</a:t>
            </a:r>
            <a:endParaRPr lang="en-US" dirty="0"/>
          </a:p>
        </p:txBody>
      </p:sp>
      <p:sp>
        <p:nvSpPr>
          <p:cNvPr id="4" name="Slide Number Placeholder 3"/>
          <p:cNvSpPr>
            <a:spLocks noGrp="1"/>
          </p:cNvSpPr>
          <p:nvPr>
            <p:ph type="sldNum" sz="quarter" idx="12"/>
          </p:nvPr>
        </p:nvSpPr>
        <p:spPr/>
        <p:txBody>
          <a:bodyPr/>
          <a:lstStyle/>
          <a:p>
            <a:pPr>
              <a:defRPr/>
            </a:pPr>
            <a:fld id="{19A8D7FC-D38F-42DB-AF1B-8A3B9ECEF4FA}" type="slidenum">
              <a:rPr lang="en-US" smtClean="0"/>
              <a:pPr>
                <a:defRPr/>
              </a:pPr>
              <a:t>19</a:t>
            </a:fld>
            <a:endParaRPr lang="en-US"/>
          </a:p>
        </p:txBody>
      </p:sp>
      <p:sp>
        <p:nvSpPr>
          <p:cNvPr id="5" name="Title 1"/>
          <p:cNvSpPr>
            <a:spLocks noGrp="1"/>
          </p:cNvSpPr>
          <p:nvPr>
            <p:ph type="title"/>
          </p:nvPr>
        </p:nvSpPr>
        <p:spPr>
          <a:xfrm>
            <a:off x="457200" y="533400"/>
            <a:ext cx="8229600" cy="533400"/>
          </a:xfrm>
          <a:solidFill>
            <a:schemeClr val="accent3">
              <a:lumMod val="20000"/>
              <a:lumOff val="80000"/>
            </a:schemeClr>
          </a:solidFill>
        </p:spPr>
        <p:txBody>
          <a:bodyPr/>
          <a:lstStyle/>
          <a:p>
            <a:pPr algn="ctr"/>
            <a:r>
              <a:rPr lang="ka-GE" sz="3200" b="1" dirty="0" smtClean="0">
                <a:solidFill>
                  <a:schemeClr val="accent2">
                    <a:lumMod val="75000"/>
                  </a:schemeClr>
                </a:solidFill>
                <a:effectLst>
                  <a:outerShdw blurRad="38100" dist="38100" dir="2700000" algn="tl">
                    <a:srgbClr val="000000">
                      <a:alpha val="43137"/>
                    </a:srgbClr>
                  </a:outerShdw>
                </a:effectLst>
              </a:rPr>
              <a:t>ნარჩენების მართვის პრინციპები</a:t>
            </a:r>
            <a:endParaRPr lang="en-US" sz="3200" b="1" dirty="0">
              <a:solidFill>
                <a:schemeClr val="accent2">
                  <a:lumMod val="75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762000"/>
            <a:ext cx="8001000" cy="1938992"/>
          </a:xfrm>
          <a:prstGeom prst="rect">
            <a:avLst/>
          </a:prstGeom>
          <a:noFill/>
        </p:spPr>
        <p:txBody>
          <a:bodyPr>
            <a:spAutoFit/>
          </a:bodyPr>
          <a:lstStyle/>
          <a:p>
            <a:pPr algn="ctr" fontAlgn="auto">
              <a:spcBef>
                <a:spcPts val="0"/>
              </a:spcBef>
              <a:spcAft>
                <a:spcPts val="0"/>
              </a:spcAft>
              <a:defRPr/>
            </a:pPr>
            <a:r>
              <a:rPr lang="ka-GE" sz="4000" b="1" dirty="0">
                <a:solidFill>
                  <a:schemeClr val="accent1">
                    <a:lumMod val="75000"/>
                  </a:schemeClr>
                </a:solidFill>
                <a:effectLst>
                  <a:outerShdw blurRad="38100" dist="38100" dir="2700000" algn="tl">
                    <a:srgbClr val="000000">
                      <a:alpha val="43137"/>
                    </a:srgbClr>
                  </a:outerShdw>
                </a:effectLst>
                <a:latin typeface="+mn-lt"/>
                <a:cs typeface="+mn-cs"/>
              </a:rPr>
              <a:t>ნარჩენების   მართვის   კოდექსი  </a:t>
            </a:r>
            <a:endParaRPr lang="en-US" sz="4000" b="1" dirty="0" smtClean="0">
              <a:solidFill>
                <a:schemeClr val="accent1">
                  <a:lumMod val="75000"/>
                </a:schemeClr>
              </a:solidFill>
              <a:effectLst>
                <a:outerShdw blurRad="38100" dist="38100" dir="2700000" algn="tl">
                  <a:srgbClr val="000000">
                    <a:alpha val="43137"/>
                  </a:srgbClr>
                </a:outerShdw>
              </a:effectLst>
              <a:latin typeface="+mn-lt"/>
              <a:cs typeface="+mn-cs"/>
            </a:endParaRPr>
          </a:p>
          <a:p>
            <a:pPr algn="ctr" fontAlgn="auto">
              <a:spcBef>
                <a:spcPts val="0"/>
              </a:spcBef>
              <a:spcAft>
                <a:spcPts val="0"/>
              </a:spcAft>
              <a:defRPr/>
            </a:pPr>
            <a:endParaRPr lang="en-US" sz="4000" b="1" dirty="0">
              <a:solidFill>
                <a:srgbClr val="800000"/>
              </a:solidFill>
              <a:effectLst>
                <a:outerShdw blurRad="38100" dist="38100" dir="2700000" algn="tl">
                  <a:srgbClr val="000000">
                    <a:alpha val="43137"/>
                  </a:srgbClr>
                </a:outerShdw>
              </a:effectLst>
              <a:latin typeface="+mn-lt"/>
              <a:cs typeface="+mn-cs"/>
            </a:endParaRPr>
          </a:p>
          <a:p>
            <a:pPr algn="ctr" fontAlgn="auto">
              <a:spcBef>
                <a:spcPts val="0"/>
              </a:spcBef>
              <a:spcAft>
                <a:spcPts val="0"/>
              </a:spcAft>
              <a:defRPr/>
            </a:pPr>
            <a:endParaRPr lang="en-US" sz="4000" dirty="0">
              <a:latin typeface="+mn-lt"/>
              <a:cs typeface="+mn-cs"/>
            </a:endParaRPr>
          </a:p>
        </p:txBody>
      </p:sp>
      <p:sp>
        <p:nvSpPr>
          <p:cNvPr id="6" name="TextBox 5"/>
          <p:cNvSpPr txBox="1"/>
          <p:nvPr/>
        </p:nvSpPr>
        <p:spPr>
          <a:xfrm>
            <a:off x="304800" y="1905000"/>
            <a:ext cx="8610600" cy="5654675"/>
          </a:xfrm>
          <a:prstGeom prst="rect">
            <a:avLst/>
          </a:prstGeom>
          <a:noFill/>
        </p:spPr>
        <p:txBody>
          <a:bodyPr>
            <a:spAutoFit/>
          </a:bodyPr>
          <a:lstStyle/>
          <a:p>
            <a:pPr marL="457200" indent="-457200" fontAlgn="auto">
              <a:lnSpc>
                <a:spcPct val="150000"/>
              </a:lnSpc>
              <a:spcBef>
                <a:spcPts val="0"/>
              </a:spcBef>
              <a:spcAft>
                <a:spcPts val="0"/>
              </a:spcAft>
              <a:defRPr/>
            </a:pPr>
            <a:r>
              <a:rPr lang="ka-GE" sz="2800" dirty="0" smtClean="0">
                <a:latin typeface="Sylfaen" pitchFamily="18" charset="0"/>
                <a:cs typeface="+mn-cs"/>
              </a:rPr>
              <a:t>მომზადებულია:</a:t>
            </a:r>
            <a:endParaRPr lang="ka-GE" sz="2800" dirty="0">
              <a:latin typeface="Sylfaen" pitchFamily="18" charset="0"/>
              <a:cs typeface="+mn-cs"/>
            </a:endParaRPr>
          </a:p>
          <a:p>
            <a:pPr marL="457200" indent="-457200" fontAlgn="auto">
              <a:lnSpc>
                <a:spcPct val="150000"/>
              </a:lnSpc>
              <a:spcBef>
                <a:spcPts val="0"/>
              </a:spcBef>
              <a:spcAft>
                <a:spcPts val="0"/>
              </a:spcAft>
              <a:buFont typeface="Wingdings" pitchFamily="2" charset="2"/>
              <a:buChar char="Ø"/>
              <a:defRPr/>
            </a:pPr>
            <a:r>
              <a:rPr lang="ka-GE" sz="2800" dirty="0">
                <a:latin typeface="Sylfaen" pitchFamily="18" charset="0"/>
                <a:cs typeface="+mn-cs"/>
              </a:rPr>
              <a:t>ევროკავშირთან თანამშრომლობით</a:t>
            </a:r>
          </a:p>
          <a:p>
            <a:pPr marL="457200" indent="-457200" fontAlgn="auto">
              <a:lnSpc>
                <a:spcPct val="150000"/>
              </a:lnSpc>
              <a:spcBef>
                <a:spcPts val="0"/>
              </a:spcBef>
              <a:spcAft>
                <a:spcPts val="0"/>
              </a:spcAft>
              <a:buFont typeface="Wingdings" pitchFamily="2" charset="2"/>
              <a:buChar char="Ø"/>
              <a:defRPr/>
            </a:pPr>
            <a:r>
              <a:rPr lang="ka-GE" sz="2800" dirty="0">
                <a:latin typeface="Sylfaen" pitchFamily="18" charset="0"/>
                <a:cs typeface="+mn-cs"/>
              </a:rPr>
              <a:t>საერთაშორისო და </a:t>
            </a:r>
            <a:r>
              <a:rPr lang="ka-GE" sz="2800" dirty="0" smtClean="0">
                <a:latin typeface="Sylfaen" pitchFamily="18" charset="0"/>
                <a:cs typeface="+mn-cs"/>
              </a:rPr>
              <a:t>ადგილობრივ</a:t>
            </a:r>
            <a:r>
              <a:rPr lang="ka-GE" sz="2800" dirty="0">
                <a:latin typeface="Sylfaen" pitchFamily="18" charset="0"/>
                <a:cs typeface="+mn-cs"/>
              </a:rPr>
              <a:t>ი</a:t>
            </a:r>
            <a:r>
              <a:rPr lang="ka-GE" sz="2800" dirty="0" smtClean="0">
                <a:latin typeface="Sylfaen" pitchFamily="18" charset="0"/>
                <a:cs typeface="+mn-cs"/>
              </a:rPr>
              <a:t> </a:t>
            </a:r>
            <a:r>
              <a:rPr lang="ka-GE" sz="2800" dirty="0">
                <a:latin typeface="Sylfaen" pitchFamily="18" charset="0"/>
                <a:cs typeface="+mn-cs"/>
              </a:rPr>
              <a:t>ექსპერტების მონაწილეობით</a:t>
            </a:r>
          </a:p>
          <a:p>
            <a:pPr marL="457200" indent="-457200" fontAlgn="auto">
              <a:lnSpc>
                <a:spcPct val="150000"/>
              </a:lnSpc>
              <a:spcBef>
                <a:spcPts val="0"/>
              </a:spcBef>
              <a:spcAft>
                <a:spcPts val="0"/>
              </a:spcAft>
              <a:buFont typeface="Wingdings" pitchFamily="2" charset="2"/>
              <a:buChar char="Ø"/>
              <a:defRPr/>
            </a:pPr>
            <a:r>
              <a:rPr lang="ka-GE" sz="2800" dirty="0">
                <a:latin typeface="Sylfaen" pitchFamily="18" charset="0"/>
                <a:cs typeface="+mn-cs"/>
              </a:rPr>
              <a:t>ასოცირების </a:t>
            </a:r>
            <a:r>
              <a:rPr lang="ka-GE" sz="2800" dirty="0" smtClean="0">
                <a:latin typeface="Sylfaen" pitchFamily="18" charset="0"/>
                <a:cs typeface="+mn-cs"/>
              </a:rPr>
              <a:t>ხელშეკრულებით</a:t>
            </a:r>
            <a:r>
              <a:rPr lang="en-US" sz="2800" dirty="0" smtClean="0">
                <a:latin typeface="Sylfaen" pitchFamily="18" charset="0"/>
                <a:cs typeface="+mn-cs"/>
              </a:rPr>
              <a:t> </a:t>
            </a:r>
            <a:r>
              <a:rPr lang="ka-GE" sz="2800" dirty="0" smtClean="0">
                <a:latin typeface="Sylfaen" pitchFamily="18" charset="0"/>
                <a:cs typeface="+mn-cs"/>
              </a:rPr>
              <a:t>გათვალისწინებული </a:t>
            </a:r>
            <a:r>
              <a:rPr lang="ka-GE" sz="2800" dirty="0">
                <a:latin typeface="Sylfaen" pitchFamily="18" charset="0"/>
                <a:cs typeface="+mn-cs"/>
              </a:rPr>
              <a:t>ვალდებულებების გათვალისწინებით</a:t>
            </a:r>
          </a:p>
          <a:p>
            <a:pPr marL="457200" indent="-457200" fontAlgn="auto">
              <a:lnSpc>
                <a:spcPct val="150000"/>
              </a:lnSpc>
              <a:spcBef>
                <a:spcPts val="0"/>
              </a:spcBef>
              <a:spcAft>
                <a:spcPts val="0"/>
              </a:spcAft>
              <a:buFont typeface="Wingdings" pitchFamily="2" charset="2"/>
              <a:buChar char="Ø"/>
              <a:defRPr/>
            </a:pPr>
            <a:endParaRPr lang="ka-GE" sz="2800" dirty="0">
              <a:latin typeface="Sylfaen" pitchFamily="18" charset="0"/>
              <a:cs typeface="+mn-cs"/>
            </a:endParaRPr>
          </a:p>
          <a:p>
            <a:pPr fontAlgn="auto">
              <a:lnSpc>
                <a:spcPct val="150000"/>
              </a:lnSpc>
              <a:spcBef>
                <a:spcPts val="0"/>
              </a:spcBef>
              <a:spcAft>
                <a:spcPts val="0"/>
              </a:spcAft>
              <a:defRPr/>
            </a:pPr>
            <a:endParaRPr lang="ka-GE" sz="1700" dirty="0">
              <a:latin typeface="Sylfaen" pitchFamily="18" charset="0"/>
              <a:cs typeface="+mn-cs"/>
            </a:endParaRPr>
          </a:p>
        </p:txBody>
      </p:sp>
      <p:sp>
        <p:nvSpPr>
          <p:cNvPr id="4" name="Slide Number Placeholder 3"/>
          <p:cNvSpPr>
            <a:spLocks noGrp="1"/>
          </p:cNvSpPr>
          <p:nvPr>
            <p:ph type="sldNum" sz="quarter" idx="12"/>
          </p:nvPr>
        </p:nvSpPr>
        <p:spPr/>
        <p:txBody>
          <a:bodyPr/>
          <a:lstStyle/>
          <a:p>
            <a:pPr>
              <a:defRPr/>
            </a:pPr>
            <a:fld id="{4D902A8A-E028-442F-A663-C3D38A6FBDAB}" type="slidenum">
              <a:rPr lang="en-US"/>
              <a:pPr>
                <a:defRPr/>
              </a:pPr>
              <a:t>2</a:t>
            </a:fld>
            <a:endParaRPr lang="en-US"/>
          </a:p>
        </p:txBody>
      </p:sp>
      <p:pic>
        <p:nvPicPr>
          <p:cNvPr id="5" name="Picture 4" descr="eu logo.jpg"/>
          <p:cNvPicPr>
            <a:picLocks noChangeAspect="1"/>
          </p:cNvPicPr>
          <p:nvPr/>
        </p:nvPicPr>
        <p:blipFill>
          <a:blip r:embed="rId3" cstate="print"/>
          <a:stretch>
            <a:fillRect/>
          </a:stretch>
        </p:blipFill>
        <p:spPr>
          <a:xfrm>
            <a:off x="7620000" y="1905000"/>
            <a:ext cx="1120347" cy="6858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84871ABC-D969-41A1-89A7-DE3DDE83C32E}" type="slidenum">
              <a:rPr lang="en-US"/>
              <a:pPr>
                <a:defRPr/>
              </a:pPr>
              <a:t>20</a:t>
            </a:fld>
            <a:endParaRPr lang="en-US"/>
          </a:p>
        </p:txBody>
      </p:sp>
      <p:sp>
        <p:nvSpPr>
          <p:cNvPr id="10243" name="Rectangle 2"/>
          <p:cNvSpPr>
            <a:spLocks noChangeArrowheads="1"/>
          </p:cNvSpPr>
          <p:nvPr/>
        </p:nvSpPr>
        <p:spPr bwMode="auto">
          <a:xfrm>
            <a:off x="228600" y="1447800"/>
            <a:ext cx="8686800" cy="2862322"/>
          </a:xfrm>
          <a:prstGeom prst="rect">
            <a:avLst/>
          </a:prstGeom>
          <a:noFill/>
          <a:ln w="9525">
            <a:noFill/>
            <a:miter lim="800000"/>
            <a:headEnd/>
            <a:tailEnd/>
          </a:ln>
        </p:spPr>
        <p:txBody>
          <a:bodyPr wrap="square">
            <a:spAutoFit/>
          </a:bodyPr>
          <a:lstStyle/>
          <a:p>
            <a:pPr algn="just">
              <a:lnSpc>
                <a:spcPct val="150000"/>
              </a:lnSpc>
            </a:pPr>
            <a:r>
              <a:rPr lang="ka-GE" sz="2400" b="1" dirty="0" smtClean="0">
                <a:solidFill>
                  <a:srgbClr val="000066"/>
                </a:solidFill>
                <a:effectLst>
                  <a:outerShdw blurRad="38100" dist="38100" dir="2700000" algn="tl">
                    <a:srgbClr val="000000">
                      <a:alpha val="43137"/>
                    </a:srgbClr>
                  </a:outerShdw>
                </a:effectLst>
                <a:latin typeface="Sylfaen" pitchFamily="18" charset="0"/>
              </a:rPr>
              <a:t>„დამბინძურებელი იხდის“     პრინციპი</a:t>
            </a:r>
          </a:p>
          <a:p>
            <a:pPr algn="just">
              <a:lnSpc>
                <a:spcPct val="150000"/>
              </a:lnSpc>
            </a:pPr>
            <a:r>
              <a:rPr lang="ka-GE" sz="2400" dirty="0" smtClean="0">
                <a:latin typeface="Sylfaen" pitchFamily="18" charset="0"/>
              </a:rPr>
              <a:t>ნარჩენების </a:t>
            </a:r>
            <a:r>
              <a:rPr lang="ka-GE" sz="2400" dirty="0">
                <a:latin typeface="Sylfaen" pitchFamily="18" charset="0"/>
              </a:rPr>
              <a:t>ნებისმიერი წარმომქმნელი ან მფლობელი (როგორც ფიზიკური, ისე იურიდიული  პირი) ვალდებულია გაიღოს ნარჩენების მართვასთან დაკავშირებული ხარჯები</a:t>
            </a:r>
          </a:p>
          <a:p>
            <a:pPr algn="just">
              <a:lnSpc>
                <a:spcPct val="150000"/>
              </a:lnSpc>
            </a:pPr>
            <a:endParaRPr lang="ka-GE" sz="2400" dirty="0">
              <a:latin typeface="Sylfaen" pitchFamily="18" charset="0"/>
            </a:endParaRPr>
          </a:p>
        </p:txBody>
      </p:sp>
      <p:sp>
        <p:nvSpPr>
          <p:cNvPr id="5" name="Title 1"/>
          <p:cNvSpPr txBox="1">
            <a:spLocks/>
          </p:cNvSpPr>
          <p:nvPr/>
        </p:nvSpPr>
        <p:spPr>
          <a:xfrm>
            <a:off x="457200" y="533400"/>
            <a:ext cx="8229600" cy="533400"/>
          </a:xfrm>
          <a:prstGeom prst="rect">
            <a:avLst/>
          </a:prstGeom>
          <a:solidFill>
            <a:schemeClr val="accent3">
              <a:lumMod val="20000"/>
              <a:lumOff val="80000"/>
            </a:schemeClr>
          </a:solidFill>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ka-GE" sz="3200" b="1" i="0" u="none" strike="noStrike" kern="1200" cap="none" spc="0" normalizeH="0" baseline="0" noProof="0" smtClean="0">
                <a:ln>
                  <a:noFill/>
                </a:ln>
                <a:solidFill>
                  <a:schemeClr val="accent2">
                    <a:lumMod val="75000"/>
                  </a:schemeClr>
                </a:solidFill>
                <a:effectLst>
                  <a:outerShdw blurRad="38100" dist="38100" dir="2700000" algn="tl">
                    <a:srgbClr val="000000">
                      <a:alpha val="43137"/>
                    </a:srgbClr>
                  </a:outerShdw>
                </a:effectLst>
                <a:uLnTx/>
                <a:uFillTx/>
                <a:latin typeface="+mj-lt"/>
                <a:ea typeface="+mj-ea"/>
                <a:cs typeface="+mj-cs"/>
              </a:rPr>
              <a:t>ნარჩენების მართვის პრინციპები</a:t>
            </a:r>
            <a:endParaRPr kumimoji="0" lang="en-US" sz="3200" b="1" i="0" u="none" strike="noStrike" kern="1200" cap="none" spc="0" normalizeH="0" baseline="0" noProof="0" dirty="0">
              <a:ln>
                <a:noFill/>
              </a:ln>
              <a:solidFill>
                <a:schemeClr val="accent2">
                  <a:lumMod val="75000"/>
                </a:schemeClr>
              </a:solidFill>
              <a:effectLst>
                <a:outerShdw blurRad="38100" dist="38100" dir="2700000" algn="tl">
                  <a:srgbClr val="000000">
                    <a:alpha val="43137"/>
                  </a:srgbClr>
                </a:outerShdw>
              </a:effectLst>
              <a:uLnTx/>
              <a:uFillTx/>
              <a:latin typeface="+mj-lt"/>
              <a:ea typeface="+mj-ea"/>
              <a:cs typeface="+mj-cs"/>
            </a:endParaRPr>
          </a:p>
        </p:txBody>
      </p:sp>
      <p:sp>
        <p:nvSpPr>
          <p:cNvPr id="6" name="TextBox 5"/>
          <p:cNvSpPr txBox="1"/>
          <p:nvPr/>
        </p:nvSpPr>
        <p:spPr>
          <a:xfrm>
            <a:off x="152400" y="3886200"/>
            <a:ext cx="8763000" cy="2492990"/>
          </a:xfrm>
          <a:prstGeom prst="rect">
            <a:avLst/>
          </a:prstGeom>
          <a:noFill/>
        </p:spPr>
        <p:txBody>
          <a:bodyPr wrap="square" rtlCol="0">
            <a:spAutoFit/>
          </a:bodyPr>
          <a:lstStyle/>
          <a:p>
            <a:endParaRPr lang="ka-GE" sz="2400" b="1" dirty="0" smtClean="0">
              <a:solidFill>
                <a:srgbClr val="800000"/>
              </a:solidFill>
              <a:effectLst>
                <a:outerShdw blurRad="38100" dist="38100" dir="2700000" algn="tl">
                  <a:srgbClr val="000000">
                    <a:alpha val="43137"/>
                  </a:srgbClr>
                </a:outerShdw>
              </a:effectLst>
            </a:endParaRPr>
          </a:p>
          <a:p>
            <a:r>
              <a:rPr lang="ka-GE" sz="2400" b="1" dirty="0" smtClean="0">
                <a:solidFill>
                  <a:srgbClr val="000066"/>
                </a:solidFill>
                <a:effectLst>
                  <a:outerShdw blurRad="38100" dist="38100" dir="2700000" algn="tl">
                    <a:srgbClr val="000000">
                      <a:alpha val="43137"/>
                    </a:srgbClr>
                  </a:outerShdw>
                </a:effectLst>
              </a:rPr>
              <a:t>“თვითუზრუნველყოფის პრინციპი“ </a:t>
            </a:r>
          </a:p>
          <a:p>
            <a:pPr>
              <a:lnSpc>
                <a:spcPct val="150000"/>
              </a:lnSpc>
            </a:pPr>
            <a:r>
              <a:rPr lang="ka-GE" sz="2400" dirty="0" smtClean="0"/>
              <a:t>უნდა ჩამოყალიბდეს და ფუნქციონირებდეს მუნიციპალური ნარჩენების განთავსებისა და აღდგენის ობიექტების ინტეგრირებული და ადეკვატური ქსელი.</a:t>
            </a:r>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12BD6DBA-1033-4485-8E4A-C3A6998FB53F}" type="slidenum">
              <a:rPr lang="en-US"/>
              <a:pPr>
                <a:defRPr/>
              </a:pPr>
              <a:t>21</a:t>
            </a:fld>
            <a:endParaRPr lang="en-US"/>
          </a:p>
        </p:txBody>
      </p:sp>
      <p:sp>
        <p:nvSpPr>
          <p:cNvPr id="3" name="TextBox 2"/>
          <p:cNvSpPr txBox="1"/>
          <p:nvPr/>
        </p:nvSpPr>
        <p:spPr>
          <a:xfrm>
            <a:off x="685800" y="533400"/>
            <a:ext cx="8001000" cy="1077218"/>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fontAlgn="auto">
              <a:spcBef>
                <a:spcPts val="0"/>
              </a:spcBef>
              <a:spcAft>
                <a:spcPts val="0"/>
              </a:spcAft>
              <a:defRPr/>
            </a:pPr>
            <a:r>
              <a:rPr lang="ka-GE" sz="3200" b="1" dirty="0">
                <a:solidFill>
                  <a:srgbClr val="800000"/>
                </a:solidFill>
                <a:effectLst>
                  <a:outerShdw blurRad="38100" dist="38100" dir="2700000" algn="tl">
                    <a:srgbClr val="000000">
                      <a:alpha val="43137"/>
                    </a:srgbClr>
                  </a:outerShdw>
                </a:effectLst>
                <a:latin typeface="Sylfaen" pitchFamily="18" charset="0"/>
                <a:cs typeface="+mn-cs"/>
              </a:rPr>
              <a:t>მწარმოებლის</a:t>
            </a:r>
            <a:r>
              <a:rPr lang="ka-GE" sz="3200" b="1" dirty="0">
                <a:solidFill>
                  <a:srgbClr val="C00000"/>
                </a:solidFill>
                <a:latin typeface="Sylfaen" pitchFamily="18" charset="0"/>
                <a:cs typeface="+mn-cs"/>
              </a:rPr>
              <a:t> </a:t>
            </a:r>
            <a:r>
              <a:rPr lang="ka-GE" sz="3200" b="1" dirty="0" smtClean="0">
                <a:solidFill>
                  <a:srgbClr val="C00000"/>
                </a:solidFill>
                <a:latin typeface="Sylfaen" pitchFamily="18" charset="0"/>
                <a:cs typeface="+mn-cs"/>
              </a:rPr>
              <a:t>    </a:t>
            </a:r>
            <a:r>
              <a:rPr lang="ka-GE" sz="3200" b="1" dirty="0" smtClean="0">
                <a:solidFill>
                  <a:srgbClr val="800000"/>
                </a:solidFill>
                <a:effectLst>
                  <a:outerShdw blurRad="38100" dist="38100" dir="2700000" algn="tl">
                    <a:srgbClr val="000000">
                      <a:alpha val="43137"/>
                    </a:srgbClr>
                  </a:outerShdw>
                </a:effectLst>
                <a:latin typeface="Sylfaen" pitchFamily="18" charset="0"/>
                <a:cs typeface="+mn-cs"/>
              </a:rPr>
              <a:t>გაფართოებული</a:t>
            </a:r>
            <a:r>
              <a:rPr lang="ka-GE" sz="3200" b="1" dirty="0" smtClean="0">
                <a:solidFill>
                  <a:srgbClr val="C00000"/>
                </a:solidFill>
                <a:latin typeface="Sylfaen" pitchFamily="18" charset="0"/>
                <a:cs typeface="+mn-cs"/>
              </a:rPr>
              <a:t> </a:t>
            </a:r>
            <a:r>
              <a:rPr lang="ka-GE" sz="3200" b="1" dirty="0">
                <a:solidFill>
                  <a:srgbClr val="800000"/>
                </a:solidFill>
                <a:effectLst>
                  <a:outerShdw blurRad="38100" dist="38100" dir="2700000" algn="tl">
                    <a:srgbClr val="000000">
                      <a:alpha val="43137"/>
                    </a:srgbClr>
                  </a:outerShdw>
                </a:effectLst>
                <a:latin typeface="Sylfaen" pitchFamily="18" charset="0"/>
                <a:cs typeface="+mn-cs"/>
              </a:rPr>
              <a:t>ვალდებულება</a:t>
            </a:r>
            <a:endParaRPr lang="en-US" sz="3200" b="1" dirty="0">
              <a:solidFill>
                <a:srgbClr val="800000"/>
              </a:solidFill>
              <a:effectLst>
                <a:outerShdw blurRad="38100" dist="38100" dir="2700000" algn="tl">
                  <a:srgbClr val="000000">
                    <a:alpha val="43137"/>
                  </a:srgbClr>
                </a:outerShdw>
              </a:effectLst>
              <a:latin typeface="Sylfaen" pitchFamily="18" charset="0"/>
              <a:cs typeface="+mn-cs"/>
            </a:endParaRPr>
          </a:p>
        </p:txBody>
      </p:sp>
      <p:sp>
        <p:nvSpPr>
          <p:cNvPr id="11268" name="Rectangle 3"/>
          <p:cNvSpPr>
            <a:spLocks noChangeArrowheads="1"/>
          </p:cNvSpPr>
          <p:nvPr/>
        </p:nvSpPr>
        <p:spPr bwMode="auto">
          <a:xfrm>
            <a:off x="228600" y="1752601"/>
            <a:ext cx="8686800" cy="3939540"/>
          </a:xfrm>
          <a:prstGeom prst="rect">
            <a:avLst/>
          </a:prstGeom>
          <a:noFill/>
          <a:ln w="9525">
            <a:noFill/>
            <a:miter lim="800000"/>
            <a:headEnd/>
            <a:tailEnd/>
          </a:ln>
        </p:spPr>
        <p:txBody>
          <a:bodyPr wrap="square">
            <a:spAutoFit/>
          </a:bodyPr>
          <a:lstStyle/>
          <a:p>
            <a:pPr algn="just"/>
            <a:endParaRPr lang="ru-RU" sz="1600" dirty="0" smtClean="0"/>
          </a:p>
          <a:p>
            <a:pPr algn="just"/>
            <a:r>
              <a:rPr lang="ka-GE" dirty="0" smtClean="0"/>
              <a:t>ისეთი პროდუქტის უშუალო მწარმოებელმა, რომელიც შემდგომ სპეციფიკური ნარჩენი ხდება, და ამ პროდუქტის ბაზარზე განმათავსებელმა უნდა იზრუნონ პროდუქტისთვის იმგვარი ფორმის მიცემაზე, რომლითაც უზრუნველყოფილი იქნება: </a:t>
            </a:r>
          </a:p>
          <a:p>
            <a:pPr algn="just">
              <a:buFont typeface="Wingdings" pitchFamily="2" charset="2"/>
              <a:buChar char="v"/>
            </a:pPr>
            <a:r>
              <a:rPr lang="ka-GE" dirty="0" smtClean="0"/>
              <a:t> გარემოზე უარყოფითი გავლენის შემცირება, აგრეთვე ნარჩენების წარმოქმნის შემცირება პროდუქტის წარმოების პროცესში და შემდგომი გამოყენების შედეგად; </a:t>
            </a:r>
          </a:p>
          <a:p>
            <a:pPr algn="just">
              <a:buFont typeface="Wingdings" pitchFamily="2" charset="2"/>
              <a:buChar char="v"/>
            </a:pPr>
            <a:r>
              <a:rPr lang="ka-GE" dirty="0" smtClean="0"/>
              <a:t> პროდუქტისგან წარმოქმნილი ნარჩენების აღდგენა და განთავსება. </a:t>
            </a:r>
          </a:p>
          <a:p>
            <a:pPr algn="just"/>
            <a:r>
              <a:rPr lang="ka-GE" dirty="0" smtClean="0"/>
              <a:t>აღნიშნული ვალდებულება სრულდება ისეთი პროდუქტის შექმნით, წარმოებითა და ბაზარზე განთავსებით, რომელიც განკუთვნილია მრავალჯერადი გამოყენებისათვის, ტექნიკურად გამძლეა და რომლისგან წარმოქმნილი ნარჩენები ხელსაყრელია აღდგენისათვის და უსაფრთხოა გარემოში განსათავსებლად.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9A8D7FC-D38F-42DB-AF1B-8A3B9ECEF4FA}" type="slidenum">
              <a:rPr lang="en-US" smtClean="0"/>
              <a:pPr>
                <a:defRPr/>
              </a:pPr>
              <a:t>22</a:t>
            </a:fld>
            <a:endParaRPr lang="en-US"/>
          </a:p>
        </p:txBody>
      </p:sp>
      <p:sp>
        <p:nvSpPr>
          <p:cNvPr id="6" name="TextBox 5"/>
          <p:cNvSpPr txBox="1"/>
          <p:nvPr/>
        </p:nvSpPr>
        <p:spPr>
          <a:xfrm>
            <a:off x="1600200" y="914400"/>
            <a:ext cx="5638800"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ka-GE" dirty="0" smtClean="0">
                <a:solidFill>
                  <a:schemeClr val="accent6">
                    <a:lumMod val="60000"/>
                    <a:lumOff val="40000"/>
                  </a:schemeClr>
                </a:solidFill>
              </a:rPr>
              <a:t>მწარმოებლის გაფართოებული ვალდებულება</a:t>
            </a:r>
            <a:endParaRPr lang="ru-RU" dirty="0">
              <a:solidFill>
                <a:schemeClr val="accent6">
                  <a:lumMod val="60000"/>
                  <a:lumOff val="40000"/>
                </a:schemeClr>
              </a:solidFill>
            </a:endParaRPr>
          </a:p>
        </p:txBody>
      </p:sp>
      <p:sp>
        <p:nvSpPr>
          <p:cNvPr id="7" name="TextBox 6"/>
          <p:cNvSpPr txBox="1"/>
          <p:nvPr/>
        </p:nvSpPr>
        <p:spPr>
          <a:xfrm>
            <a:off x="685800" y="1981200"/>
            <a:ext cx="7924800" cy="2961132"/>
          </a:xfrm>
          <a:prstGeom prst="rect">
            <a:avLst/>
          </a:prstGeom>
          <a:noFill/>
        </p:spPr>
        <p:txBody>
          <a:bodyPr wrap="square" rtlCol="0">
            <a:spAutoFit/>
          </a:bodyPr>
          <a:lstStyle/>
          <a:p>
            <a:pPr algn="just">
              <a:lnSpc>
                <a:spcPct val="150000"/>
              </a:lnSpc>
            </a:pPr>
            <a:r>
              <a:rPr lang="ka-GE" dirty="0" smtClean="0"/>
              <a:t>პროდუქტის მწარმოებელი და პროდუქტის ბაზარზე განმათავსებელი ვალდებულია უზრუნველყოს თავისი პროდუქტისაგან წარმოქმნილი ნარჩენების (შეფუთვის ნარჩენები, საბურავები, გამოყენებული ზეთები, ბატარეები, აკუმულატორები, ელექტრ. მოწყობილობები და სხვ.)  სეპარირებული შეგროვება, ტრანსპორტირება, აღდგენა (მათ შორის რეციკლირება) და გარემოსათვის უსაფრთხო განთავსება. </a:t>
            </a:r>
          </a:p>
          <a:p>
            <a:pPr algn="ctr">
              <a:lnSpc>
                <a:spcPct val="150000"/>
              </a:lnSpc>
            </a:pPr>
            <a:r>
              <a:rPr lang="ka-GE" b="1" dirty="0" smtClean="0">
                <a:solidFill>
                  <a:srgbClr val="800000"/>
                </a:solidFill>
              </a:rPr>
              <a:t>ძალაში შედის  2019წ. 1 თებერვლიდან</a:t>
            </a:r>
            <a:endParaRPr lang="ka-GE" b="1" dirty="0">
              <a:solidFill>
                <a:srgbClr val="80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D50375D-1C68-4A3B-A72B-AC8D775AA4F1}" type="slidenum">
              <a:rPr lang="en-US" smtClean="0"/>
              <a:pPr>
                <a:defRPr/>
              </a:pPr>
              <a:t>23</a:t>
            </a:fld>
            <a:endParaRPr lang="en-US"/>
          </a:p>
        </p:txBody>
      </p:sp>
      <p:sp>
        <p:nvSpPr>
          <p:cNvPr id="3" name="TextBox 2"/>
          <p:cNvSpPr txBox="1"/>
          <p:nvPr/>
        </p:nvSpPr>
        <p:spPr>
          <a:xfrm>
            <a:off x="152400" y="762000"/>
            <a:ext cx="8839200" cy="954107"/>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ka-GE"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პროდუქტთან დაკავშირებით გადასახდელებისა და სუბსიდიების დადგენა / შეზღუდვების შემოღება</a:t>
            </a:r>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 name="TextBox 3"/>
          <p:cNvSpPr txBox="1"/>
          <p:nvPr/>
        </p:nvSpPr>
        <p:spPr>
          <a:xfrm>
            <a:off x="152400" y="3048000"/>
            <a:ext cx="8763000" cy="3108543"/>
          </a:xfrm>
          <a:prstGeom prst="rect">
            <a:avLst/>
          </a:prstGeom>
          <a:noFill/>
        </p:spPr>
        <p:txBody>
          <a:bodyPr wrap="square" rtlCol="0">
            <a:spAutoFit/>
          </a:bodyPr>
          <a:lstStyle/>
          <a:p>
            <a:pPr>
              <a:buFont typeface="Wingdings" pitchFamily="2" charset="2"/>
              <a:buChar char="Ø"/>
            </a:pPr>
            <a:r>
              <a:rPr lang="ka-GE" sz="2800" dirty="0" smtClean="0"/>
              <a:t>დადგინდეს გადასახდელები ან სუბსიდიები გარკვეული</a:t>
            </a:r>
            <a:r>
              <a:rPr lang="en-US" sz="2800" dirty="0" smtClean="0"/>
              <a:t> </a:t>
            </a:r>
            <a:r>
              <a:rPr lang="ka-GE" sz="2800" dirty="0" smtClean="0"/>
              <a:t>პროდუქტის გამოყენებისთვის;</a:t>
            </a:r>
          </a:p>
          <a:p>
            <a:endParaRPr lang="ka-GE" sz="2800" dirty="0" smtClean="0"/>
          </a:p>
          <a:p>
            <a:endParaRPr lang="ka-GE" sz="2800" dirty="0" smtClean="0"/>
          </a:p>
          <a:p>
            <a:pPr>
              <a:buFont typeface="Wingdings" pitchFamily="2" charset="2"/>
              <a:buChar char="Ø"/>
            </a:pPr>
            <a:r>
              <a:rPr lang="ka-GE" sz="2800" dirty="0" smtClean="0"/>
              <a:t>განსაკუთრებულ შემთხვევაში აიკრძალოს ან შეიზღუდოს გარკვეული პროდუქტის ბაზარზე განთავსება.</a:t>
            </a:r>
            <a:endParaRPr lang="en-US" sz="2800" dirty="0"/>
          </a:p>
        </p:txBody>
      </p:sp>
      <p:sp>
        <p:nvSpPr>
          <p:cNvPr id="5" name="TextBox 4"/>
          <p:cNvSpPr txBox="1"/>
          <p:nvPr/>
        </p:nvSpPr>
        <p:spPr>
          <a:xfrm>
            <a:off x="381000" y="1981200"/>
            <a:ext cx="7772400" cy="461665"/>
          </a:xfrm>
          <a:prstGeom prst="rect">
            <a:avLst/>
          </a:prstGeom>
          <a:noFill/>
        </p:spPr>
        <p:txBody>
          <a:bodyPr wrap="square" rtlCol="0">
            <a:spAutoFit/>
          </a:bodyPr>
          <a:lstStyle/>
          <a:p>
            <a:r>
              <a:rPr lang="ka-GE" sz="2400" b="1" dirty="0" smtClean="0"/>
              <a:t>კოდექსის თანახმად შესაძლებელია</a:t>
            </a:r>
            <a:r>
              <a:rPr lang="ka-GE" b="1" dirty="0" smtClean="0"/>
              <a:t>:</a:t>
            </a:r>
            <a:endParaRPr lang="en-US"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D50375D-1C68-4A3B-A72B-AC8D775AA4F1}" type="slidenum">
              <a:rPr lang="en-US" smtClean="0"/>
              <a:pPr>
                <a:defRPr/>
              </a:pPr>
              <a:t>24</a:t>
            </a:fld>
            <a:endParaRPr lang="en-US"/>
          </a:p>
        </p:txBody>
      </p:sp>
      <p:sp>
        <p:nvSpPr>
          <p:cNvPr id="3" name="TextBox 2"/>
          <p:cNvSpPr txBox="1"/>
          <p:nvPr/>
        </p:nvSpPr>
        <p:spPr>
          <a:xfrm>
            <a:off x="228600" y="457200"/>
            <a:ext cx="8001000" cy="892552"/>
          </a:xfrm>
          <a:prstGeom prst="rect">
            <a:avLst/>
          </a:prstGeom>
        </p:spPr>
        <p:style>
          <a:lnRef idx="0">
            <a:scrgbClr r="0" g="0" b="0"/>
          </a:lnRef>
          <a:fillRef idx="1002">
            <a:schemeClr val="lt1"/>
          </a:fillRef>
          <a:effectRef idx="0">
            <a:scrgbClr r="0" g="0" b="0"/>
          </a:effectRef>
          <a:fontRef idx="major"/>
        </p:style>
        <p:txBody>
          <a:bodyPr wrap="square" rtlCol="0">
            <a:spAutoFit/>
          </a:bodyPr>
          <a:lstStyle/>
          <a:p>
            <a:pPr algn="ctr"/>
            <a:r>
              <a:rPr lang="ka-GE" sz="2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rPr>
              <a:t>ნარჩენების მართვასთან დაკავშირებული ზოგადი მოთხოვნები</a:t>
            </a:r>
            <a:endParaRPr lang="en-US" sz="2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endParaRPr>
          </a:p>
        </p:txBody>
      </p:sp>
      <p:sp>
        <p:nvSpPr>
          <p:cNvPr id="4" name="TextBox 3"/>
          <p:cNvSpPr txBox="1"/>
          <p:nvPr/>
        </p:nvSpPr>
        <p:spPr>
          <a:xfrm>
            <a:off x="228600" y="1600200"/>
            <a:ext cx="8534400" cy="5016758"/>
          </a:xfrm>
          <a:prstGeom prst="rect">
            <a:avLst/>
          </a:prstGeom>
          <a:noFill/>
        </p:spPr>
        <p:txBody>
          <a:bodyPr wrap="square" rtlCol="0">
            <a:spAutoFit/>
          </a:bodyPr>
          <a:lstStyle/>
          <a:p>
            <a:pPr marL="342900" indent="-342900" algn="just">
              <a:buAutoNum type="arabicPeriod"/>
            </a:pPr>
            <a:r>
              <a:rPr lang="ka-GE" sz="2000" dirty="0" smtClean="0"/>
              <a:t>ნარჩენების შეგროვება, ტრანსპორტირება და დამუშავება უნდა განხორციელდეს ნარჩენების სახეობების, მახასიათებლებისა და შემადგენლობის მიხედვით, ისე, რომ შემდგომ დაბრკოლება არ შეექმნას აღდგენას;</a:t>
            </a:r>
          </a:p>
          <a:p>
            <a:pPr marL="342900" indent="-342900" algn="just"/>
            <a:endParaRPr lang="ka-GE" sz="2000" dirty="0" smtClean="0"/>
          </a:p>
          <a:p>
            <a:pPr algn="just"/>
            <a:r>
              <a:rPr lang="ka-GE" sz="2000" dirty="0" smtClean="0"/>
              <a:t>2. ნარჩენების შეგროვების, ტრანსპორტირებისა და დამუშავების დროს მაქსიმალურად უნდა გამოირიცხოს გარემოს დაბინძურება და ადამიანის ჯანმრთელობაზე მავნე ზემოქმედება;</a:t>
            </a:r>
          </a:p>
          <a:p>
            <a:pPr algn="just"/>
            <a:endParaRPr lang="ka-GE" sz="2000" dirty="0" smtClean="0"/>
          </a:p>
          <a:p>
            <a:pPr algn="just"/>
            <a:r>
              <a:rPr lang="ka-GE" sz="2000" dirty="0" smtClean="0"/>
              <a:t>3. ნარჩენების ტრანსპორტირების შედეგად ნარჩენებით გარემოს დაბინძურების შემთხვევაში ნარჩენების გადამზიდველი ვალდებულია უზრუნველყოს დასუფთავების ღონისძიებების განხორციელება;</a:t>
            </a:r>
          </a:p>
          <a:p>
            <a:pPr algn="just"/>
            <a:endParaRPr lang="ka-GE" sz="2000" dirty="0" smtClean="0"/>
          </a:p>
          <a:p>
            <a:pPr algn="just"/>
            <a:r>
              <a:rPr lang="ka-GE" sz="2000" dirty="0" smtClean="0"/>
              <a:t>4. ნარჩენების წარმომქმნელი და ნარჩენების მფლობელი ვალდებული არიან, ნარჩენები თავად დაამუშაონ ან შეგროვების, ტრანსპორტირებისა და დამუშავების მიზნით გადასცენ შესაბამისი უფლების მქონე პირებს;</a:t>
            </a:r>
            <a:endParaRPr lang="en-US" sz="2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D50375D-1C68-4A3B-A72B-AC8D775AA4F1}" type="slidenum">
              <a:rPr lang="en-US" smtClean="0"/>
              <a:pPr>
                <a:defRPr/>
              </a:pPr>
              <a:t>25</a:t>
            </a:fld>
            <a:endParaRPr lang="en-US"/>
          </a:p>
        </p:txBody>
      </p:sp>
      <p:sp>
        <p:nvSpPr>
          <p:cNvPr id="3" name="TextBox 2"/>
          <p:cNvSpPr txBox="1"/>
          <p:nvPr/>
        </p:nvSpPr>
        <p:spPr>
          <a:xfrm>
            <a:off x="0" y="1295400"/>
            <a:ext cx="9144000" cy="5632311"/>
          </a:xfrm>
          <a:prstGeom prst="rect">
            <a:avLst/>
          </a:prstGeom>
          <a:noFill/>
        </p:spPr>
        <p:txBody>
          <a:bodyPr wrap="square" rtlCol="0">
            <a:spAutoFit/>
          </a:bodyPr>
          <a:lstStyle/>
          <a:p>
            <a:r>
              <a:rPr lang="ka-GE" sz="2000" dirty="0" smtClean="0"/>
              <a:t>5. თუ ნარჩენები გადაცემულია აღდგენისთვის ან განთავსებისთვის, ნარჩენების თავდაპირველი წარმომქმნელის ან/და ნარჩენების მფლობელის პასუხისმგებლობა ძალაშია ნარჩენების სრულ აღდგენამდე ან განთავსებამდე;</a:t>
            </a:r>
          </a:p>
          <a:p>
            <a:endParaRPr lang="ka-GE" sz="2000" dirty="0" smtClean="0"/>
          </a:p>
          <a:p>
            <a:r>
              <a:rPr lang="ka-GE" sz="2000" dirty="0" smtClean="0"/>
              <a:t>6. პირი, რომელიც ახორციელებს ნარჩენების შეგროვებას ან ტრანსპორტირებას, ვალდებულია ნარჩენები დასამუშავებლად გადასცეს შესაბამის ობიექტს, რომელსაც აქვს სათანადო ნებართვა ან გავლილი აქვს რეგისტრაცია;</a:t>
            </a:r>
          </a:p>
          <a:p>
            <a:endParaRPr lang="ka-GE" sz="2000" dirty="0" smtClean="0"/>
          </a:p>
          <a:p>
            <a:r>
              <a:rPr lang="ka-GE" sz="2000" dirty="0" smtClean="0"/>
              <a:t>7. ნარჩენების გადამზიდველი ვალდებულია სახიფათო ნარჩენების ტრანსპორტირების განხორციელებამდე მიიღოს ნარჩენების ტრანსპორტირებისათვის სატრანსპორტო საშუალების დაშვების მოწმობა, ხოლო სატრანსპორტო საშუალების მძღოლი ვალდებულია სახიფათო ნარჩენების ტრანსპორტირებისას თან იქონიოს აღნიშნული მოწმობა;</a:t>
            </a:r>
          </a:p>
          <a:p>
            <a:endParaRPr lang="ka-GE" sz="2000" dirty="0" smtClean="0"/>
          </a:p>
          <a:p>
            <a:r>
              <a:rPr lang="ka-GE" sz="2000" dirty="0" smtClean="0"/>
              <a:t> 8. აკრძალულია ნარჩენების შესაბამისი ნებართვის მქონე ინსინერატორის გარეთ დაწვა;</a:t>
            </a:r>
          </a:p>
        </p:txBody>
      </p:sp>
      <p:sp>
        <p:nvSpPr>
          <p:cNvPr id="4" name="TextBox 3"/>
          <p:cNvSpPr txBox="1"/>
          <p:nvPr/>
        </p:nvSpPr>
        <p:spPr>
          <a:xfrm>
            <a:off x="228600" y="228600"/>
            <a:ext cx="8534400" cy="892552"/>
          </a:xfrm>
          <a:prstGeom prst="rect">
            <a:avLst/>
          </a:prstGeom>
        </p:spPr>
        <p:style>
          <a:lnRef idx="0">
            <a:scrgbClr r="0" g="0" b="0"/>
          </a:lnRef>
          <a:fillRef idx="1002">
            <a:schemeClr val="lt1"/>
          </a:fillRef>
          <a:effectRef idx="0">
            <a:scrgbClr r="0" g="0" b="0"/>
          </a:effectRef>
          <a:fontRef idx="major"/>
        </p:style>
        <p:txBody>
          <a:bodyPr wrap="square" rtlCol="0">
            <a:spAutoFit/>
          </a:bodyPr>
          <a:lstStyle/>
          <a:p>
            <a:pPr algn="ctr"/>
            <a:r>
              <a:rPr lang="ka-GE" sz="2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rPr>
              <a:t>ნარჩენების მართვასთან დაკავშირებული ზოგადი მოთხოვნები</a:t>
            </a:r>
            <a:endParaRPr lang="en-US" sz="2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D50375D-1C68-4A3B-A72B-AC8D775AA4F1}" type="slidenum">
              <a:rPr lang="en-US" smtClean="0"/>
              <a:pPr>
                <a:defRPr/>
              </a:pPr>
              <a:t>26</a:t>
            </a:fld>
            <a:endParaRPr lang="en-US"/>
          </a:p>
        </p:txBody>
      </p:sp>
      <p:sp>
        <p:nvSpPr>
          <p:cNvPr id="3" name="TextBox 2"/>
          <p:cNvSpPr txBox="1"/>
          <p:nvPr/>
        </p:nvSpPr>
        <p:spPr>
          <a:xfrm>
            <a:off x="2438400" y="685800"/>
            <a:ext cx="4114800" cy="369332"/>
          </a:xfrm>
          <a:prstGeom prst="rect">
            <a:avLst/>
          </a:prstGeom>
          <a:noFill/>
        </p:spPr>
        <p:txBody>
          <a:bodyPr wrap="square" rtlCol="0">
            <a:spAutoFit/>
          </a:bodyPr>
          <a:lstStyle/>
          <a:p>
            <a:r>
              <a:rPr lang="ka-GE" dirty="0" smtClean="0"/>
              <a:t>კომპეტენციები და ვალდებულებები</a:t>
            </a:r>
            <a:endParaRPr lang="ru-RU" dirty="0"/>
          </a:p>
        </p:txBody>
      </p:sp>
      <p:sp>
        <p:nvSpPr>
          <p:cNvPr id="6" name="Title 1"/>
          <p:cNvSpPr txBox="1">
            <a:spLocks/>
          </p:cNvSpPr>
          <p:nvPr/>
        </p:nvSpPr>
        <p:spPr>
          <a:xfrm>
            <a:off x="457200" y="990600"/>
            <a:ext cx="8229600" cy="7620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rgbClr val="800000"/>
                </a:solidFill>
                <a:effectLst>
                  <a:outerShdw blurRad="38100" dist="38100" dir="2700000" algn="tl">
                    <a:srgbClr val="000000">
                      <a:alpha val="43137"/>
                    </a:srgbClr>
                  </a:outerShdw>
                </a:effectLst>
                <a:uLnTx/>
                <a:uFillTx/>
                <a:latin typeface="Sylfaen" pitchFamily="18" charset="0"/>
                <a:ea typeface="+mj-ea"/>
                <a:cs typeface="+mj-cs"/>
              </a:rPr>
              <a:t> </a:t>
            </a:r>
            <a:br>
              <a:rPr kumimoji="0" lang="en-US" sz="2800" b="1" i="0" u="none" strike="noStrike" kern="1200" cap="none" spc="0" normalizeH="0" baseline="0" noProof="0" dirty="0" smtClean="0">
                <a:ln>
                  <a:noFill/>
                </a:ln>
                <a:solidFill>
                  <a:srgbClr val="800000"/>
                </a:solidFill>
                <a:effectLst>
                  <a:outerShdw blurRad="38100" dist="38100" dir="2700000" algn="tl">
                    <a:srgbClr val="000000">
                      <a:alpha val="43137"/>
                    </a:srgbClr>
                  </a:outerShdw>
                </a:effectLst>
                <a:uLnTx/>
                <a:uFillTx/>
                <a:latin typeface="Sylfaen" pitchFamily="18" charset="0"/>
                <a:ea typeface="+mj-ea"/>
                <a:cs typeface="+mj-cs"/>
              </a:rPr>
            </a:br>
            <a:r>
              <a:rPr kumimoji="0" lang="ka-GE" sz="2800" b="1" i="0" u="none" strike="noStrike" kern="1200" cap="none" spc="0" normalizeH="0" baseline="0" noProof="0" dirty="0" smtClean="0">
                <a:ln>
                  <a:noFill/>
                </a:ln>
                <a:solidFill>
                  <a:srgbClr val="800000"/>
                </a:solidFill>
                <a:effectLst>
                  <a:outerShdw blurRad="38100" dist="38100" dir="2700000" algn="tl">
                    <a:srgbClr val="000000">
                      <a:alpha val="43137"/>
                    </a:srgbClr>
                  </a:outerShdw>
                </a:effectLst>
                <a:uLnTx/>
                <a:uFillTx/>
                <a:latin typeface="Sylfaen" pitchFamily="18" charset="0"/>
                <a:ea typeface="+mj-ea"/>
                <a:cs typeface="+mj-cs"/>
              </a:rPr>
              <a:t>კომპეტენტური ორგანოები ნარჩენების მართვის სფეროში</a:t>
            </a:r>
            <a:r>
              <a:rPr kumimoji="0" lang="en-US" sz="2800" b="1" i="0" u="none" strike="noStrike" kern="1200" cap="none" spc="0" normalizeH="0" baseline="0" noProof="0" dirty="0" smtClean="0">
                <a:ln>
                  <a:noFill/>
                </a:ln>
                <a:solidFill>
                  <a:srgbClr val="800000"/>
                </a:solidFill>
                <a:effectLst>
                  <a:outerShdw blurRad="38100" dist="38100" dir="2700000" algn="tl">
                    <a:srgbClr val="000000">
                      <a:alpha val="43137"/>
                    </a:srgbClr>
                  </a:outerShdw>
                </a:effectLst>
                <a:uLnTx/>
                <a:uFillTx/>
                <a:latin typeface="Sylfaen" pitchFamily="18" charset="0"/>
                <a:ea typeface="+mj-ea"/>
                <a:cs typeface="+mj-cs"/>
              </a:rPr>
              <a:t/>
            </a:r>
            <a:br>
              <a:rPr kumimoji="0" lang="en-US" sz="2800" b="1" i="0" u="none" strike="noStrike" kern="1200" cap="none" spc="0" normalizeH="0" baseline="0" noProof="0" dirty="0" smtClean="0">
                <a:ln>
                  <a:noFill/>
                </a:ln>
                <a:solidFill>
                  <a:srgbClr val="800000"/>
                </a:solidFill>
                <a:effectLst>
                  <a:outerShdw blurRad="38100" dist="38100" dir="2700000" algn="tl">
                    <a:srgbClr val="000000">
                      <a:alpha val="43137"/>
                    </a:srgbClr>
                  </a:outerShdw>
                </a:effectLst>
                <a:uLnTx/>
                <a:uFillTx/>
                <a:latin typeface="Sylfaen" pitchFamily="18" charset="0"/>
                <a:ea typeface="+mj-ea"/>
                <a:cs typeface="+mj-cs"/>
              </a:rPr>
            </a:br>
            <a:endParaRPr kumimoji="0" lang="en-US" sz="2800" b="0" i="0" u="none" strike="noStrike" kern="1200" cap="none" spc="0" normalizeH="0" baseline="0" noProof="0" dirty="0">
              <a:ln>
                <a:noFill/>
              </a:ln>
              <a:solidFill>
                <a:srgbClr val="800000"/>
              </a:solidFill>
              <a:effectLst>
                <a:outerShdw blurRad="38100" dist="38100" dir="2700000" algn="tl">
                  <a:srgbClr val="000000">
                    <a:alpha val="43137"/>
                  </a:srgbClr>
                </a:outerShdw>
              </a:effectLst>
              <a:uLnTx/>
              <a:uFillTx/>
              <a:latin typeface="Sylfaen" pitchFamily="18" charset="0"/>
              <a:ea typeface="+mj-ea"/>
              <a:cs typeface="+mj-cs"/>
            </a:endParaRPr>
          </a:p>
        </p:txBody>
      </p:sp>
      <p:sp>
        <p:nvSpPr>
          <p:cNvPr id="8" name="Content Placeholder 2"/>
          <p:cNvSpPr txBox="1">
            <a:spLocks/>
          </p:cNvSpPr>
          <p:nvPr/>
        </p:nvSpPr>
        <p:spPr>
          <a:xfrm>
            <a:off x="762000" y="2438400"/>
            <a:ext cx="7924800" cy="4160837"/>
          </a:xfrm>
          <a:prstGeom prst="rect">
            <a:avLst/>
          </a:prstGeom>
        </p:spPr>
        <p:style>
          <a:lnRef idx="1">
            <a:schemeClr val="dk1"/>
          </a:lnRef>
          <a:fillRef idx="2">
            <a:schemeClr val="dk1"/>
          </a:fillRef>
          <a:effectRef idx="1">
            <a:schemeClr val="dk1"/>
          </a:effectRef>
          <a:fontRef idx="minor">
            <a:schemeClr val="dk1"/>
          </a:fontRef>
        </p:style>
        <p:txBody>
          <a:bodyPr>
            <a:normAutofit fontScale="62500" lnSpcReduction="20000"/>
          </a:bodyPr>
          <a:lstStyle/>
          <a:p>
            <a:pPr marL="274320" marR="0" lvl="0" indent="-274320" algn="ctr" defTabSz="914400" rtl="0" eaLnBrk="1" fontAlgn="auto" latinLnBrk="0" hangingPunct="1">
              <a:lnSpc>
                <a:spcPct val="150000"/>
              </a:lnSpc>
              <a:spcBef>
                <a:spcPct val="20000"/>
              </a:spcBef>
              <a:spcAft>
                <a:spcPts val="0"/>
              </a:spcAft>
              <a:buClr>
                <a:schemeClr val="accent3"/>
              </a:buClr>
              <a:buSzPct val="95000"/>
              <a:buFont typeface="Wingdings 2" pitchFamily="18" charset="2"/>
              <a:buNone/>
              <a:tabLst/>
              <a:defRPr/>
            </a:pPr>
            <a:r>
              <a:rPr kumimoji="0" lang="ka-GE" sz="2800" b="1" i="0" u="none" strike="noStrike" kern="1200" cap="all" spc="0" normalizeH="0" baseline="0" noProof="0" smtClean="0">
                <a:ln w="9000" cmpd="sng">
                  <a:solidFill>
                    <a:schemeClr val="accent4">
                      <a:shade val="50000"/>
                      <a:satMod val="120000"/>
                    </a:schemeClr>
                  </a:solidFill>
                  <a:prstDash val="solid"/>
                </a:ln>
                <a:solidFill>
                  <a:srgbClr val="008000"/>
                </a:solidFill>
                <a:effectLst>
                  <a:reflection blurRad="12700" stA="28000" endPos="45000" dist="1000" dir="5400000" sy="-100000" algn="bl" rotWithShape="0"/>
                </a:effectLst>
                <a:uLnTx/>
                <a:uFillTx/>
                <a:latin typeface="Sylfaen" pitchFamily="18" charset="0"/>
                <a:ea typeface="+mn-ea"/>
                <a:cs typeface="+mn-cs"/>
              </a:rPr>
              <a:t>გარემოსა და ბუნებრივი რესურსების დაცვის სამინისტრო:</a:t>
            </a:r>
          </a:p>
          <a:p>
            <a:pPr marL="274320" marR="0" lvl="0" indent="-274320" algn="l" defTabSz="914400" rtl="0" eaLnBrk="1" fontAlgn="auto" latinLnBrk="0" hangingPunct="1">
              <a:lnSpc>
                <a:spcPct val="150000"/>
              </a:lnSpc>
              <a:spcBef>
                <a:spcPct val="20000"/>
              </a:spcBef>
              <a:spcAft>
                <a:spcPts val="0"/>
              </a:spcAft>
              <a:buClr>
                <a:srgbClr val="C00000"/>
              </a:buClr>
              <a:buSzPct val="95000"/>
              <a:buFont typeface="Wingdings" pitchFamily="2" charset="2"/>
              <a:buChar char="Ø"/>
              <a:tabLst/>
              <a:defRPr/>
            </a:pPr>
            <a:r>
              <a:rPr kumimoji="0" lang="ka-GE" sz="2800" b="0" i="0" u="none" strike="noStrike" kern="1200" cap="none" spc="0" normalizeH="0" baseline="0" noProof="0" smtClean="0">
                <a:ln>
                  <a:noFill/>
                </a:ln>
                <a:solidFill>
                  <a:schemeClr val="dk1"/>
                </a:solidFill>
                <a:effectLst/>
                <a:uLnTx/>
                <a:uFillTx/>
                <a:latin typeface="Sylfaen" pitchFamily="18" charset="0"/>
                <a:ea typeface="+mn-ea"/>
                <a:cs typeface="+mn-cs"/>
              </a:rPr>
              <a:t>ნარჩენების მართვის ერთიანი სახელმწიფო პოლიტიკის შემუშავება/განხორციელება;</a:t>
            </a:r>
          </a:p>
          <a:p>
            <a:pPr marL="274320" marR="0" lvl="0" indent="-274320" algn="l" defTabSz="914400" rtl="0" eaLnBrk="1" fontAlgn="auto" latinLnBrk="0" hangingPunct="1">
              <a:lnSpc>
                <a:spcPct val="150000"/>
              </a:lnSpc>
              <a:spcBef>
                <a:spcPct val="20000"/>
              </a:spcBef>
              <a:spcAft>
                <a:spcPts val="0"/>
              </a:spcAft>
              <a:buClr>
                <a:srgbClr val="C00000"/>
              </a:buClr>
              <a:buSzPct val="95000"/>
              <a:buFont typeface="Wingdings" pitchFamily="2" charset="2"/>
              <a:buChar char="Ø"/>
              <a:tabLst/>
              <a:defRPr/>
            </a:pPr>
            <a:r>
              <a:rPr kumimoji="0" lang="ka-GE" sz="2800" b="0" i="0" u="none" strike="noStrike" kern="1200" cap="none" spc="0" normalizeH="0" baseline="0" noProof="0" smtClean="0">
                <a:ln>
                  <a:noFill/>
                </a:ln>
                <a:solidFill>
                  <a:schemeClr val="dk1"/>
                </a:solidFill>
                <a:effectLst/>
                <a:uLnTx/>
                <a:uFillTx/>
                <a:latin typeface="Sylfaen" pitchFamily="18" charset="0"/>
                <a:ea typeface="+mn-ea"/>
                <a:cs typeface="+mn-cs"/>
              </a:rPr>
              <a:t>ნარჩენების სახელმწიფო აღრიცხვა და მონაცემთა ბაზის წარმოება;</a:t>
            </a:r>
          </a:p>
          <a:p>
            <a:pPr marL="274320" marR="0" lvl="0" indent="-274320" algn="l" defTabSz="914400" rtl="0" eaLnBrk="1" fontAlgn="auto" latinLnBrk="0" hangingPunct="1">
              <a:lnSpc>
                <a:spcPct val="150000"/>
              </a:lnSpc>
              <a:spcBef>
                <a:spcPct val="20000"/>
              </a:spcBef>
              <a:spcAft>
                <a:spcPts val="0"/>
              </a:spcAft>
              <a:buClr>
                <a:srgbClr val="C00000"/>
              </a:buClr>
              <a:buSzPct val="95000"/>
              <a:buFont typeface="Wingdings" pitchFamily="2" charset="2"/>
              <a:buChar char="Ø"/>
              <a:tabLst/>
              <a:defRPr/>
            </a:pPr>
            <a:r>
              <a:rPr kumimoji="0" lang="ka-GE" sz="2800" b="0" i="0" u="none" strike="noStrike" kern="1200" cap="none" spc="0" normalizeH="0" baseline="0" noProof="0" smtClean="0">
                <a:ln>
                  <a:noFill/>
                </a:ln>
                <a:solidFill>
                  <a:schemeClr val="dk1"/>
                </a:solidFill>
                <a:effectLst/>
                <a:uLnTx/>
                <a:uFillTx/>
                <a:latin typeface="Sylfaen" pitchFamily="18" charset="0"/>
                <a:ea typeface="+mn-ea"/>
                <a:cs typeface="+mn-cs"/>
              </a:rPr>
              <a:t>ნარჩენების მართვის ეროვნული სტრატეგიის და ეროვნული გეგმის შემუშავება;  განხორციელების კოორდინაცია და ანგარიშგება;</a:t>
            </a:r>
          </a:p>
          <a:p>
            <a:pPr marL="274320" marR="0" lvl="0" indent="-274320" algn="l" defTabSz="914400" rtl="0" eaLnBrk="1" fontAlgn="auto" latinLnBrk="0" hangingPunct="1">
              <a:lnSpc>
                <a:spcPct val="150000"/>
              </a:lnSpc>
              <a:spcBef>
                <a:spcPct val="20000"/>
              </a:spcBef>
              <a:spcAft>
                <a:spcPts val="0"/>
              </a:spcAft>
              <a:buClr>
                <a:srgbClr val="C00000"/>
              </a:buClr>
              <a:buSzPct val="95000"/>
              <a:buFont typeface="Wingdings" pitchFamily="2" charset="2"/>
              <a:buChar char="Ø"/>
              <a:tabLst/>
              <a:defRPr/>
            </a:pPr>
            <a:r>
              <a:rPr kumimoji="0" lang="ka-GE" sz="2800" b="0" i="0" u="none" strike="noStrike" kern="1200" cap="none" spc="0" normalizeH="0" baseline="0" noProof="0" smtClean="0">
                <a:ln>
                  <a:noFill/>
                </a:ln>
                <a:solidFill>
                  <a:schemeClr val="dk1"/>
                </a:solidFill>
                <a:effectLst/>
                <a:uLnTx/>
                <a:uFillTx/>
                <a:latin typeface="Sylfaen" pitchFamily="18" charset="0"/>
                <a:ea typeface="+mn-ea"/>
                <a:cs typeface="+mn-cs"/>
              </a:rPr>
              <a:t>ნარჩენების მართვასთან დაკავშირებულ საქმიანობებზე  ნებართვის გაცემა და რეგისტრაციის წარმოება;</a:t>
            </a:r>
          </a:p>
          <a:p>
            <a:pPr marL="274320" marR="0" lvl="0" indent="-274320" algn="l" defTabSz="914400" rtl="0" eaLnBrk="1" fontAlgn="auto" latinLnBrk="0" hangingPunct="1">
              <a:lnSpc>
                <a:spcPct val="150000"/>
              </a:lnSpc>
              <a:spcBef>
                <a:spcPct val="20000"/>
              </a:spcBef>
              <a:spcAft>
                <a:spcPts val="0"/>
              </a:spcAft>
              <a:buClr>
                <a:srgbClr val="C00000"/>
              </a:buClr>
              <a:buSzPct val="95000"/>
              <a:buFont typeface="Wingdings" pitchFamily="2" charset="2"/>
              <a:buChar char="Ø"/>
              <a:tabLst/>
              <a:defRPr/>
            </a:pPr>
            <a:r>
              <a:rPr kumimoji="0" lang="ka-GE" sz="2800" b="0" i="0" u="none" strike="noStrike" kern="1200" cap="none" spc="0" normalizeH="0" baseline="0" noProof="0" smtClean="0">
                <a:ln>
                  <a:noFill/>
                </a:ln>
                <a:solidFill>
                  <a:schemeClr val="dk1"/>
                </a:solidFill>
                <a:effectLst/>
                <a:uLnTx/>
                <a:uFillTx/>
                <a:latin typeface="Sylfaen" pitchFamily="18" charset="0"/>
                <a:ea typeface="+mn-ea"/>
                <a:cs typeface="+mn-cs"/>
              </a:rPr>
              <a:t>ნარჩენების მართვასთან დაკავშირებული კონტროლის განხორციელება.</a:t>
            </a:r>
            <a:endParaRPr kumimoji="0" lang="en-US" sz="2000" b="0" i="0" u="none" strike="noStrike" kern="1200" cap="none" spc="0" normalizeH="0" baseline="0" noProof="0" smtClean="0">
              <a:ln>
                <a:noFill/>
              </a:ln>
              <a:solidFill>
                <a:schemeClr val="dk1"/>
              </a:solidFill>
              <a:effectLst/>
              <a:uLnTx/>
              <a:uFillTx/>
              <a:latin typeface="Sylfaen" pitchFamily="18" charset="0"/>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000" b="0" i="0" u="none" strike="noStrike" kern="1200" cap="none" spc="0" normalizeH="0" baseline="0" noProof="0" dirty="0">
              <a:ln>
                <a:noFill/>
              </a:ln>
              <a:solidFill>
                <a:schemeClr val="dk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D50375D-1C68-4A3B-A72B-AC8D775AA4F1}" type="slidenum">
              <a:rPr lang="en-US" smtClean="0"/>
              <a:pPr>
                <a:defRPr/>
              </a:pPr>
              <a:t>27</a:t>
            </a:fld>
            <a:endParaRPr lang="en-US"/>
          </a:p>
        </p:txBody>
      </p:sp>
      <p:sp>
        <p:nvSpPr>
          <p:cNvPr id="3" name="Title 1"/>
          <p:cNvSpPr txBox="1">
            <a:spLocks/>
          </p:cNvSpPr>
          <p:nvPr/>
        </p:nvSpPr>
        <p:spPr>
          <a:xfrm>
            <a:off x="457200" y="762000"/>
            <a:ext cx="8229600" cy="7620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rgbClr val="800000"/>
                </a:solidFill>
                <a:effectLst>
                  <a:outerShdw blurRad="38100" dist="38100" dir="2700000" algn="tl">
                    <a:srgbClr val="000000">
                      <a:alpha val="43137"/>
                    </a:srgbClr>
                  </a:outerShdw>
                </a:effectLst>
                <a:uLnTx/>
                <a:uFillTx/>
                <a:latin typeface="Sylfaen" pitchFamily="18" charset="0"/>
                <a:ea typeface="+mj-ea"/>
                <a:cs typeface="+mj-cs"/>
              </a:rPr>
              <a:t> </a:t>
            </a:r>
            <a:br>
              <a:rPr kumimoji="0" lang="en-US" sz="2800" b="1" i="0" u="none" strike="noStrike" kern="1200" cap="none" spc="0" normalizeH="0" baseline="0" noProof="0" dirty="0" smtClean="0">
                <a:ln>
                  <a:noFill/>
                </a:ln>
                <a:solidFill>
                  <a:srgbClr val="800000"/>
                </a:solidFill>
                <a:effectLst>
                  <a:outerShdw blurRad="38100" dist="38100" dir="2700000" algn="tl">
                    <a:srgbClr val="000000">
                      <a:alpha val="43137"/>
                    </a:srgbClr>
                  </a:outerShdw>
                </a:effectLst>
                <a:uLnTx/>
                <a:uFillTx/>
                <a:latin typeface="Sylfaen" pitchFamily="18" charset="0"/>
                <a:ea typeface="+mj-ea"/>
                <a:cs typeface="+mj-cs"/>
              </a:rPr>
            </a:br>
            <a:r>
              <a:rPr kumimoji="0" lang="ka-GE" sz="2800" b="1" i="0" u="none" strike="noStrike" kern="1200" cap="none" spc="0" normalizeH="0" baseline="0" noProof="0" dirty="0" smtClean="0">
                <a:ln>
                  <a:noFill/>
                </a:ln>
                <a:solidFill>
                  <a:srgbClr val="800000"/>
                </a:solidFill>
                <a:effectLst>
                  <a:outerShdw blurRad="38100" dist="38100" dir="2700000" algn="tl">
                    <a:srgbClr val="000000">
                      <a:alpha val="43137"/>
                    </a:srgbClr>
                  </a:outerShdw>
                </a:effectLst>
                <a:uLnTx/>
                <a:uFillTx/>
                <a:latin typeface="Sylfaen" pitchFamily="18" charset="0"/>
                <a:ea typeface="+mj-ea"/>
                <a:cs typeface="+mj-cs"/>
              </a:rPr>
              <a:t>კომპეტენტური ორგანოები ნარჩენების მართვის სფეროში</a:t>
            </a:r>
            <a:r>
              <a:rPr kumimoji="0" lang="en-US" sz="2800" b="1" i="0" u="none" strike="noStrike" kern="1200" cap="none" spc="0" normalizeH="0" baseline="0" noProof="0" dirty="0" smtClean="0">
                <a:ln>
                  <a:noFill/>
                </a:ln>
                <a:solidFill>
                  <a:srgbClr val="800000"/>
                </a:solidFill>
                <a:effectLst>
                  <a:outerShdw blurRad="38100" dist="38100" dir="2700000" algn="tl">
                    <a:srgbClr val="000000">
                      <a:alpha val="43137"/>
                    </a:srgbClr>
                  </a:outerShdw>
                </a:effectLst>
                <a:uLnTx/>
                <a:uFillTx/>
                <a:latin typeface="Sylfaen" pitchFamily="18" charset="0"/>
                <a:ea typeface="+mj-ea"/>
                <a:cs typeface="+mj-cs"/>
              </a:rPr>
              <a:t/>
            </a:r>
            <a:br>
              <a:rPr kumimoji="0" lang="en-US" sz="2800" b="1" i="0" u="none" strike="noStrike" kern="1200" cap="none" spc="0" normalizeH="0" baseline="0" noProof="0" dirty="0" smtClean="0">
                <a:ln>
                  <a:noFill/>
                </a:ln>
                <a:solidFill>
                  <a:srgbClr val="800000"/>
                </a:solidFill>
                <a:effectLst>
                  <a:outerShdw blurRad="38100" dist="38100" dir="2700000" algn="tl">
                    <a:srgbClr val="000000">
                      <a:alpha val="43137"/>
                    </a:srgbClr>
                  </a:outerShdw>
                </a:effectLst>
                <a:uLnTx/>
                <a:uFillTx/>
                <a:latin typeface="Sylfaen" pitchFamily="18" charset="0"/>
                <a:ea typeface="+mj-ea"/>
                <a:cs typeface="+mj-cs"/>
              </a:rPr>
            </a:br>
            <a:endParaRPr kumimoji="0" lang="en-US" sz="2800" b="0" i="0" u="none" strike="noStrike" kern="1200" cap="none" spc="0" normalizeH="0" baseline="0" noProof="0" dirty="0">
              <a:ln>
                <a:noFill/>
              </a:ln>
              <a:solidFill>
                <a:srgbClr val="800000"/>
              </a:solidFill>
              <a:effectLst>
                <a:outerShdw blurRad="38100" dist="38100" dir="2700000" algn="tl">
                  <a:srgbClr val="000000">
                    <a:alpha val="43137"/>
                  </a:srgbClr>
                </a:outerShdw>
              </a:effectLst>
              <a:uLnTx/>
              <a:uFillTx/>
              <a:latin typeface="Sylfaen" pitchFamily="18" charset="0"/>
              <a:ea typeface="+mj-ea"/>
              <a:cs typeface="+mj-cs"/>
            </a:endParaRPr>
          </a:p>
        </p:txBody>
      </p:sp>
      <p:sp>
        <p:nvSpPr>
          <p:cNvPr id="6" name="Content Placeholder 2"/>
          <p:cNvSpPr txBox="1">
            <a:spLocks/>
          </p:cNvSpPr>
          <p:nvPr/>
        </p:nvSpPr>
        <p:spPr>
          <a:xfrm>
            <a:off x="304800" y="2209800"/>
            <a:ext cx="8686800" cy="4343399"/>
          </a:xfrm>
          <a:prstGeom prst="rect">
            <a:avLst/>
          </a:prstGeom>
        </p:spPr>
        <p:style>
          <a:lnRef idx="2">
            <a:schemeClr val="accent6"/>
          </a:lnRef>
          <a:fillRef idx="1">
            <a:schemeClr val="lt1"/>
          </a:fillRef>
          <a:effectRef idx="0">
            <a:schemeClr val="accent6"/>
          </a:effectRef>
          <a:fontRef idx="minor">
            <a:schemeClr val="dk1"/>
          </a:fontRef>
        </p:style>
        <p:txBody>
          <a:bodyPr>
            <a:normAutofit/>
          </a:bodyPr>
          <a:lstStyle/>
          <a:p>
            <a:pPr marL="274320" marR="0" lvl="0" indent="-274320" algn="l" defTabSz="914400" rtl="0" eaLnBrk="1" fontAlgn="auto" latinLnBrk="0" hangingPunct="1">
              <a:lnSpc>
                <a:spcPct val="150000"/>
              </a:lnSpc>
              <a:spcBef>
                <a:spcPct val="20000"/>
              </a:spcBef>
              <a:spcAft>
                <a:spcPts val="0"/>
              </a:spcAft>
              <a:buClr>
                <a:schemeClr val="accent3"/>
              </a:buClr>
              <a:buSzPct val="95000"/>
              <a:buFont typeface="Wingdings 2" pitchFamily="18" charset="2"/>
              <a:buNone/>
              <a:tabLst/>
              <a:defRPr/>
            </a:pPr>
            <a:r>
              <a:rPr kumimoji="0" lang="ka-GE" sz="2800" b="1" i="0" u="none" strike="noStrike" kern="1200" cap="none" spc="0" normalizeH="0" baseline="0" noProof="0" smtClean="0">
                <a:ln>
                  <a:noFill/>
                </a:ln>
                <a:solidFill>
                  <a:schemeClr val="dk1"/>
                </a:solidFill>
                <a:effectLst/>
                <a:uLnTx/>
                <a:uFillTx/>
                <a:latin typeface="Sylfaen" pitchFamily="18" charset="0"/>
                <a:ea typeface="+mn-ea"/>
                <a:cs typeface="+mn-cs"/>
              </a:rPr>
              <a:t>რეგიონული განვითარებისა და ინფრასტრუქტურის სამინისტრო:</a:t>
            </a:r>
          </a:p>
          <a:p>
            <a:pPr marL="274320" marR="0" lvl="0" indent="-274320" algn="l" defTabSz="914400" rtl="0" eaLnBrk="1" fontAlgn="auto" latinLnBrk="0" hangingPunct="1">
              <a:lnSpc>
                <a:spcPct val="150000"/>
              </a:lnSpc>
              <a:spcBef>
                <a:spcPct val="20000"/>
              </a:spcBef>
              <a:spcAft>
                <a:spcPts val="0"/>
              </a:spcAft>
              <a:buClr>
                <a:srgbClr val="C00000"/>
              </a:buClr>
              <a:buSzPct val="95000"/>
              <a:buFont typeface="Wingdings" pitchFamily="2" charset="2"/>
              <a:buChar char="Ø"/>
              <a:tabLst/>
              <a:defRPr/>
            </a:pPr>
            <a:r>
              <a:rPr kumimoji="0" lang="ka-GE" sz="2400" b="0" i="0" u="none" strike="noStrike" kern="1200" cap="none" spc="0" normalizeH="0" baseline="0" noProof="0" smtClean="0">
                <a:ln>
                  <a:noFill/>
                </a:ln>
                <a:solidFill>
                  <a:schemeClr val="dk1"/>
                </a:solidFill>
                <a:effectLst/>
                <a:uLnTx/>
                <a:uFillTx/>
                <a:latin typeface="Sylfaen" pitchFamily="18" charset="0"/>
                <a:ea typeface="+mn-ea"/>
                <a:cs typeface="+mn-cs"/>
              </a:rPr>
              <a:t>არასახიფათო ნარჩენების ნაგავსაყრელების მოწყობა, </a:t>
            </a:r>
          </a:p>
          <a:p>
            <a:pPr marL="274320" marR="0" lvl="0" indent="-274320" algn="l" defTabSz="914400" rtl="0" eaLnBrk="1" fontAlgn="auto" latinLnBrk="0" hangingPunct="1">
              <a:lnSpc>
                <a:spcPct val="150000"/>
              </a:lnSpc>
              <a:spcBef>
                <a:spcPct val="20000"/>
              </a:spcBef>
              <a:spcAft>
                <a:spcPts val="0"/>
              </a:spcAft>
              <a:buClr>
                <a:srgbClr val="C00000"/>
              </a:buClr>
              <a:buSzPct val="95000"/>
              <a:buFont typeface="Wingdings" pitchFamily="2" charset="2"/>
              <a:buChar char="Ø"/>
              <a:tabLst/>
              <a:defRPr/>
            </a:pPr>
            <a:r>
              <a:rPr kumimoji="0" lang="ka-GE" sz="2400" b="0" i="0" u="none" strike="noStrike" kern="1200" cap="none" spc="0" normalizeH="0" baseline="0" noProof="0" smtClean="0">
                <a:ln>
                  <a:noFill/>
                </a:ln>
                <a:solidFill>
                  <a:schemeClr val="dk1"/>
                </a:solidFill>
                <a:effectLst/>
                <a:uLnTx/>
                <a:uFillTx/>
                <a:latin typeface="Sylfaen" pitchFamily="18" charset="0"/>
                <a:ea typeface="+mn-ea"/>
                <a:cs typeface="+mn-cs"/>
              </a:rPr>
              <a:t>   მართვა და დახურვა</a:t>
            </a:r>
          </a:p>
          <a:p>
            <a:pPr marL="274320" marR="0" lvl="0" indent="-274320" algn="l" defTabSz="914400" rtl="0" eaLnBrk="1" fontAlgn="auto" latinLnBrk="0" hangingPunct="1">
              <a:lnSpc>
                <a:spcPct val="150000"/>
              </a:lnSpc>
              <a:spcBef>
                <a:spcPct val="20000"/>
              </a:spcBef>
              <a:spcAft>
                <a:spcPts val="0"/>
              </a:spcAft>
              <a:buClr>
                <a:srgbClr val="C00000"/>
              </a:buClr>
              <a:buSzPct val="95000"/>
              <a:buFont typeface="Wingdings" pitchFamily="2" charset="2"/>
              <a:buChar char="Ø"/>
              <a:tabLst/>
              <a:defRPr/>
            </a:pPr>
            <a:r>
              <a:rPr kumimoji="0" lang="ka-GE" sz="2400" b="0" i="0" u="none" strike="noStrike" kern="1200" cap="none" spc="0" normalizeH="0" baseline="0" noProof="0" smtClean="0">
                <a:ln>
                  <a:noFill/>
                </a:ln>
                <a:solidFill>
                  <a:schemeClr val="dk1"/>
                </a:solidFill>
                <a:effectLst/>
                <a:uLnTx/>
                <a:uFillTx/>
                <a:latin typeface="Sylfaen" pitchFamily="18" charset="0"/>
                <a:ea typeface="+mn-ea"/>
                <a:cs typeface="+mn-cs"/>
              </a:rPr>
              <a:t>ნარჩენების გადამტვირთი სადგურების მოწყობა და მართვა</a:t>
            </a:r>
          </a:p>
          <a:p>
            <a:pPr marL="274320" marR="0" lvl="0" indent="-274320" algn="l" defTabSz="914400" rtl="0" eaLnBrk="1" fontAlgn="auto" latinLnBrk="0" hangingPunct="1">
              <a:lnSpc>
                <a:spcPct val="150000"/>
              </a:lnSpc>
              <a:spcBef>
                <a:spcPct val="20000"/>
              </a:spcBef>
              <a:spcAft>
                <a:spcPts val="0"/>
              </a:spcAft>
              <a:buClr>
                <a:schemeClr val="accent3"/>
              </a:buClr>
              <a:buSzPct val="95000"/>
              <a:buFont typeface="Wingdings 2" pitchFamily="18" charset="2"/>
              <a:buNone/>
              <a:tabLst/>
              <a:defRPr/>
            </a:pPr>
            <a:endParaRPr kumimoji="0" lang="ka-GE" sz="2800" b="0" i="0" u="none" strike="noStrike" kern="1200" cap="none" spc="0" normalizeH="0" baseline="0" noProof="0" smtClean="0">
              <a:ln>
                <a:noFill/>
              </a:ln>
              <a:solidFill>
                <a:schemeClr val="dk1"/>
              </a:solidFill>
              <a:effectLst/>
              <a:uLnTx/>
              <a:uFillTx/>
              <a:latin typeface="Sylfaen" pitchFamily="18" charset="0"/>
              <a:ea typeface="+mn-ea"/>
              <a:cs typeface="+mn-cs"/>
            </a:endParaRPr>
          </a:p>
          <a:p>
            <a:pPr marL="274320" marR="0" lvl="0" indent="-274320" algn="l" defTabSz="914400" rtl="0" eaLnBrk="1" fontAlgn="auto" latinLnBrk="0" hangingPunct="1">
              <a:lnSpc>
                <a:spcPct val="150000"/>
              </a:lnSpc>
              <a:spcBef>
                <a:spcPct val="20000"/>
              </a:spcBef>
              <a:spcAft>
                <a:spcPts val="0"/>
              </a:spcAft>
              <a:buClr>
                <a:schemeClr val="accent3"/>
              </a:buClr>
              <a:buSzPct val="95000"/>
              <a:buFont typeface="Wingdings 2"/>
              <a:buChar char=""/>
              <a:tabLst/>
              <a:defRPr/>
            </a:pPr>
            <a:endParaRPr kumimoji="0" lang="ka-GE" sz="2800" b="0" i="0" u="none" strike="noStrike" kern="1200" cap="none" spc="0" normalizeH="0" baseline="0" noProof="0" smtClean="0">
              <a:ln>
                <a:noFill/>
              </a:ln>
              <a:solidFill>
                <a:schemeClr val="dk1"/>
              </a:solidFill>
              <a:effectLst/>
              <a:uLnTx/>
              <a:uFillTx/>
              <a:latin typeface="Sylfaen" pitchFamily="18" charset="0"/>
              <a:ea typeface="+mn-ea"/>
              <a:cs typeface="+mn-cs"/>
            </a:endParaRPr>
          </a:p>
          <a:p>
            <a:pPr marL="274320" marR="0" lvl="0" indent="-274320" algn="l" defTabSz="914400" rtl="0" eaLnBrk="1" fontAlgn="auto" latinLnBrk="0" hangingPunct="1">
              <a:lnSpc>
                <a:spcPct val="150000"/>
              </a:lnSpc>
              <a:spcBef>
                <a:spcPct val="20000"/>
              </a:spcBef>
              <a:spcAft>
                <a:spcPts val="0"/>
              </a:spcAft>
              <a:buClr>
                <a:schemeClr val="accent3"/>
              </a:buClr>
              <a:buSzPct val="95000"/>
              <a:buFont typeface="Wingdings 2"/>
              <a:buChar char=""/>
              <a:tabLst/>
              <a:defRPr/>
            </a:pPr>
            <a:endParaRPr kumimoji="0" lang="ka-GE" sz="2800" b="0" i="0" u="none" strike="noStrike" kern="1200" cap="none" spc="0" normalizeH="0" baseline="0" noProof="0" smtClean="0">
              <a:ln>
                <a:noFill/>
              </a:ln>
              <a:solidFill>
                <a:schemeClr val="dk1"/>
              </a:solidFill>
              <a:effectLst/>
              <a:uLnTx/>
              <a:uFillTx/>
              <a:latin typeface="Sylfaen" pitchFamily="18" charset="0"/>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000" b="0" i="0" u="none" strike="noStrike" kern="1200" cap="none" spc="0" normalizeH="0" baseline="0" noProof="0" dirty="0">
              <a:ln>
                <a:noFill/>
              </a:ln>
              <a:solidFill>
                <a:schemeClr val="dk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D50375D-1C68-4A3B-A72B-AC8D775AA4F1}" type="slidenum">
              <a:rPr lang="en-US" smtClean="0"/>
              <a:pPr>
                <a:defRPr/>
              </a:pPr>
              <a:t>28</a:t>
            </a:fld>
            <a:endParaRPr lang="en-US"/>
          </a:p>
        </p:txBody>
      </p:sp>
      <p:sp>
        <p:nvSpPr>
          <p:cNvPr id="3" name="Title 1"/>
          <p:cNvSpPr txBox="1">
            <a:spLocks/>
          </p:cNvSpPr>
          <p:nvPr/>
        </p:nvSpPr>
        <p:spPr>
          <a:xfrm>
            <a:off x="533400" y="533400"/>
            <a:ext cx="8229600" cy="7620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rgbClr val="800000"/>
                </a:solidFill>
                <a:effectLst>
                  <a:outerShdw blurRad="38100" dist="38100" dir="2700000" algn="tl">
                    <a:srgbClr val="000000">
                      <a:alpha val="43137"/>
                    </a:srgbClr>
                  </a:outerShdw>
                </a:effectLst>
                <a:uLnTx/>
                <a:uFillTx/>
                <a:latin typeface="Sylfaen" pitchFamily="18" charset="0"/>
                <a:ea typeface="+mj-ea"/>
                <a:cs typeface="+mj-cs"/>
              </a:rPr>
              <a:t> </a:t>
            </a:r>
            <a:br>
              <a:rPr kumimoji="0" lang="en-US" sz="2800" b="1" i="0" u="none" strike="noStrike" kern="1200" cap="none" spc="0" normalizeH="0" baseline="0" noProof="0" dirty="0" smtClean="0">
                <a:ln>
                  <a:noFill/>
                </a:ln>
                <a:solidFill>
                  <a:srgbClr val="800000"/>
                </a:solidFill>
                <a:effectLst>
                  <a:outerShdw blurRad="38100" dist="38100" dir="2700000" algn="tl">
                    <a:srgbClr val="000000">
                      <a:alpha val="43137"/>
                    </a:srgbClr>
                  </a:outerShdw>
                </a:effectLst>
                <a:uLnTx/>
                <a:uFillTx/>
                <a:latin typeface="Sylfaen" pitchFamily="18" charset="0"/>
                <a:ea typeface="+mj-ea"/>
                <a:cs typeface="+mj-cs"/>
              </a:rPr>
            </a:br>
            <a:r>
              <a:rPr kumimoji="0" lang="ka-GE" sz="2800" b="1" i="0" u="none" strike="noStrike" kern="1200" cap="none" spc="0" normalizeH="0" baseline="0" noProof="0" dirty="0" smtClean="0">
                <a:ln>
                  <a:noFill/>
                </a:ln>
                <a:solidFill>
                  <a:srgbClr val="800000"/>
                </a:solidFill>
                <a:effectLst>
                  <a:outerShdw blurRad="38100" dist="38100" dir="2700000" algn="tl">
                    <a:srgbClr val="000000">
                      <a:alpha val="43137"/>
                    </a:srgbClr>
                  </a:outerShdw>
                </a:effectLst>
                <a:uLnTx/>
                <a:uFillTx/>
                <a:latin typeface="Sylfaen" pitchFamily="18" charset="0"/>
                <a:ea typeface="+mj-ea"/>
                <a:cs typeface="+mj-cs"/>
              </a:rPr>
              <a:t>კომპეტენტური ორგანოები ნარჩენების მართვის სფეროში</a:t>
            </a:r>
            <a:r>
              <a:rPr kumimoji="0" lang="en-US" sz="2800" b="1" i="0" u="none" strike="noStrike" kern="1200" cap="none" spc="0" normalizeH="0" baseline="0" noProof="0" dirty="0" smtClean="0">
                <a:ln>
                  <a:noFill/>
                </a:ln>
                <a:solidFill>
                  <a:srgbClr val="800000"/>
                </a:solidFill>
                <a:effectLst>
                  <a:outerShdw blurRad="38100" dist="38100" dir="2700000" algn="tl">
                    <a:srgbClr val="000000">
                      <a:alpha val="43137"/>
                    </a:srgbClr>
                  </a:outerShdw>
                </a:effectLst>
                <a:uLnTx/>
                <a:uFillTx/>
                <a:latin typeface="Sylfaen" pitchFamily="18" charset="0"/>
                <a:ea typeface="+mj-ea"/>
                <a:cs typeface="+mj-cs"/>
              </a:rPr>
              <a:t/>
            </a:r>
            <a:br>
              <a:rPr kumimoji="0" lang="en-US" sz="2800" b="1" i="0" u="none" strike="noStrike" kern="1200" cap="none" spc="0" normalizeH="0" baseline="0" noProof="0" dirty="0" smtClean="0">
                <a:ln>
                  <a:noFill/>
                </a:ln>
                <a:solidFill>
                  <a:srgbClr val="800000"/>
                </a:solidFill>
                <a:effectLst>
                  <a:outerShdw blurRad="38100" dist="38100" dir="2700000" algn="tl">
                    <a:srgbClr val="000000">
                      <a:alpha val="43137"/>
                    </a:srgbClr>
                  </a:outerShdw>
                </a:effectLst>
                <a:uLnTx/>
                <a:uFillTx/>
                <a:latin typeface="Sylfaen" pitchFamily="18" charset="0"/>
                <a:ea typeface="+mj-ea"/>
                <a:cs typeface="+mj-cs"/>
              </a:rPr>
            </a:br>
            <a:endParaRPr kumimoji="0" lang="en-US" sz="2800" b="0" i="0" u="none" strike="noStrike" kern="1200" cap="none" spc="0" normalizeH="0" baseline="0" noProof="0" dirty="0">
              <a:ln>
                <a:noFill/>
              </a:ln>
              <a:solidFill>
                <a:srgbClr val="800000"/>
              </a:solidFill>
              <a:effectLst>
                <a:outerShdw blurRad="38100" dist="38100" dir="2700000" algn="tl">
                  <a:srgbClr val="000000">
                    <a:alpha val="43137"/>
                  </a:srgbClr>
                </a:outerShdw>
              </a:effectLst>
              <a:uLnTx/>
              <a:uFillTx/>
              <a:latin typeface="Sylfaen" pitchFamily="18" charset="0"/>
              <a:ea typeface="+mj-ea"/>
              <a:cs typeface="+mj-cs"/>
            </a:endParaRPr>
          </a:p>
        </p:txBody>
      </p:sp>
      <p:sp>
        <p:nvSpPr>
          <p:cNvPr id="4" name="Content Placeholder 2"/>
          <p:cNvSpPr txBox="1">
            <a:spLocks/>
          </p:cNvSpPr>
          <p:nvPr/>
        </p:nvSpPr>
        <p:spPr>
          <a:xfrm>
            <a:off x="457200" y="2133600"/>
            <a:ext cx="8458200" cy="4495800"/>
          </a:xfrm>
          <a:prstGeom prst="rect">
            <a:avLst/>
          </a:prstGeom>
        </p:spPr>
        <p:style>
          <a:lnRef idx="2">
            <a:schemeClr val="accent5"/>
          </a:lnRef>
          <a:fillRef idx="1">
            <a:schemeClr val="lt1"/>
          </a:fillRef>
          <a:effectRef idx="0">
            <a:schemeClr val="accent5"/>
          </a:effectRef>
          <a:fontRef idx="minor">
            <a:schemeClr val="dk1"/>
          </a:fontRef>
        </p:style>
        <p:txBody>
          <a:bodyPr>
            <a:normAutofit/>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pitchFamily="18" charset="2"/>
              <a:buNone/>
              <a:tabLst/>
              <a:defRPr/>
            </a:pPr>
            <a:r>
              <a:rPr kumimoji="0" lang="ka-GE" sz="2400" b="1" i="0" u="none" strike="noStrike" kern="1200" cap="none" spc="0" normalizeH="0" baseline="0" noProof="0" smtClean="0">
                <a:ln>
                  <a:noFill/>
                </a:ln>
                <a:solidFill>
                  <a:schemeClr val="dk1"/>
                </a:solidFill>
                <a:effectLst/>
                <a:uLnTx/>
                <a:uFillTx/>
                <a:latin typeface="Sylfaen" pitchFamily="18" charset="0"/>
                <a:ea typeface="+mn-ea"/>
                <a:cs typeface="+mn-cs"/>
              </a:rPr>
              <a:t>შრომის, ჯანმრთელობისა და სოციალური დაცვის სამინისტრო:</a:t>
            </a:r>
          </a:p>
          <a:p>
            <a:pPr marL="274320" marR="0" lvl="0" indent="-274320" algn="l" defTabSz="914400" rtl="0" eaLnBrk="1" fontAlgn="auto" latinLnBrk="0" hangingPunct="1">
              <a:lnSpc>
                <a:spcPct val="100000"/>
              </a:lnSpc>
              <a:spcBef>
                <a:spcPct val="20000"/>
              </a:spcBef>
              <a:spcAft>
                <a:spcPts val="0"/>
              </a:spcAft>
              <a:buClr>
                <a:srgbClr val="C00000"/>
              </a:buClr>
              <a:buSzPct val="95000"/>
              <a:buFont typeface="Wingdings" pitchFamily="2" charset="2"/>
              <a:buChar char="Ø"/>
              <a:tabLst/>
              <a:defRPr/>
            </a:pPr>
            <a:r>
              <a:rPr kumimoji="0" lang="ka-GE" sz="2000" b="0" i="0" u="none" strike="noStrike" kern="1200" cap="none" spc="0" normalizeH="0" baseline="0" noProof="0" smtClean="0">
                <a:ln>
                  <a:noFill/>
                </a:ln>
                <a:solidFill>
                  <a:schemeClr val="dk1"/>
                </a:solidFill>
                <a:effectLst/>
                <a:uLnTx/>
                <a:uFillTx/>
                <a:latin typeface="Sylfaen" pitchFamily="18" charset="0"/>
                <a:ea typeface="+mn-ea"/>
                <a:cs typeface="+mn-cs"/>
              </a:rPr>
              <a:t>სამედიცინო ნარჩენების მართვის რეგულირება და კონტროლი გ/დ სამინისტროსთან ერთად</a:t>
            </a:r>
          </a:p>
          <a:p>
            <a:pPr marL="274320" marR="0" lvl="0" indent="-274320" algn="l" defTabSz="914400" rtl="0" eaLnBrk="1" fontAlgn="auto" latinLnBrk="0" hangingPunct="1">
              <a:lnSpc>
                <a:spcPct val="100000"/>
              </a:lnSpc>
              <a:spcBef>
                <a:spcPct val="20000"/>
              </a:spcBef>
              <a:spcAft>
                <a:spcPts val="0"/>
              </a:spcAft>
              <a:buClr>
                <a:srgbClr val="C00000"/>
              </a:buClr>
              <a:buSzPct val="95000"/>
              <a:buFont typeface="Wingdings" pitchFamily="2" charset="2"/>
              <a:buChar char="Ø"/>
              <a:tabLst/>
              <a:defRPr/>
            </a:pPr>
            <a:endParaRPr kumimoji="0" lang="ka-GE" sz="2000" b="0" i="0" u="none" strike="noStrike" kern="1200" cap="none" spc="0" normalizeH="0" baseline="0" noProof="0" smtClean="0">
              <a:ln>
                <a:noFill/>
              </a:ln>
              <a:solidFill>
                <a:schemeClr val="dk1"/>
              </a:solidFill>
              <a:effectLst/>
              <a:uLnTx/>
              <a:uFillTx/>
              <a:latin typeface="Sylfaen" pitchFamily="18" charset="0"/>
              <a:ea typeface="+mn-ea"/>
              <a:cs typeface="+mn-cs"/>
            </a:endParaRPr>
          </a:p>
          <a:p>
            <a:pPr marL="274320" marR="0" lvl="0" indent="-274320" algn="l" defTabSz="914400" rtl="0" eaLnBrk="1" fontAlgn="auto" latinLnBrk="0" hangingPunct="1">
              <a:lnSpc>
                <a:spcPct val="100000"/>
              </a:lnSpc>
              <a:spcBef>
                <a:spcPct val="20000"/>
              </a:spcBef>
              <a:spcAft>
                <a:spcPts val="0"/>
              </a:spcAft>
              <a:buClr>
                <a:srgbClr val="C00000"/>
              </a:buClr>
              <a:buSzPct val="95000"/>
              <a:buFont typeface="Wingdings 2" pitchFamily="18" charset="2"/>
              <a:buNone/>
              <a:tabLst/>
              <a:defRPr/>
            </a:pPr>
            <a:r>
              <a:rPr kumimoji="0" lang="ka-GE" sz="2400" b="1" i="0" u="none" strike="noStrike" kern="1200" cap="none" spc="0" normalizeH="0" baseline="0" noProof="0" smtClean="0">
                <a:ln>
                  <a:noFill/>
                </a:ln>
                <a:solidFill>
                  <a:schemeClr val="dk1"/>
                </a:solidFill>
                <a:effectLst/>
                <a:uLnTx/>
                <a:uFillTx/>
                <a:latin typeface="Sylfaen" pitchFamily="18" charset="0"/>
                <a:ea typeface="+mn-ea"/>
                <a:cs typeface="+mn-cs"/>
              </a:rPr>
              <a:t>სოფლის მეურნეობის სამინისტრო:</a:t>
            </a:r>
          </a:p>
          <a:p>
            <a:pPr marL="274320" marR="0" lvl="0" indent="-274320" algn="l" defTabSz="914400" rtl="0" eaLnBrk="1" fontAlgn="auto" latinLnBrk="0" hangingPunct="1">
              <a:lnSpc>
                <a:spcPct val="100000"/>
              </a:lnSpc>
              <a:spcBef>
                <a:spcPct val="20000"/>
              </a:spcBef>
              <a:spcAft>
                <a:spcPts val="0"/>
              </a:spcAft>
              <a:buClr>
                <a:srgbClr val="C00000"/>
              </a:buClr>
              <a:buSzPct val="95000"/>
              <a:buFont typeface="Wingdings" pitchFamily="2" charset="2"/>
              <a:buChar char="Ø"/>
              <a:tabLst/>
              <a:defRPr/>
            </a:pPr>
            <a:r>
              <a:rPr kumimoji="0" lang="ka-GE" sz="2000" b="0" i="0" u="none" strike="noStrike" kern="1200" cap="none" spc="0" normalizeH="0" baseline="0" noProof="0" smtClean="0">
                <a:ln>
                  <a:noFill/>
                </a:ln>
                <a:solidFill>
                  <a:schemeClr val="dk1"/>
                </a:solidFill>
                <a:effectLst/>
                <a:uLnTx/>
                <a:uFillTx/>
                <a:latin typeface="Sylfaen" pitchFamily="18" charset="0"/>
                <a:ea typeface="+mn-ea"/>
                <a:cs typeface="+mn-cs"/>
              </a:rPr>
              <a:t>ცხოველური ნარჩენების მართვის რეგულირება და კონტროლი  გ/დ სამინისტროსთან ერთად</a:t>
            </a:r>
          </a:p>
          <a:p>
            <a:pPr marL="274320" marR="0" lvl="0" indent="-274320" algn="l" defTabSz="914400" rtl="0" eaLnBrk="1" fontAlgn="auto" latinLnBrk="0" hangingPunct="1">
              <a:lnSpc>
                <a:spcPct val="100000"/>
              </a:lnSpc>
              <a:spcBef>
                <a:spcPct val="20000"/>
              </a:spcBef>
              <a:spcAft>
                <a:spcPts val="0"/>
              </a:spcAft>
              <a:buClr>
                <a:srgbClr val="C00000"/>
              </a:buClr>
              <a:buSzPct val="95000"/>
              <a:buFont typeface="Wingdings" pitchFamily="2" charset="2"/>
              <a:buChar char="Ø"/>
              <a:tabLst/>
              <a:defRPr/>
            </a:pPr>
            <a:endParaRPr kumimoji="0" lang="ka-GE" sz="2000" b="0" i="0" u="none" strike="noStrike" kern="1200" cap="none" spc="0" normalizeH="0" baseline="0" noProof="0" smtClean="0">
              <a:ln>
                <a:noFill/>
              </a:ln>
              <a:solidFill>
                <a:schemeClr val="dk1"/>
              </a:solidFill>
              <a:effectLst/>
              <a:uLnTx/>
              <a:uFillTx/>
              <a:latin typeface="Sylfaen" pitchFamily="18" charset="0"/>
              <a:ea typeface="+mn-ea"/>
              <a:cs typeface="+mn-cs"/>
            </a:endParaRPr>
          </a:p>
          <a:p>
            <a:pPr marL="274320" marR="0" lvl="0" indent="-274320" algn="l" defTabSz="914400" rtl="0" eaLnBrk="1" fontAlgn="auto" latinLnBrk="0" hangingPunct="1">
              <a:lnSpc>
                <a:spcPct val="100000"/>
              </a:lnSpc>
              <a:spcBef>
                <a:spcPct val="20000"/>
              </a:spcBef>
              <a:spcAft>
                <a:spcPts val="0"/>
              </a:spcAft>
              <a:buClr>
                <a:srgbClr val="C00000"/>
              </a:buClr>
              <a:buSzPct val="95000"/>
              <a:buFont typeface="Wingdings 2" pitchFamily="18" charset="2"/>
              <a:buNone/>
              <a:tabLst/>
              <a:defRPr/>
            </a:pPr>
            <a:r>
              <a:rPr kumimoji="0" lang="ka-GE" sz="2400" b="1" i="0" u="none" strike="noStrike" kern="1200" cap="none" spc="0" normalizeH="0" baseline="0" noProof="0" smtClean="0">
                <a:ln>
                  <a:noFill/>
                </a:ln>
                <a:solidFill>
                  <a:schemeClr val="dk1"/>
                </a:solidFill>
                <a:effectLst/>
                <a:uLnTx/>
                <a:uFillTx/>
                <a:latin typeface="Sylfaen" pitchFamily="18" charset="0"/>
                <a:ea typeface="+mn-ea"/>
                <a:cs typeface="+mn-cs"/>
              </a:rPr>
              <a:t>ეკონომიკისა და მდგრადი განვითარების სამინისტრო:</a:t>
            </a:r>
          </a:p>
          <a:p>
            <a:pPr marL="274320" marR="0" lvl="0" indent="-274320" algn="l" defTabSz="914400" rtl="0" eaLnBrk="1" fontAlgn="auto" latinLnBrk="0" hangingPunct="1">
              <a:lnSpc>
                <a:spcPct val="100000"/>
              </a:lnSpc>
              <a:spcBef>
                <a:spcPct val="20000"/>
              </a:spcBef>
              <a:spcAft>
                <a:spcPts val="0"/>
              </a:spcAft>
              <a:buClr>
                <a:srgbClr val="C00000"/>
              </a:buClr>
              <a:buSzPct val="95000"/>
              <a:buFont typeface="Wingdings" pitchFamily="2" charset="2"/>
              <a:buChar char="Ø"/>
              <a:tabLst/>
              <a:defRPr/>
            </a:pPr>
            <a:r>
              <a:rPr kumimoji="0" lang="ka-GE" sz="2000" b="0" i="0" u="none" strike="noStrike" kern="1200" cap="none" spc="0" normalizeH="0" baseline="0" noProof="0" smtClean="0">
                <a:ln>
                  <a:noFill/>
                </a:ln>
                <a:solidFill>
                  <a:schemeClr val="dk1"/>
                </a:solidFill>
                <a:effectLst/>
                <a:uLnTx/>
                <a:uFillTx/>
                <a:latin typeface="Sylfaen" pitchFamily="18" charset="0"/>
                <a:ea typeface="+mn-ea"/>
                <a:cs typeface="+mn-cs"/>
              </a:rPr>
              <a:t>ნარჩენების ტრანსპორტირებასთან დაკავშირებული მოთხოვნებისა და სტანდარტების დადგენა გ/დ სამინისტროსთან ერთად</a:t>
            </a:r>
            <a:endParaRPr kumimoji="0" lang="en-US" sz="2000" b="0" i="0" u="none" strike="noStrike" kern="1200" cap="none" spc="0" normalizeH="0" baseline="0" noProof="0" smtClean="0">
              <a:ln>
                <a:noFill/>
              </a:ln>
              <a:solidFill>
                <a:schemeClr val="dk1"/>
              </a:solidFill>
              <a:effectLst/>
              <a:uLnTx/>
              <a:uFillTx/>
              <a:latin typeface="Sylfaen" pitchFamily="18" charset="0"/>
              <a:ea typeface="+mn-ea"/>
              <a:cs typeface="+mn-cs"/>
            </a:endParaRPr>
          </a:p>
          <a:p>
            <a:pPr marL="274320" marR="0" lvl="0" indent="-274320" algn="l" defTabSz="914400" rtl="0" eaLnBrk="1" fontAlgn="auto" latinLnBrk="0" hangingPunct="1">
              <a:lnSpc>
                <a:spcPct val="150000"/>
              </a:lnSpc>
              <a:spcBef>
                <a:spcPct val="20000"/>
              </a:spcBef>
              <a:spcAft>
                <a:spcPts val="0"/>
              </a:spcAft>
              <a:buClr>
                <a:schemeClr val="accent3"/>
              </a:buClr>
              <a:buSzPct val="95000"/>
              <a:buFont typeface="Wingdings 2" pitchFamily="18" charset="2"/>
              <a:buNone/>
              <a:tabLst/>
              <a:defRPr/>
            </a:pPr>
            <a:endParaRPr kumimoji="0" lang="ka-GE" sz="2400" b="0" i="0" u="none" strike="noStrike" kern="1200" cap="none" spc="0" normalizeH="0" baseline="0" noProof="0" smtClean="0">
              <a:ln>
                <a:noFill/>
              </a:ln>
              <a:solidFill>
                <a:schemeClr val="dk1"/>
              </a:solidFill>
              <a:effectLst/>
              <a:uLnTx/>
              <a:uFillTx/>
              <a:latin typeface="Sylfaen" pitchFamily="18" charset="0"/>
              <a:ea typeface="+mn-ea"/>
              <a:cs typeface="+mn-cs"/>
            </a:endParaRPr>
          </a:p>
          <a:p>
            <a:pPr marL="274320" marR="0" lvl="0" indent="-274320" algn="l" defTabSz="914400" rtl="0" eaLnBrk="1" fontAlgn="auto" latinLnBrk="0" hangingPunct="1">
              <a:lnSpc>
                <a:spcPct val="150000"/>
              </a:lnSpc>
              <a:spcBef>
                <a:spcPct val="20000"/>
              </a:spcBef>
              <a:spcAft>
                <a:spcPts val="0"/>
              </a:spcAft>
              <a:buClr>
                <a:schemeClr val="accent3"/>
              </a:buClr>
              <a:buSzPct val="95000"/>
              <a:buFont typeface="Wingdings 2" pitchFamily="18" charset="2"/>
              <a:buNone/>
              <a:tabLst/>
              <a:defRPr/>
            </a:pPr>
            <a:endParaRPr kumimoji="0" lang="ka-GE" sz="2400" b="0" i="0" u="none" strike="noStrike" kern="1200" cap="none" spc="0" normalizeH="0" baseline="0" noProof="0" smtClean="0">
              <a:ln>
                <a:noFill/>
              </a:ln>
              <a:solidFill>
                <a:schemeClr val="dk1"/>
              </a:solidFill>
              <a:effectLst/>
              <a:uLnTx/>
              <a:uFillTx/>
              <a:latin typeface="Sylfaen" pitchFamily="18" charset="0"/>
              <a:ea typeface="+mn-ea"/>
              <a:cs typeface="+mn-cs"/>
            </a:endParaRPr>
          </a:p>
          <a:p>
            <a:pPr marL="274320" marR="0" lvl="0" indent="-274320" algn="l" defTabSz="914400" rtl="0" eaLnBrk="1" fontAlgn="auto" latinLnBrk="0" hangingPunct="1">
              <a:lnSpc>
                <a:spcPct val="150000"/>
              </a:lnSpc>
              <a:spcBef>
                <a:spcPct val="20000"/>
              </a:spcBef>
              <a:spcAft>
                <a:spcPts val="0"/>
              </a:spcAft>
              <a:buClr>
                <a:schemeClr val="accent3"/>
              </a:buClr>
              <a:buSzPct val="95000"/>
              <a:buFont typeface="Wingdings 2" pitchFamily="18" charset="2"/>
              <a:buNone/>
              <a:tabLst/>
              <a:defRPr/>
            </a:pPr>
            <a:endParaRPr kumimoji="0" lang="en-US" sz="2400" b="0" i="0" u="none" strike="noStrike" kern="1200" cap="none" spc="0" normalizeH="0" baseline="0" noProof="0" dirty="0">
              <a:ln>
                <a:noFill/>
              </a:ln>
              <a:solidFill>
                <a:schemeClr val="dk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D50375D-1C68-4A3B-A72B-AC8D775AA4F1}" type="slidenum">
              <a:rPr lang="en-US" smtClean="0"/>
              <a:pPr>
                <a:defRPr/>
              </a:pPr>
              <a:t>29</a:t>
            </a:fld>
            <a:endParaRPr lang="en-US"/>
          </a:p>
        </p:txBody>
      </p:sp>
      <p:sp>
        <p:nvSpPr>
          <p:cNvPr id="4" name="TextBox 3"/>
          <p:cNvSpPr txBox="1"/>
          <p:nvPr/>
        </p:nvSpPr>
        <p:spPr>
          <a:xfrm>
            <a:off x="1295400" y="762000"/>
            <a:ext cx="6324600" cy="52322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ka-GE" sz="2800" dirty="0" smtClean="0"/>
              <a:t>მუნიციპალიტეტების კომპეტენციები</a:t>
            </a:r>
            <a:endParaRPr lang="en-US" sz="2800" dirty="0"/>
          </a:p>
        </p:txBody>
      </p:sp>
      <p:sp>
        <p:nvSpPr>
          <p:cNvPr id="5" name="Content Placeholder 2"/>
          <p:cNvSpPr txBox="1">
            <a:spLocks/>
          </p:cNvSpPr>
          <p:nvPr/>
        </p:nvSpPr>
        <p:spPr>
          <a:xfrm>
            <a:off x="0" y="1524000"/>
            <a:ext cx="8915400" cy="5334000"/>
          </a:xfrm>
          <a:prstGeom prst="rect">
            <a:avLst/>
          </a:prstGeom>
        </p:spPr>
        <p:txBody>
          <a:bodyPr>
            <a:normAutofit fontScale="92500" lnSpcReduction="10000"/>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pitchFamily="18" charset="2"/>
              <a:buNone/>
              <a:tabLst/>
              <a:defRPr/>
            </a:pPr>
            <a:r>
              <a:rPr kumimoji="0" lang="ka-GE" sz="2400" b="1" i="0" u="none" strike="noStrike" kern="1200" cap="none" spc="0" normalizeH="0" baseline="0" noProof="0" smtClean="0">
                <a:ln>
                  <a:noFill/>
                </a:ln>
                <a:solidFill>
                  <a:schemeClr val="tx1"/>
                </a:solidFill>
                <a:effectLst/>
                <a:uLnTx/>
                <a:uFillTx/>
                <a:latin typeface="Sylfaen" pitchFamily="18" charset="0"/>
                <a:ea typeface="+mn-ea"/>
                <a:cs typeface="+mn-cs"/>
              </a:rPr>
              <a:t>მუნიციპალური ნარჩენების მართვა</a:t>
            </a:r>
            <a:r>
              <a:rPr kumimoji="0" lang="ka-GE" sz="2400" b="0" i="0" u="none" strike="noStrike" kern="1200" cap="none" spc="0" normalizeH="0" baseline="0" noProof="0" smtClean="0">
                <a:ln>
                  <a:noFill/>
                </a:ln>
                <a:solidFill>
                  <a:schemeClr val="tx1"/>
                </a:solidFill>
                <a:effectLst/>
                <a:uLnTx/>
                <a:uFillTx/>
                <a:latin typeface="Sylfaen" pitchFamily="18" charset="0"/>
                <a:ea typeface="+mn-ea"/>
                <a:cs typeface="+mn-cs"/>
              </a:rPr>
              <a:t>:</a:t>
            </a:r>
            <a:endParaRPr kumimoji="0" lang="en-US" sz="24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pitchFamily="18" charset="2"/>
              <a:buNone/>
              <a:tabLst/>
              <a:defRPr/>
            </a:pPr>
            <a:endParaRPr kumimoji="0" lang="ka-GE" sz="24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180000" marR="0" lvl="0" indent="0" algn="l" defTabSz="914400" rtl="0" eaLnBrk="1" fontAlgn="auto" latinLnBrk="0" hangingPunct="1">
              <a:lnSpc>
                <a:spcPct val="110000"/>
              </a:lnSpc>
              <a:spcBef>
                <a:spcPts val="0"/>
              </a:spcBef>
              <a:spcAft>
                <a:spcPts val="0"/>
              </a:spcAft>
              <a:buClr>
                <a:srgbClr val="C00000"/>
              </a:buClr>
              <a:buSzPct val="95000"/>
              <a:buFont typeface="Wingdings" pitchFamily="2" charset="2"/>
              <a:buChar char="Ø"/>
              <a:tabLst/>
              <a:defRPr/>
            </a:pPr>
            <a:r>
              <a:rPr kumimoji="0" lang="ka-GE" sz="2400" b="0" i="0" u="none" strike="noStrike" kern="1200" cap="none" spc="0" normalizeH="0" baseline="0" noProof="0" smtClean="0">
                <a:ln>
                  <a:noFill/>
                </a:ln>
                <a:solidFill>
                  <a:schemeClr val="tx1"/>
                </a:solidFill>
                <a:effectLst/>
                <a:uLnTx/>
                <a:uFillTx/>
                <a:latin typeface="Sylfaen" pitchFamily="18" charset="0"/>
                <a:ea typeface="+mn-ea"/>
                <a:cs typeface="+mn-cs"/>
              </a:rPr>
              <a:t>მუნიციპალური ნარჩენების შეგროვება და შესაბამისი</a:t>
            </a:r>
            <a:r>
              <a:rPr kumimoji="0" lang="en-US" sz="2400" b="0" i="0" u="none" strike="noStrike" kern="1200" cap="none" spc="0" normalizeH="0" baseline="0" noProof="0" smtClean="0">
                <a:ln>
                  <a:noFill/>
                </a:ln>
                <a:solidFill>
                  <a:schemeClr val="tx1"/>
                </a:solidFill>
                <a:effectLst/>
                <a:uLnTx/>
                <a:uFillTx/>
                <a:latin typeface="Sylfaen" pitchFamily="18" charset="0"/>
                <a:ea typeface="+mn-ea"/>
                <a:cs typeface="+mn-cs"/>
              </a:rPr>
              <a:t> </a:t>
            </a:r>
            <a:r>
              <a:rPr kumimoji="0" lang="ka-GE" sz="2400" b="0" i="0" u="none" strike="noStrike" kern="1200" cap="none" spc="0" normalizeH="0" baseline="0" noProof="0" smtClean="0">
                <a:ln>
                  <a:noFill/>
                </a:ln>
                <a:solidFill>
                  <a:schemeClr val="tx1"/>
                </a:solidFill>
                <a:effectLst/>
                <a:uLnTx/>
                <a:uFillTx/>
                <a:latin typeface="Sylfaen" pitchFamily="18" charset="0"/>
                <a:ea typeface="+mn-ea"/>
                <a:cs typeface="+mn-cs"/>
              </a:rPr>
              <a:t>სისტემის შექმნა/დანერგვა;</a:t>
            </a:r>
            <a:endParaRPr kumimoji="0" lang="en-US" sz="24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180000" marR="0" lvl="0" indent="0" algn="l" defTabSz="914400" rtl="0" eaLnBrk="1" fontAlgn="auto" latinLnBrk="0" hangingPunct="1">
              <a:lnSpc>
                <a:spcPct val="110000"/>
              </a:lnSpc>
              <a:spcBef>
                <a:spcPts val="0"/>
              </a:spcBef>
              <a:spcAft>
                <a:spcPts val="0"/>
              </a:spcAft>
              <a:buClr>
                <a:srgbClr val="C00000"/>
              </a:buClr>
              <a:buSzPct val="95000"/>
              <a:buFont typeface="Wingdings" pitchFamily="2" charset="2"/>
              <a:buChar char="Ø"/>
              <a:tabLst/>
              <a:defRPr/>
            </a:pPr>
            <a:endParaRPr kumimoji="0" lang="ka-GE" sz="24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180000" marR="0" lvl="0" indent="0" algn="l" defTabSz="914400" rtl="0" eaLnBrk="1" fontAlgn="auto" latinLnBrk="0" hangingPunct="1">
              <a:lnSpc>
                <a:spcPct val="110000"/>
              </a:lnSpc>
              <a:spcBef>
                <a:spcPts val="0"/>
              </a:spcBef>
              <a:spcAft>
                <a:spcPts val="0"/>
              </a:spcAft>
              <a:buClr>
                <a:srgbClr val="C00000"/>
              </a:buClr>
              <a:buSzPct val="95000"/>
              <a:buFont typeface="Wingdings" pitchFamily="2" charset="2"/>
              <a:buChar char="Ø"/>
              <a:tabLst/>
              <a:defRPr/>
            </a:pPr>
            <a:r>
              <a:rPr kumimoji="0" lang="ka-GE" sz="2400" b="0" i="0" u="none" strike="noStrike" kern="1200" cap="none" spc="0" normalizeH="0" baseline="0" noProof="0" smtClean="0">
                <a:ln>
                  <a:noFill/>
                </a:ln>
                <a:solidFill>
                  <a:schemeClr val="tx1"/>
                </a:solidFill>
                <a:effectLst/>
                <a:uLnTx/>
                <a:uFillTx/>
                <a:latin typeface="Sylfaen" pitchFamily="18" charset="0"/>
                <a:ea typeface="+mn-ea"/>
                <a:cs typeface="+mn-cs"/>
              </a:rPr>
              <a:t>მუნიციპალური ნარჩენების სეპარირებული შეგროვების სისტემის ეტაპობრივი დანერგვა;</a:t>
            </a:r>
            <a:endParaRPr kumimoji="0" lang="en-US" sz="24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180000" marR="0" lvl="0" indent="0" algn="l" defTabSz="914400" rtl="0" eaLnBrk="1" fontAlgn="auto" latinLnBrk="0" hangingPunct="1">
              <a:lnSpc>
                <a:spcPct val="110000"/>
              </a:lnSpc>
              <a:spcBef>
                <a:spcPts val="0"/>
              </a:spcBef>
              <a:spcAft>
                <a:spcPts val="0"/>
              </a:spcAft>
              <a:buClr>
                <a:srgbClr val="C00000"/>
              </a:buClr>
              <a:buSzPct val="95000"/>
              <a:buFont typeface="Wingdings" pitchFamily="2" charset="2"/>
              <a:buChar char="Ø"/>
              <a:tabLst/>
              <a:defRPr/>
            </a:pPr>
            <a:endParaRPr kumimoji="0" lang="ka-GE" sz="24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180000" marR="0" lvl="0" indent="0" algn="l" defTabSz="914400" rtl="0" eaLnBrk="1" fontAlgn="auto" latinLnBrk="0" hangingPunct="1">
              <a:lnSpc>
                <a:spcPct val="110000"/>
              </a:lnSpc>
              <a:spcBef>
                <a:spcPts val="0"/>
              </a:spcBef>
              <a:spcAft>
                <a:spcPts val="0"/>
              </a:spcAft>
              <a:buClr>
                <a:srgbClr val="C00000"/>
              </a:buClr>
              <a:buSzPct val="95000"/>
              <a:buFont typeface="Wingdings" pitchFamily="2" charset="2"/>
              <a:buChar char="Ø"/>
              <a:tabLst/>
              <a:defRPr/>
            </a:pPr>
            <a:r>
              <a:rPr kumimoji="0" lang="ka-GE" sz="2400" b="0" i="0" u="none" strike="noStrike" kern="1200" cap="none" spc="0" normalizeH="0" baseline="0" noProof="0" smtClean="0">
                <a:ln>
                  <a:noFill/>
                </a:ln>
                <a:solidFill>
                  <a:schemeClr val="tx1"/>
                </a:solidFill>
                <a:effectLst/>
                <a:uLnTx/>
                <a:uFillTx/>
                <a:latin typeface="Sylfaen" pitchFamily="18" charset="0"/>
                <a:ea typeface="+mn-ea"/>
                <a:cs typeface="+mn-cs"/>
              </a:rPr>
              <a:t>მუნიციპალური ნარჩენების წინასწარი დამუშავება და აღდგენა, მათ შორის რეციკლირება;</a:t>
            </a:r>
            <a:endParaRPr kumimoji="0" lang="en-US" sz="24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180000" marR="0" lvl="0" indent="0" algn="l" defTabSz="914400" rtl="0" eaLnBrk="1" fontAlgn="auto" latinLnBrk="0" hangingPunct="1">
              <a:lnSpc>
                <a:spcPct val="110000"/>
              </a:lnSpc>
              <a:spcBef>
                <a:spcPts val="0"/>
              </a:spcBef>
              <a:spcAft>
                <a:spcPts val="0"/>
              </a:spcAft>
              <a:buClr>
                <a:srgbClr val="C00000"/>
              </a:buClr>
              <a:buSzPct val="95000"/>
              <a:buFont typeface="Wingdings" pitchFamily="2" charset="2"/>
              <a:buChar char="Ø"/>
              <a:tabLst/>
              <a:defRPr/>
            </a:pPr>
            <a:endParaRPr kumimoji="0" lang="ka-GE" sz="24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180000" marR="0" lvl="0" indent="0" algn="l" defTabSz="914400" rtl="0" eaLnBrk="1" fontAlgn="auto" latinLnBrk="0" hangingPunct="1">
              <a:lnSpc>
                <a:spcPct val="110000"/>
              </a:lnSpc>
              <a:spcBef>
                <a:spcPts val="0"/>
              </a:spcBef>
              <a:spcAft>
                <a:spcPts val="0"/>
              </a:spcAft>
              <a:buClr>
                <a:srgbClr val="C00000"/>
              </a:buClr>
              <a:buSzPct val="95000"/>
              <a:buFont typeface="Wingdings" pitchFamily="2" charset="2"/>
              <a:buChar char="Ø"/>
              <a:tabLst/>
              <a:defRPr/>
            </a:pPr>
            <a:r>
              <a:rPr kumimoji="0" lang="ka-GE" sz="2400" b="0" i="0" u="none" strike="noStrike" kern="1200" cap="none" spc="0" normalizeH="0" baseline="0" noProof="0" smtClean="0">
                <a:ln>
                  <a:noFill/>
                </a:ln>
                <a:solidFill>
                  <a:schemeClr val="tx1"/>
                </a:solidFill>
                <a:effectLst/>
                <a:uLnTx/>
                <a:uFillTx/>
                <a:latin typeface="Sylfaen" pitchFamily="18" charset="0"/>
                <a:ea typeface="+mn-ea"/>
                <a:cs typeface="+mn-cs"/>
              </a:rPr>
              <a:t>მუნიციპალური ნარჩენების ტრანსპორტირება ნაგავსაყრელამდე ან ნაგავგადამტვირთ სადგურამდე;</a:t>
            </a:r>
            <a:endParaRPr kumimoji="0" lang="en-US" sz="24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180000" marR="0" lvl="0" indent="0" algn="l" defTabSz="914400" rtl="0" eaLnBrk="1" fontAlgn="auto" latinLnBrk="0" hangingPunct="1">
              <a:lnSpc>
                <a:spcPct val="110000"/>
              </a:lnSpc>
              <a:spcBef>
                <a:spcPts val="0"/>
              </a:spcBef>
              <a:spcAft>
                <a:spcPts val="0"/>
              </a:spcAft>
              <a:buClr>
                <a:srgbClr val="C00000"/>
              </a:buClr>
              <a:buSzPct val="95000"/>
              <a:buFont typeface="Wingdings" pitchFamily="2" charset="2"/>
              <a:buChar char="Ø"/>
              <a:tabLst/>
              <a:defRPr/>
            </a:pPr>
            <a:endParaRPr kumimoji="0" lang="ka-GE" sz="24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180000" marR="0" lvl="0" indent="0" algn="l" defTabSz="914400" rtl="0" eaLnBrk="1" fontAlgn="auto" latinLnBrk="0" hangingPunct="1">
              <a:lnSpc>
                <a:spcPct val="110000"/>
              </a:lnSpc>
              <a:spcBef>
                <a:spcPts val="0"/>
              </a:spcBef>
              <a:spcAft>
                <a:spcPts val="0"/>
              </a:spcAft>
              <a:buClr>
                <a:srgbClr val="C00000"/>
              </a:buClr>
              <a:buSzPct val="95000"/>
              <a:buFont typeface="Wingdings" pitchFamily="2" charset="2"/>
              <a:buChar char="Ø"/>
              <a:tabLst/>
              <a:defRPr/>
            </a:pPr>
            <a:r>
              <a:rPr kumimoji="0" lang="ka-GE" sz="2400" b="0" i="0" u="none" strike="noStrike" kern="1200" cap="none" spc="0" normalizeH="0" baseline="0" noProof="0" smtClean="0">
                <a:ln>
                  <a:noFill/>
                </a:ln>
                <a:solidFill>
                  <a:schemeClr val="tx1"/>
                </a:solidFill>
                <a:effectLst/>
                <a:uLnTx/>
                <a:uFillTx/>
                <a:latin typeface="Sylfaen" pitchFamily="18" charset="0"/>
                <a:ea typeface="+mn-ea"/>
                <a:cs typeface="+mn-cs"/>
              </a:rPr>
              <a:t>მუნიციპალური ნარჩენების მართვის გეგმების შემუშავება.</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pitchFamily="18" charset="2"/>
              <a:buNone/>
              <a:tabLst/>
              <a:defRPr/>
            </a:pPr>
            <a:endParaRPr kumimoji="0" lang="ka-GE" sz="24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pitchFamily="18" charset="2"/>
              <a:buChar char=""/>
              <a:tabLst/>
              <a:defRPr/>
            </a:pPr>
            <a:endParaRPr kumimoji="0" lang="ka-GE" sz="24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pitchFamily="18" charset="2"/>
              <a:buChar char=""/>
              <a:tabLst/>
              <a:defRPr/>
            </a:pPr>
            <a:endParaRPr kumimoji="0" lang="ka-GE" sz="24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pitchFamily="18" charset="2"/>
              <a:buChar char=""/>
              <a:tabLst/>
              <a:defRPr/>
            </a:pPr>
            <a:endParaRPr kumimoji="0" lang="ka-GE" sz="24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pitchFamily="18" charset="2"/>
              <a:buChar char=""/>
              <a:tabLst/>
              <a:defRPr/>
            </a:pPr>
            <a:endParaRPr kumimoji="0" lang="ka-GE" sz="2400" b="1" i="0" u="none" strike="noStrike" kern="1200" cap="none" spc="0" normalizeH="0" baseline="0" noProof="0" smtClean="0">
              <a:ln>
                <a:noFill/>
              </a:ln>
              <a:solidFill>
                <a:schemeClr val="tx1"/>
              </a:solidFill>
              <a:effectLst/>
              <a:uLnTx/>
              <a:uFillTx/>
              <a:latin typeface="Sylfaen" pitchFamily="18" charset="0"/>
              <a:ea typeface="+mn-ea"/>
              <a:cs typeface="+mn-cs"/>
            </a:endParaRPr>
          </a:p>
          <a:p>
            <a:pPr marL="274320" marR="0" lvl="0" indent="-274320" algn="l" defTabSz="914400" rtl="0" eaLnBrk="1" fontAlgn="auto" latinLnBrk="0" hangingPunct="1">
              <a:lnSpc>
                <a:spcPct val="150000"/>
              </a:lnSpc>
              <a:spcBef>
                <a:spcPct val="20000"/>
              </a:spcBef>
              <a:spcAft>
                <a:spcPts val="0"/>
              </a:spcAft>
              <a:buClr>
                <a:schemeClr val="accent3"/>
              </a:buClr>
              <a:buSzPct val="95000"/>
              <a:buFont typeface="Wingdings 2" pitchFamily="18" charset="2"/>
              <a:buNone/>
              <a:tabLst/>
              <a:defRPr/>
            </a:pPr>
            <a:endParaRPr kumimoji="0" lang="ka-GE" sz="24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274320" marR="0" lvl="0" indent="-274320" algn="l" defTabSz="914400" rtl="0" eaLnBrk="1" fontAlgn="auto" latinLnBrk="0" hangingPunct="1">
              <a:lnSpc>
                <a:spcPct val="150000"/>
              </a:lnSpc>
              <a:spcBef>
                <a:spcPct val="20000"/>
              </a:spcBef>
              <a:spcAft>
                <a:spcPts val="0"/>
              </a:spcAft>
              <a:buClr>
                <a:schemeClr val="accent3"/>
              </a:buClr>
              <a:buSzPct val="95000"/>
              <a:buFont typeface="Wingdings 2" pitchFamily="18" charset="2"/>
              <a:buNone/>
              <a:tabLst/>
              <a:defRPr/>
            </a:pPr>
            <a:endParaRPr kumimoji="0" lang="ka-GE" sz="24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274320" marR="0" lvl="0" indent="-274320" algn="l" defTabSz="914400" rtl="0" eaLnBrk="1" fontAlgn="auto" latinLnBrk="0" hangingPunct="1">
              <a:lnSpc>
                <a:spcPct val="150000"/>
              </a:lnSpc>
              <a:spcBef>
                <a:spcPct val="20000"/>
              </a:spcBef>
              <a:spcAft>
                <a:spcPts val="0"/>
              </a:spcAft>
              <a:buClr>
                <a:schemeClr val="accent3"/>
              </a:buClr>
              <a:buSzPct val="95000"/>
              <a:buFont typeface="Wingdings 2" pitchFamily="18" charset="2"/>
              <a:buNone/>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81C55B9-49FF-4B95-A499-F807E3F5A16C}" type="slidenum">
              <a:rPr lang="en-US"/>
              <a:pPr>
                <a:defRPr/>
              </a:pPr>
              <a:t>3</a:t>
            </a:fld>
            <a:endParaRPr lang="en-US"/>
          </a:p>
        </p:txBody>
      </p:sp>
      <p:sp>
        <p:nvSpPr>
          <p:cNvPr id="3" name="Rectangle 2"/>
          <p:cNvSpPr/>
          <p:nvPr/>
        </p:nvSpPr>
        <p:spPr>
          <a:xfrm>
            <a:off x="381000" y="1997075"/>
            <a:ext cx="8305800" cy="8217634"/>
          </a:xfrm>
          <a:prstGeom prst="rect">
            <a:avLst/>
          </a:prstGeom>
        </p:spPr>
        <p:txBody>
          <a:bodyPr wrap="square">
            <a:spAutoFit/>
          </a:bodyPr>
          <a:lstStyle/>
          <a:p>
            <a:pPr marL="285750" indent="-285750" fontAlgn="auto">
              <a:spcBef>
                <a:spcPts val="0"/>
              </a:spcBef>
              <a:spcAft>
                <a:spcPts val="0"/>
              </a:spcAft>
              <a:buFont typeface="Arial" pitchFamily="34" charset="0"/>
              <a:buChar char="•"/>
              <a:defRPr/>
            </a:pPr>
            <a:r>
              <a:rPr lang="en-GB" sz="2400" dirty="0" err="1">
                <a:latin typeface="Sylfaen" pitchFamily="18" charset="0"/>
                <a:cs typeface="+mn-cs"/>
              </a:rPr>
              <a:t>გარემოსა</a:t>
            </a:r>
            <a:r>
              <a:rPr lang="en-GB" sz="2400" dirty="0">
                <a:latin typeface="Sylfaen" pitchFamily="18" charset="0"/>
                <a:cs typeface="+mn-cs"/>
              </a:rPr>
              <a:t> </a:t>
            </a:r>
            <a:r>
              <a:rPr lang="en-GB" sz="2400" dirty="0" err="1">
                <a:latin typeface="Sylfaen" pitchFamily="18" charset="0"/>
                <a:cs typeface="+mn-cs"/>
              </a:rPr>
              <a:t>და</a:t>
            </a:r>
            <a:r>
              <a:rPr lang="en-GB" sz="2400" dirty="0">
                <a:latin typeface="Sylfaen" pitchFamily="18" charset="0"/>
                <a:cs typeface="+mn-cs"/>
              </a:rPr>
              <a:t> </a:t>
            </a:r>
            <a:r>
              <a:rPr lang="en-GB" sz="2400" dirty="0" err="1">
                <a:latin typeface="Sylfaen" pitchFamily="18" charset="0"/>
                <a:cs typeface="+mn-cs"/>
              </a:rPr>
              <a:t>ადამიანის</a:t>
            </a:r>
            <a:r>
              <a:rPr lang="en-GB" sz="2400" dirty="0">
                <a:latin typeface="Sylfaen" pitchFamily="18" charset="0"/>
                <a:cs typeface="+mn-cs"/>
              </a:rPr>
              <a:t> </a:t>
            </a:r>
            <a:r>
              <a:rPr lang="en-GB" sz="2400" dirty="0" err="1">
                <a:latin typeface="Sylfaen" pitchFamily="18" charset="0"/>
                <a:cs typeface="+mn-cs"/>
              </a:rPr>
              <a:t>ჯანმრთელობის</a:t>
            </a:r>
            <a:r>
              <a:rPr lang="en-GB" sz="2400" dirty="0">
                <a:latin typeface="Sylfaen" pitchFamily="18" charset="0"/>
                <a:cs typeface="+mn-cs"/>
              </a:rPr>
              <a:t> </a:t>
            </a:r>
            <a:r>
              <a:rPr lang="en-GB" sz="2400" dirty="0" err="1">
                <a:latin typeface="Sylfaen" pitchFamily="18" charset="0"/>
                <a:cs typeface="+mn-cs"/>
              </a:rPr>
              <a:t>დაცვა</a:t>
            </a:r>
            <a:endParaRPr lang="ka-GE" sz="2400" dirty="0">
              <a:latin typeface="Sylfaen" pitchFamily="18" charset="0"/>
              <a:cs typeface="+mn-cs"/>
            </a:endParaRPr>
          </a:p>
          <a:p>
            <a:pPr marL="285750" indent="-285750" fontAlgn="auto">
              <a:spcBef>
                <a:spcPts val="0"/>
              </a:spcBef>
              <a:spcAft>
                <a:spcPts val="0"/>
              </a:spcAft>
              <a:buFont typeface="Arial" pitchFamily="34" charset="0"/>
              <a:buChar char="•"/>
              <a:defRPr/>
            </a:pPr>
            <a:endParaRPr lang="ka-GE" sz="2400" dirty="0">
              <a:latin typeface="Sylfaen" pitchFamily="18" charset="0"/>
              <a:cs typeface="+mn-cs"/>
            </a:endParaRPr>
          </a:p>
          <a:p>
            <a:pPr marL="285750" indent="-285750" fontAlgn="auto">
              <a:spcBef>
                <a:spcPts val="0"/>
              </a:spcBef>
              <a:spcAft>
                <a:spcPts val="0"/>
              </a:spcAft>
              <a:buFont typeface="Arial" pitchFamily="34" charset="0"/>
              <a:buChar char="•"/>
              <a:defRPr/>
            </a:pPr>
            <a:r>
              <a:rPr lang="en-GB" sz="2400" dirty="0" err="1" smtClean="0">
                <a:latin typeface="Sylfaen" pitchFamily="18" charset="0"/>
              </a:rPr>
              <a:t>ნარჩენების</a:t>
            </a:r>
            <a:r>
              <a:rPr lang="en-GB" sz="2400" dirty="0" smtClean="0">
                <a:latin typeface="Sylfaen" pitchFamily="18" charset="0"/>
              </a:rPr>
              <a:t> </a:t>
            </a:r>
            <a:r>
              <a:rPr lang="ka-GE" sz="2400" dirty="0" smtClean="0">
                <a:latin typeface="Sylfaen" pitchFamily="18" charset="0"/>
              </a:rPr>
              <a:t> </a:t>
            </a:r>
            <a:r>
              <a:rPr lang="en-GB" sz="2400" dirty="0" err="1" smtClean="0">
                <a:latin typeface="Sylfaen" pitchFamily="18" charset="0"/>
              </a:rPr>
              <a:t>მართვის</a:t>
            </a:r>
            <a:r>
              <a:rPr lang="en-GB" sz="2400" dirty="0" smtClean="0">
                <a:latin typeface="Sylfaen" pitchFamily="18" charset="0"/>
              </a:rPr>
              <a:t> </a:t>
            </a:r>
            <a:r>
              <a:rPr lang="ka-GE" sz="2400" dirty="0" smtClean="0">
                <a:latin typeface="Sylfaen" pitchFamily="18" charset="0"/>
              </a:rPr>
              <a:t> </a:t>
            </a:r>
            <a:r>
              <a:rPr lang="en-GB" sz="2400" dirty="0" err="1" smtClean="0">
                <a:latin typeface="Sylfaen" pitchFamily="18" charset="0"/>
              </a:rPr>
              <a:t>სფეროში</a:t>
            </a:r>
            <a:r>
              <a:rPr lang="ka-GE" sz="2400" dirty="0" smtClean="0">
                <a:latin typeface="Sylfaen" pitchFamily="18" charset="0"/>
              </a:rPr>
              <a:t> </a:t>
            </a:r>
            <a:r>
              <a:rPr lang="en-GB" sz="2400" dirty="0" smtClean="0">
                <a:latin typeface="Sylfaen" pitchFamily="18" charset="0"/>
              </a:rPr>
              <a:t> </a:t>
            </a:r>
            <a:r>
              <a:rPr lang="en-GB" sz="2400" dirty="0" err="1" smtClean="0">
                <a:latin typeface="Sylfaen" pitchFamily="18" charset="0"/>
              </a:rPr>
              <a:t>სამართლებრივი</a:t>
            </a:r>
            <a:r>
              <a:rPr lang="en-GB" sz="2400" dirty="0" smtClean="0">
                <a:latin typeface="Sylfaen" pitchFamily="18" charset="0"/>
              </a:rPr>
              <a:t> </a:t>
            </a:r>
            <a:r>
              <a:rPr lang="ka-GE" sz="2400" dirty="0" smtClean="0">
                <a:latin typeface="Sylfaen" pitchFamily="18" charset="0"/>
              </a:rPr>
              <a:t>საფუძვლების შექმნა</a:t>
            </a:r>
          </a:p>
          <a:p>
            <a:pPr marL="285750" indent="-285750" fontAlgn="auto">
              <a:spcBef>
                <a:spcPts val="0"/>
              </a:spcBef>
              <a:spcAft>
                <a:spcPts val="0"/>
              </a:spcAft>
              <a:defRPr/>
            </a:pPr>
            <a:endParaRPr lang="ka-GE" sz="2400" dirty="0" smtClean="0">
              <a:latin typeface="Sylfaen" pitchFamily="18" charset="0"/>
            </a:endParaRPr>
          </a:p>
          <a:p>
            <a:pPr marL="285750" indent="-285750" fontAlgn="auto">
              <a:spcBef>
                <a:spcPts val="0"/>
              </a:spcBef>
              <a:spcAft>
                <a:spcPts val="0"/>
              </a:spcAft>
              <a:buFont typeface="Arial" pitchFamily="34" charset="0"/>
              <a:buChar char="•"/>
              <a:defRPr/>
            </a:pPr>
            <a:r>
              <a:rPr lang="ka-GE" sz="2400" dirty="0" smtClean="0">
                <a:latin typeface="Sylfaen" pitchFamily="18" charset="0"/>
              </a:rPr>
              <a:t>ნარჩენების წარმოქმნის და მისი უარყოფითი ზეგავლენის  პრევენცია და შემცირება</a:t>
            </a:r>
          </a:p>
          <a:p>
            <a:pPr marL="285750" indent="-285750" fontAlgn="auto">
              <a:spcBef>
                <a:spcPts val="0"/>
              </a:spcBef>
              <a:spcAft>
                <a:spcPts val="0"/>
              </a:spcAft>
              <a:defRPr/>
            </a:pPr>
            <a:endParaRPr lang="ka-GE" sz="2400" dirty="0" smtClean="0">
              <a:latin typeface="Sylfaen" pitchFamily="18" charset="0"/>
            </a:endParaRPr>
          </a:p>
          <a:p>
            <a:pPr marL="285750" indent="-285750" fontAlgn="auto">
              <a:spcBef>
                <a:spcPts val="0"/>
              </a:spcBef>
              <a:spcAft>
                <a:spcPts val="0"/>
              </a:spcAft>
              <a:buFont typeface="Arial" pitchFamily="34" charset="0"/>
              <a:buChar char="•"/>
              <a:defRPr/>
            </a:pPr>
            <a:r>
              <a:rPr lang="ka-GE" sz="2400" dirty="0" smtClean="0">
                <a:latin typeface="Sylfaen" pitchFamily="18" charset="0"/>
              </a:rPr>
              <a:t>ნარჩენების მართვის ეფექტიანი მექანიზმების შექმნა</a:t>
            </a:r>
          </a:p>
          <a:p>
            <a:pPr marL="285750" indent="-285750" fontAlgn="auto">
              <a:spcBef>
                <a:spcPts val="0"/>
              </a:spcBef>
              <a:spcAft>
                <a:spcPts val="0"/>
              </a:spcAft>
              <a:defRPr/>
            </a:pPr>
            <a:endParaRPr lang="ka-GE" sz="2400" dirty="0">
              <a:latin typeface="Sylfaen" pitchFamily="18" charset="0"/>
              <a:cs typeface="+mn-cs"/>
            </a:endParaRPr>
          </a:p>
          <a:p>
            <a:pPr marL="285750" indent="-285750" fontAlgn="auto">
              <a:spcBef>
                <a:spcPts val="0"/>
              </a:spcBef>
              <a:spcAft>
                <a:spcPts val="0"/>
              </a:spcAft>
              <a:buFont typeface="Arial" pitchFamily="34" charset="0"/>
              <a:buChar char="•"/>
              <a:defRPr/>
            </a:pPr>
            <a:r>
              <a:rPr lang="ka-GE" sz="2400" dirty="0" smtClean="0">
                <a:latin typeface="Sylfaen" pitchFamily="18" charset="0"/>
              </a:rPr>
              <a:t>ნარჩენის, როგორც რესურსის ეფექტიანი გამოყენების ხელშეწყობა</a:t>
            </a:r>
          </a:p>
          <a:p>
            <a:pPr marL="285750" indent="-285750" fontAlgn="auto">
              <a:spcBef>
                <a:spcPts val="0"/>
              </a:spcBef>
              <a:spcAft>
                <a:spcPts val="0"/>
              </a:spcAft>
              <a:buFont typeface="Arial" pitchFamily="34" charset="0"/>
              <a:buChar char="•"/>
              <a:defRPr/>
            </a:pPr>
            <a:endParaRPr lang="ka-GE" sz="2400" dirty="0" smtClean="0">
              <a:latin typeface="Sylfaen" pitchFamily="18" charset="0"/>
            </a:endParaRPr>
          </a:p>
          <a:p>
            <a:pPr marL="285750" indent="-285750" fontAlgn="auto">
              <a:spcBef>
                <a:spcPts val="0"/>
              </a:spcBef>
              <a:spcAft>
                <a:spcPts val="0"/>
              </a:spcAft>
              <a:defRPr/>
            </a:pPr>
            <a:endParaRPr lang="ka-GE" sz="2400" dirty="0" smtClean="0">
              <a:latin typeface="Sylfaen" pitchFamily="18" charset="0"/>
            </a:endParaRPr>
          </a:p>
          <a:p>
            <a:pPr marL="285750" indent="-285750" fontAlgn="auto">
              <a:spcBef>
                <a:spcPts val="0"/>
              </a:spcBef>
              <a:spcAft>
                <a:spcPts val="0"/>
              </a:spcAft>
              <a:buFont typeface="Arial" pitchFamily="34" charset="0"/>
              <a:buChar char="•"/>
              <a:defRPr/>
            </a:pPr>
            <a:endParaRPr lang="ka-GE" sz="2400" dirty="0">
              <a:latin typeface="Sylfaen" pitchFamily="18" charset="0"/>
              <a:cs typeface="+mn-cs"/>
            </a:endParaRPr>
          </a:p>
          <a:p>
            <a:pPr marL="285750" indent="-285750" fontAlgn="auto">
              <a:spcBef>
                <a:spcPts val="0"/>
              </a:spcBef>
              <a:spcAft>
                <a:spcPts val="0"/>
              </a:spcAft>
              <a:buFont typeface="Arial" pitchFamily="34" charset="0"/>
              <a:buChar char="•"/>
              <a:defRPr/>
            </a:pPr>
            <a:endParaRPr lang="ka-GE" sz="2400" dirty="0">
              <a:latin typeface="Sylfaen" pitchFamily="18" charset="0"/>
              <a:cs typeface="+mn-cs"/>
            </a:endParaRPr>
          </a:p>
          <a:p>
            <a:pPr fontAlgn="auto">
              <a:spcBef>
                <a:spcPts val="0"/>
              </a:spcBef>
              <a:spcAft>
                <a:spcPts val="0"/>
              </a:spcAft>
              <a:defRPr/>
            </a:pPr>
            <a:endParaRPr lang="ka-GE" sz="2400" dirty="0">
              <a:latin typeface="Sylfaen" pitchFamily="18" charset="0"/>
              <a:cs typeface="+mn-cs"/>
            </a:endParaRPr>
          </a:p>
          <a:p>
            <a:pPr fontAlgn="auto">
              <a:spcBef>
                <a:spcPts val="0"/>
              </a:spcBef>
              <a:spcAft>
                <a:spcPts val="0"/>
              </a:spcAft>
              <a:defRPr/>
            </a:pPr>
            <a:endParaRPr lang="ka-GE" sz="2400" dirty="0">
              <a:latin typeface="Sylfaen" pitchFamily="18" charset="0"/>
              <a:cs typeface="+mn-cs"/>
            </a:endParaRPr>
          </a:p>
          <a:p>
            <a:pPr fontAlgn="auto">
              <a:spcBef>
                <a:spcPts val="0"/>
              </a:spcBef>
              <a:spcAft>
                <a:spcPts val="0"/>
              </a:spcAft>
              <a:defRPr/>
            </a:pPr>
            <a:endParaRPr lang="ka-GE" sz="2400" dirty="0">
              <a:latin typeface="Sylfaen" pitchFamily="18" charset="0"/>
              <a:cs typeface="+mn-cs"/>
            </a:endParaRPr>
          </a:p>
          <a:p>
            <a:pPr fontAlgn="auto">
              <a:spcBef>
                <a:spcPts val="0"/>
              </a:spcBef>
              <a:spcAft>
                <a:spcPts val="0"/>
              </a:spcAft>
              <a:defRPr/>
            </a:pPr>
            <a:endParaRPr lang="ka-GE" sz="2400" dirty="0">
              <a:latin typeface="Sylfaen" pitchFamily="18" charset="0"/>
              <a:cs typeface="+mn-cs"/>
            </a:endParaRPr>
          </a:p>
          <a:p>
            <a:pPr fontAlgn="auto">
              <a:spcBef>
                <a:spcPts val="0"/>
              </a:spcBef>
              <a:spcAft>
                <a:spcPts val="0"/>
              </a:spcAft>
              <a:defRPr/>
            </a:pPr>
            <a:endParaRPr lang="ka-GE" sz="2400" dirty="0">
              <a:latin typeface="Sylfaen" pitchFamily="18" charset="0"/>
              <a:cs typeface="+mn-cs"/>
            </a:endParaRPr>
          </a:p>
          <a:p>
            <a:pPr fontAlgn="auto">
              <a:spcBef>
                <a:spcPts val="0"/>
              </a:spcBef>
              <a:spcAft>
                <a:spcPts val="0"/>
              </a:spcAft>
              <a:defRPr/>
            </a:pPr>
            <a:endParaRPr lang="en-US" sz="2400" dirty="0">
              <a:latin typeface="Sylfaen" pitchFamily="18" charset="0"/>
              <a:cs typeface="+mn-cs"/>
            </a:endParaRPr>
          </a:p>
        </p:txBody>
      </p:sp>
      <p:sp>
        <p:nvSpPr>
          <p:cNvPr id="4" name="TextBox 3"/>
          <p:cNvSpPr txBox="1"/>
          <p:nvPr/>
        </p:nvSpPr>
        <p:spPr>
          <a:xfrm>
            <a:off x="609600" y="762001"/>
            <a:ext cx="8001000" cy="1138773"/>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fontAlgn="auto">
              <a:spcBef>
                <a:spcPts val="0"/>
              </a:spcBef>
              <a:spcAft>
                <a:spcPts val="0"/>
              </a:spcAft>
              <a:defRPr/>
            </a:pPr>
            <a:r>
              <a:rPr lang="ka-GE" sz="4000" b="1" dirty="0">
                <a:ln w="11430"/>
                <a:solidFill>
                  <a:schemeClr val="accent1">
                    <a:lumMod val="75000"/>
                  </a:schemeClr>
                </a:solidFill>
                <a:effectLst>
                  <a:outerShdw blurRad="80000" dist="40000" dir="5040000" algn="tl">
                    <a:srgbClr val="000000">
                      <a:alpha val="30000"/>
                    </a:srgbClr>
                  </a:outerShdw>
                </a:effectLst>
                <a:latin typeface="Sylfaen" pitchFamily="18" charset="0"/>
                <a:cs typeface="+mn-cs"/>
              </a:rPr>
              <a:t>კოდექსის </a:t>
            </a:r>
            <a:r>
              <a:rPr lang="ka-GE" sz="4000" b="1" dirty="0" smtClean="0">
                <a:ln w="11430"/>
                <a:solidFill>
                  <a:schemeClr val="accent1">
                    <a:lumMod val="75000"/>
                  </a:schemeClr>
                </a:solidFill>
                <a:effectLst>
                  <a:outerShdw blurRad="80000" dist="40000" dir="5040000" algn="tl">
                    <a:srgbClr val="000000">
                      <a:alpha val="30000"/>
                    </a:srgbClr>
                  </a:outerShdw>
                </a:effectLst>
                <a:latin typeface="Sylfaen" pitchFamily="18" charset="0"/>
                <a:cs typeface="+mn-cs"/>
              </a:rPr>
              <a:t>მიზანი და ამოცანა</a:t>
            </a:r>
            <a:endParaRPr lang="en-US" sz="4000" b="1" dirty="0">
              <a:ln w="11430"/>
              <a:solidFill>
                <a:schemeClr val="accent1">
                  <a:lumMod val="75000"/>
                </a:schemeClr>
              </a:solidFill>
              <a:effectLst>
                <a:outerShdw blurRad="80000" dist="40000" dir="5040000" algn="tl">
                  <a:srgbClr val="000000">
                    <a:alpha val="30000"/>
                  </a:srgbClr>
                </a:outerShdw>
              </a:effectLst>
              <a:latin typeface="Sylfaen" pitchFamily="18" charset="0"/>
              <a:cs typeface="+mn-cs"/>
            </a:endParaRPr>
          </a:p>
          <a:p>
            <a:pPr algn="ctr" fontAlgn="auto">
              <a:spcBef>
                <a:spcPts val="0"/>
              </a:spcBef>
              <a:spcAft>
                <a:spcPts val="0"/>
              </a:spcAft>
              <a:defRPr/>
            </a:pPr>
            <a:endParaRPr lang="en-US" sz="2800" b="1" dirty="0">
              <a:ln w="11430"/>
              <a:solidFill>
                <a:schemeClr val="accent1">
                  <a:lumMod val="75000"/>
                </a:schemeClr>
              </a:solidFill>
              <a:effectLst>
                <a:outerShdw blurRad="80000" dist="40000" dir="5040000" algn="tl">
                  <a:srgbClr val="000000">
                    <a:alpha val="30000"/>
                  </a:srgbClr>
                </a:outerShdw>
              </a:effectLst>
              <a:latin typeface="Sylfaen" pitchFamily="18" charset="0"/>
              <a:cs typeface="+mn-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D50375D-1C68-4A3B-A72B-AC8D775AA4F1}" type="slidenum">
              <a:rPr lang="en-US" smtClean="0"/>
              <a:pPr>
                <a:defRPr/>
              </a:pPr>
              <a:t>30</a:t>
            </a:fld>
            <a:endParaRPr lang="en-US"/>
          </a:p>
        </p:txBody>
      </p:sp>
      <p:sp>
        <p:nvSpPr>
          <p:cNvPr id="3" name="TextBox 2"/>
          <p:cNvSpPr txBox="1"/>
          <p:nvPr/>
        </p:nvSpPr>
        <p:spPr>
          <a:xfrm>
            <a:off x="1371600" y="762000"/>
            <a:ext cx="6324600" cy="52322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ka-GE" sz="2800" dirty="0" smtClean="0"/>
              <a:t>მუნიციპალიტეტების კომპეტენციები</a:t>
            </a:r>
            <a:endParaRPr lang="en-US" sz="2800" dirty="0"/>
          </a:p>
        </p:txBody>
      </p:sp>
      <p:sp>
        <p:nvSpPr>
          <p:cNvPr id="5" name="Content Placeholder 2"/>
          <p:cNvSpPr txBox="1">
            <a:spLocks/>
          </p:cNvSpPr>
          <p:nvPr/>
        </p:nvSpPr>
        <p:spPr>
          <a:xfrm>
            <a:off x="533400" y="1524000"/>
            <a:ext cx="8229600" cy="5181600"/>
          </a:xfrm>
          <a:prstGeom prst="rect">
            <a:avLst/>
          </a:prstGeom>
        </p:spPr>
        <p:txBody>
          <a:bodyPr>
            <a:normAutofit fontScale="47500" lnSpcReduction="20000"/>
          </a:bodyPr>
          <a:lstStyle/>
          <a:p>
            <a:pPr marL="0" marR="0" lvl="0" indent="0" algn="l" defTabSz="914400" rtl="0" eaLnBrk="1" fontAlgn="auto" latinLnBrk="0" hangingPunct="1">
              <a:lnSpc>
                <a:spcPct val="170000"/>
              </a:lnSpc>
              <a:spcBef>
                <a:spcPts val="0"/>
              </a:spcBef>
              <a:spcAft>
                <a:spcPts val="0"/>
              </a:spcAft>
              <a:buClr>
                <a:srgbClr val="C00000"/>
              </a:buClr>
              <a:buSzPct val="95000"/>
              <a:buFont typeface="Wingdings" pitchFamily="2" charset="2"/>
              <a:buChar char="Ø"/>
              <a:tabLst/>
              <a:defRPr/>
            </a:pPr>
            <a:r>
              <a:rPr kumimoji="0" lang="ka-GE" sz="2900" b="0" i="0" u="none" strike="noStrike" kern="1200" cap="none" spc="0" normalizeH="0" baseline="0" noProof="0" smtClean="0">
                <a:ln>
                  <a:noFill/>
                </a:ln>
                <a:solidFill>
                  <a:schemeClr val="tx1"/>
                </a:solidFill>
                <a:effectLst/>
                <a:uLnTx/>
                <a:uFillTx/>
                <a:latin typeface="Sylfaen" pitchFamily="18" charset="0"/>
                <a:ea typeface="+mn-ea"/>
                <a:cs typeface="+mn-cs"/>
              </a:rPr>
              <a:t>მუნიციპალიტეტების ადმინისტრაციულ საზღვრებში ნარჩენებით გარემოს დანაგვიანება/დაბინძურებაზე კონტროლის განხორციელება;</a:t>
            </a:r>
          </a:p>
          <a:p>
            <a:pPr marL="0" marR="0" lvl="0" indent="0" algn="l" defTabSz="914400" rtl="0" eaLnBrk="1" fontAlgn="auto" latinLnBrk="0" hangingPunct="1">
              <a:lnSpc>
                <a:spcPct val="170000"/>
              </a:lnSpc>
              <a:spcBef>
                <a:spcPts val="0"/>
              </a:spcBef>
              <a:spcAft>
                <a:spcPts val="0"/>
              </a:spcAft>
              <a:buClr>
                <a:srgbClr val="C00000"/>
              </a:buClr>
              <a:buSzPct val="95000"/>
              <a:buFont typeface="Wingdings" pitchFamily="2" charset="2"/>
              <a:buChar char="Ø"/>
              <a:tabLst/>
              <a:defRPr/>
            </a:pPr>
            <a:endParaRPr kumimoji="0" lang="ka-GE" sz="29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0" marR="0" lvl="0" indent="0" algn="l" defTabSz="914400" rtl="0" eaLnBrk="1" fontAlgn="auto" latinLnBrk="0" hangingPunct="1">
              <a:lnSpc>
                <a:spcPct val="170000"/>
              </a:lnSpc>
              <a:spcBef>
                <a:spcPts val="0"/>
              </a:spcBef>
              <a:spcAft>
                <a:spcPts val="0"/>
              </a:spcAft>
              <a:buClr>
                <a:srgbClr val="C00000"/>
              </a:buClr>
              <a:buSzPct val="95000"/>
              <a:buFont typeface="Wingdings" pitchFamily="2" charset="2"/>
              <a:buChar char="Ø"/>
              <a:tabLst/>
              <a:defRPr/>
            </a:pPr>
            <a:r>
              <a:rPr kumimoji="0" lang="ka-GE" sz="2900" b="0" i="0" u="none" strike="noStrike" kern="1200" cap="none" spc="0" normalizeH="0" baseline="0" noProof="0" smtClean="0">
                <a:ln>
                  <a:noFill/>
                </a:ln>
                <a:solidFill>
                  <a:schemeClr val="tx1"/>
                </a:solidFill>
                <a:effectLst/>
                <a:uLnTx/>
                <a:uFillTx/>
                <a:latin typeface="Sylfaen" pitchFamily="18" charset="0"/>
                <a:ea typeface="+mn-ea"/>
                <a:cs typeface="+mn-cs"/>
              </a:rPr>
              <a:t>მუნიციპალიტეტი უფლებამოსილია მოთხოვოს დამნაგვიანებელს ტერიტორიის დასუფთავება; ასევე დასუფთავების ვალდებულება (გონივრული ვადის მითითებით) დააკისროს ტერიტორიის მფლობელს; თუ დანაგვიანებული ტერიტორია მუნიციპალიტეტის საკუთრებაა, მუციპალიტეტმა თავად უნდა იზრუნოს ტერიტორიის დასუფთავებაზე;</a:t>
            </a:r>
          </a:p>
          <a:p>
            <a:pPr marL="0" marR="0" lvl="0" indent="0" algn="l" defTabSz="914400" rtl="0" eaLnBrk="1" fontAlgn="auto" latinLnBrk="0" hangingPunct="1">
              <a:lnSpc>
                <a:spcPct val="170000"/>
              </a:lnSpc>
              <a:spcBef>
                <a:spcPts val="0"/>
              </a:spcBef>
              <a:spcAft>
                <a:spcPts val="0"/>
              </a:spcAft>
              <a:buClr>
                <a:srgbClr val="C00000"/>
              </a:buClr>
              <a:buSzPct val="95000"/>
              <a:buFont typeface="Wingdings" pitchFamily="2" charset="2"/>
              <a:buChar char="Ø"/>
              <a:tabLst/>
              <a:defRPr/>
            </a:pPr>
            <a:endParaRPr kumimoji="0" lang="en-US" sz="29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0" marR="0" lvl="0" indent="0" algn="l" defTabSz="914400" rtl="0" eaLnBrk="1" fontAlgn="auto" latinLnBrk="0" hangingPunct="1">
              <a:lnSpc>
                <a:spcPct val="170000"/>
              </a:lnSpc>
              <a:spcBef>
                <a:spcPts val="0"/>
              </a:spcBef>
              <a:spcAft>
                <a:spcPts val="0"/>
              </a:spcAft>
              <a:buClr>
                <a:srgbClr val="C00000"/>
              </a:buClr>
              <a:buSzPct val="95000"/>
              <a:buFont typeface="Wingdings" pitchFamily="2" charset="2"/>
              <a:buChar char="Ø"/>
              <a:tabLst/>
              <a:defRPr/>
            </a:pPr>
            <a:r>
              <a:rPr kumimoji="0" lang="ka-GE" sz="2900" b="0" i="0" u="none" strike="noStrike" kern="1200" cap="none" spc="0" normalizeH="0" baseline="0" noProof="0" smtClean="0">
                <a:ln>
                  <a:noFill/>
                </a:ln>
                <a:solidFill>
                  <a:schemeClr val="tx1"/>
                </a:solidFill>
                <a:effectLst/>
                <a:uLnTx/>
                <a:uFillTx/>
                <a:latin typeface="Sylfaen" pitchFamily="18" charset="0"/>
                <a:ea typeface="+mn-ea"/>
                <a:cs typeface="+mn-cs"/>
              </a:rPr>
              <a:t>მუნიციპალიტეტების წარმომადგენლობითი ორგანოს მიერ შესაბამისი ნორმატიული აქტით ტერიტორიის განსაზღვრა ძაღლის ან სხვა შინაური ცხოველის მცირე ოდენობის ფეკალური მასებით ტერიტორიის დაბინძურებასთან დაკავშირებით</a:t>
            </a:r>
          </a:p>
          <a:p>
            <a:pPr marL="0" marR="0" lvl="0" indent="0" algn="l" defTabSz="914400" rtl="0" eaLnBrk="1" fontAlgn="auto" latinLnBrk="0" hangingPunct="1">
              <a:lnSpc>
                <a:spcPct val="170000"/>
              </a:lnSpc>
              <a:spcBef>
                <a:spcPts val="0"/>
              </a:spcBef>
              <a:spcAft>
                <a:spcPts val="0"/>
              </a:spcAft>
              <a:buClr>
                <a:schemeClr val="accent3"/>
              </a:buClr>
              <a:buSzPct val="95000"/>
              <a:buFont typeface="Wingdings" pitchFamily="2" charset="2"/>
              <a:buChar char="Ø"/>
              <a:tabLst/>
              <a:defRPr/>
            </a:pPr>
            <a:endParaRPr kumimoji="0" lang="en-US" sz="26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0" marR="0" lvl="0" indent="0" algn="l" defTabSz="914400" rtl="0" eaLnBrk="1" fontAlgn="auto" latinLnBrk="0" hangingPunct="1">
              <a:lnSpc>
                <a:spcPct val="170000"/>
              </a:lnSpc>
              <a:spcBef>
                <a:spcPts val="0"/>
              </a:spcBef>
              <a:spcAft>
                <a:spcPts val="0"/>
              </a:spcAft>
              <a:buClr>
                <a:schemeClr val="accent3"/>
              </a:buClr>
              <a:buSzPct val="95000"/>
              <a:buFont typeface="Wingdings" pitchFamily="2" charset="2"/>
              <a:buChar char="Ø"/>
              <a:tabLst/>
              <a:defRPr/>
            </a:pPr>
            <a:endParaRPr kumimoji="0" lang="en-US" sz="24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pitchFamily="18" charset="2"/>
              <a:buNone/>
              <a:tabLst/>
              <a:defRPr/>
            </a:pPr>
            <a:r>
              <a:rPr kumimoji="0" lang="ka-GE" sz="2900" b="1" i="0" u="sng" strike="noStrike" kern="1200" cap="none" spc="0" normalizeH="0" baseline="0" noProof="0" smtClean="0">
                <a:ln>
                  <a:noFill/>
                </a:ln>
                <a:solidFill>
                  <a:srgbClr val="FF0000"/>
                </a:solidFill>
                <a:effectLst/>
                <a:uLnTx/>
                <a:uFillTx/>
                <a:latin typeface="Sylfaen" pitchFamily="18" charset="0"/>
                <a:ea typeface="+mn-ea"/>
                <a:cs typeface="+mn-cs"/>
              </a:rPr>
              <a:t>მუნიციპალიტეტების კომპეტენციებს არ განეკუთვნება:</a:t>
            </a:r>
            <a:endParaRPr kumimoji="0" lang="en-US" sz="29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pitchFamily="18" charset="2"/>
              <a:buNone/>
              <a:tabLst/>
              <a:defRPr/>
            </a:pPr>
            <a:r>
              <a:rPr kumimoji="0" lang="ka-GE" sz="2900" b="0" i="0" u="none" strike="noStrike" kern="1200" cap="none" spc="0" normalizeH="0" baseline="0" noProof="0" smtClean="0">
                <a:ln>
                  <a:noFill/>
                </a:ln>
                <a:solidFill>
                  <a:schemeClr val="tx1"/>
                </a:solidFill>
                <a:effectLst/>
                <a:uLnTx/>
                <a:uFillTx/>
                <a:latin typeface="Sylfaen" pitchFamily="18" charset="0"/>
                <a:ea typeface="+mn-ea"/>
                <a:cs typeface="+mn-cs"/>
              </a:rPr>
              <a:t>      </a:t>
            </a:r>
            <a:r>
              <a:rPr kumimoji="0" lang="ka-GE" sz="2900" b="1" i="0" u="none" strike="noStrike" kern="1200" cap="none" spc="0" normalizeH="0" baseline="0" noProof="0" smtClean="0">
                <a:ln>
                  <a:noFill/>
                </a:ln>
                <a:solidFill>
                  <a:srgbClr val="FF0000"/>
                </a:solidFill>
                <a:effectLst/>
                <a:uLnTx/>
                <a:uFillTx/>
                <a:latin typeface="Sylfaen" pitchFamily="18" charset="0"/>
                <a:ea typeface="+mn-ea"/>
                <a:cs typeface="+mn-cs"/>
              </a:rPr>
              <a:t>არასახიფათო ნარჩენების ნაგავსაყრელების  და ნაგავგადამტვირთი სადგურების მოწყობა, მართვა და დახურვა, გარდა აჭარის ავტონომიური რესპუბლიკის და ქ. თბილისის მუნიციპალიტეტების საზღვრებში მოქცეული ტერიტორიებისა</a:t>
            </a:r>
          </a:p>
          <a:p>
            <a:pPr marL="0" marR="0" lvl="0" indent="0" algn="l" defTabSz="914400" rtl="0" eaLnBrk="1" fontAlgn="auto" latinLnBrk="0" hangingPunct="1">
              <a:lnSpc>
                <a:spcPct val="170000"/>
              </a:lnSpc>
              <a:spcBef>
                <a:spcPts val="0"/>
              </a:spcBef>
              <a:spcAft>
                <a:spcPts val="0"/>
              </a:spcAft>
              <a:buClr>
                <a:schemeClr val="accent3"/>
              </a:buClr>
              <a:buSzPct val="95000"/>
              <a:buFont typeface="Wingdings" pitchFamily="2" charset="2"/>
              <a:buChar char="Ø"/>
              <a:tabLst/>
              <a:defRPr/>
            </a:pPr>
            <a:endParaRPr kumimoji="0" lang="ka-GE" sz="24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0" marR="0" lvl="0" indent="0" algn="l" defTabSz="914400" rtl="0" eaLnBrk="1" fontAlgn="auto" latinLnBrk="0" hangingPunct="1">
              <a:lnSpc>
                <a:spcPct val="120000"/>
              </a:lnSpc>
              <a:spcBef>
                <a:spcPct val="20000"/>
              </a:spcBef>
              <a:spcAft>
                <a:spcPts val="0"/>
              </a:spcAft>
              <a:buClr>
                <a:schemeClr val="accent3"/>
              </a:buClr>
              <a:buSzPct val="95000"/>
              <a:buFont typeface="Wingdings" pitchFamily="2" charset="2"/>
              <a:buChar char="Ø"/>
              <a:tabLst/>
              <a:defRPr/>
            </a:pPr>
            <a:endParaRPr kumimoji="0" lang="ka-GE" sz="24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pitchFamily="18" charset="2"/>
              <a:buNone/>
              <a:tabLst/>
              <a:defRPr/>
            </a:pPr>
            <a:endParaRPr kumimoji="0" lang="ka-GE" sz="24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pitchFamily="18" charset="2"/>
              <a:buChar char=""/>
              <a:tabLst/>
              <a:defRPr/>
            </a:pPr>
            <a:endParaRPr kumimoji="0" lang="ka-GE" sz="24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pitchFamily="18" charset="2"/>
              <a:buChar char=""/>
              <a:tabLst/>
              <a:defRPr/>
            </a:pPr>
            <a:endParaRPr kumimoji="0" lang="ka-GE" sz="24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pitchFamily="18" charset="2"/>
              <a:buChar char=""/>
              <a:tabLst/>
              <a:defRPr/>
            </a:pPr>
            <a:endParaRPr kumimoji="0" lang="ka-GE" sz="24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pitchFamily="18" charset="2"/>
              <a:buChar char=""/>
              <a:tabLst/>
              <a:defRPr/>
            </a:pPr>
            <a:endParaRPr kumimoji="0" lang="ka-GE" sz="2400" b="1" i="0" u="none" strike="noStrike" kern="1200" cap="none" spc="0" normalizeH="0" baseline="0" noProof="0" smtClean="0">
              <a:ln>
                <a:noFill/>
              </a:ln>
              <a:solidFill>
                <a:schemeClr val="tx1"/>
              </a:solidFill>
              <a:effectLst/>
              <a:uLnTx/>
              <a:uFillTx/>
              <a:latin typeface="Sylfaen" pitchFamily="18" charset="0"/>
              <a:ea typeface="+mn-ea"/>
              <a:cs typeface="+mn-cs"/>
            </a:endParaRPr>
          </a:p>
          <a:p>
            <a:pPr marL="274320" marR="0" lvl="0" indent="-274320" algn="l" defTabSz="914400" rtl="0" eaLnBrk="1" fontAlgn="auto" latinLnBrk="0" hangingPunct="1">
              <a:lnSpc>
                <a:spcPct val="150000"/>
              </a:lnSpc>
              <a:spcBef>
                <a:spcPct val="20000"/>
              </a:spcBef>
              <a:spcAft>
                <a:spcPts val="0"/>
              </a:spcAft>
              <a:buClr>
                <a:schemeClr val="accent3"/>
              </a:buClr>
              <a:buSzPct val="95000"/>
              <a:buFont typeface="Wingdings 2" pitchFamily="18" charset="2"/>
              <a:buNone/>
              <a:tabLst/>
              <a:defRPr/>
            </a:pPr>
            <a:endParaRPr kumimoji="0" lang="ka-GE" sz="24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274320" marR="0" lvl="0" indent="-274320" algn="l" defTabSz="914400" rtl="0" eaLnBrk="1" fontAlgn="auto" latinLnBrk="0" hangingPunct="1">
              <a:lnSpc>
                <a:spcPct val="150000"/>
              </a:lnSpc>
              <a:spcBef>
                <a:spcPct val="20000"/>
              </a:spcBef>
              <a:spcAft>
                <a:spcPts val="0"/>
              </a:spcAft>
              <a:buClr>
                <a:schemeClr val="accent3"/>
              </a:buClr>
              <a:buSzPct val="95000"/>
              <a:buFont typeface="Wingdings 2" pitchFamily="18" charset="2"/>
              <a:buNone/>
              <a:tabLst/>
              <a:defRPr/>
            </a:pPr>
            <a:endParaRPr kumimoji="0" lang="ka-GE" sz="2400" b="0" i="0" u="none" strike="noStrike" kern="1200" cap="none" spc="0" normalizeH="0" baseline="0" noProof="0" smtClean="0">
              <a:ln>
                <a:noFill/>
              </a:ln>
              <a:solidFill>
                <a:schemeClr val="tx1"/>
              </a:solidFill>
              <a:effectLst/>
              <a:uLnTx/>
              <a:uFillTx/>
              <a:latin typeface="Sylfaen" pitchFamily="18" charset="0"/>
              <a:ea typeface="+mn-ea"/>
              <a:cs typeface="+mn-cs"/>
            </a:endParaRPr>
          </a:p>
          <a:p>
            <a:pPr marL="274320" marR="0" lvl="0" indent="-274320" algn="l" defTabSz="914400" rtl="0" eaLnBrk="1" fontAlgn="auto" latinLnBrk="0" hangingPunct="1">
              <a:lnSpc>
                <a:spcPct val="150000"/>
              </a:lnSpc>
              <a:spcBef>
                <a:spcPct val="20000"/>
              </a:spcBef>
              <a:spcAft>
                <a:spcPts val="0"/>
              </a:spcAft>
              <a:buClr>
                <a:schemeClr val="accent3"/>
              </a:buClr>
              <a:buSzPct val="95000"/>
              <a:buFont typeface="Wingdings 2" pitchFamily="18" charset="2"/>
              <a:buNone/>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D50375D-1C68-4A3B-A72B-AC8D775AA4F1}" type="slidenum">
              <a:rPr lang="en-US" smtClean="0"/>
              <a:pPr>
                <a:defRPr/>
              </a:pPr>
              <a:t>31</a:t>
            </a:fld>
            <a:endParaRPr lang="en-US"/>
          </a:p>
        </p:txBody>
      </p:sp>
      <p:sp>
        <p:nvSpPr>
          <p:cNvPr id="4" name="TextBox 3"/>
          <p:cNvSpPr txBox="1"/>
          <p:nvPr/>
        </p:nvSpPr>
        <p:spPr>
          <a:xfrm>
            <a:off x="2133600" y="1447800"/>
            <a:ext cx="4724400"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ka-GE" dirty="0" smtClean="0"/>
              <a:t>კომპანიის ვალდებულებები</a:t>
            </a:r>
            <a:endParaRPr lang="ru-RU" dirty="0"/>
          </a:p>
        </p:txBody>
      </p:sp>
      <p:sp>
        <p:nvSpPr>
          <p:cNvPr id="5" name="TextBox 4"/>
          <p:cNvSpPr txBox="1"/>
          <p:nvPr/>
        </p:nvSpPr>
        <p:spPr>
          <a:xfrm>
            <a:off x="228600" y="2133600"/>
            <a:ext cx="8153400" cy="4527521"/>
          </a:xfrm>
          <a:prstGeom prst="rect">
            <a:avLst/>
          </a:prstGeom>
          <a:noFill/>
        </p:spPr>
        <p:txBody>
          <a:bodyPr wrap="square" rtlCol="0">
            <a:spAutoFit/>
          </a:bodyPr>
          <a:lstStyle/>
          <a:p>
            <a:pPr marL="285750" indent="-285750">
              <a:lnSpc>
                <a:spcPct val="150000"/>
              </a:lnSpc>
              <a:buClr>
                <a:schemeClr val="accent6">
                  <a:lumMod val="60000"/>
                  <a:lumOff val="40000"/>
                </a:schemeClr>
              </a:buClr>
              <a:buFont typeface="Wingdings" panose="05000000000000000000" pitchFamily="2" charset="2"/>
              <a:buChar char="v"/>
            </a:pPr>
            <a:r>
              <a:rPr lang="ka-GE" sz="1600" dirty="0" smtClean="0"/>
              <a:t>კომპანიის ნარჩენების მართვის გეგმის შემუშავება და პერიოდული განახლება;</a:t>
            </a:r>
          </a:p>
          <a:p>
            <a:pPr marL="285750" indent="-285750">
              <a:lnSpc>
                <a:spcPct val="150000"/>
              </a:lnSpc>
              <a:buClr>
                <a:schemeClr val="accent6">
                  <a:lumMod val="60000"/>
                  <a:lumOff val="40000"/>
                </a:schemeClr>
              </a:buClr>
              <a:buFont typeface="Wingdings" panose="05000000000000000000" pitchFamily="2" charset="2"/>
              <a:buChar char="v"/>
            </a:pPr>
            <a:r>
              <a:rPr lang="ka-GE" sz="1600" dirty="0" smtClean="0"/>
              <a:t>გარემოსდაცვითი მმართველის განსაზღვრა;</a:t>
            </a:r>
          </a:p>
          <a:p>
            <a:pPr marL="285750" indent="-285750">
              <a:lnSpc>
                <a:spcPct val="150000"/>
              </a:lnSpc>
              <a:buClr>
                <a:schemeClr val="accent6">
                  <a:lumMod val="60000"/>
                  <a:lumOff val="40000"/>
                </a:schemeClr>
              </a:buClr>
              <a:buFont typeface="Wingdings" panose="05000000000000000000" pitchFamily="2" charset="2"/>
              <a:buChar char="v"/>
            </a:pPr>
            <a:r>
              <a:rPr lang="ka-GE" sz="1600" dirty="0" smtClean="0"/>
              <a:t>დამბინძურებელი იხდის პრინციპის ვალებულება;</a:t>
            </a:r>
          </a:p>
          <a:p>
            <a:pPr marL="285750" indent="-285750">
              <a:lnSpc>
                <a:spcPct val="150000"/>
              </a:lnSpc>
              <a:buClr>
                <a:schemeClr val="accent6">
                  <a:lumMod val="60000"/>
                  <a:lumOff val="40000"/>
                </a:schemeClr>
              </a:buClr>
              <a:buFont typeface="Wingdings" panose="05000000000000000000" pitchFamily="2" charset="2"/>
              <a:buChar char="v"/>
            </a:pPr>
            <a:r>
              <a:rPr lang="ka-GE" sz="1600" dirty="0" smtClean="0"/>
              <a:t>მწარმოებლის გაფართოებული ვალდებულება;</a:t>
            </a:r>
          </a:p>
          <a:p>
            <a:pPr marL="285750" indent="-285750">
              <a:lnSpc>
                <a:spcPct val="150000"/>
              </a:lnSpc>
              <a:buClr>
                <a:schemeClr val="accent6">
                  <a:lumMod val="60000"/>
                  <a:lumOff val="40000"/>
                </a:schemeClr>
              </a:buClr>
              <a:buFont typeface="Wingdings" panose="05000000000000000000" pitchFamily="2" charset="2"/>
              <a:buChar char="v"/>
            </a:pPr>
            <a:r>
              <a:rPr lang="ka-GE" sz="1600" dirty="0" smtClean="0"/>
              <a:t>ნარჩენების მართვის ნებართვისა და რეგისტრაციის ვალდებულება;</a:t>
            </a:r>
          </a:p>
          <a:p>
            <a:pPr marL="285750" indent="-285750">
              <a:lnSpc>
                <a:spcPct val="150000"/>
              </a:lnSpc>
              <a:buClr>
                <a:schemeClr val="accent6">
                  <a:lumMod val="60000"/>
                  <a:lumOff val="40000"/>
                </a:schemeClr>
              </a:buClr>
              <a:buFont typeface="Wingdings" panose="05000000000000000000" pitchFamily="2" charset="2"/>
              <a:buChar char="v"/>
            </a:pPr>
            <a:r>
              <a:rPr lang="ka-GE" sz="1600" dirty="0" smtClean="0"/>
              <a:t>ნარჩენების კლასიფიკაციის და ინვენტარიზაციის დოკუმენტის წარდგენის ვალდებულება;</a:t>
            </a:r>
          </a:p>
          <a:p>
            <a:pPr marL="285750" indent="-285750">
              <a:lnSpc>
                <a:spcPct val="150000"/>
              </a:lnSpc>
              <a:buClr>
                <a:schemeClr val="accent6">
                  <a:lumMod val="60000"/>
                  <a:lumOff val="40000"/>
                </a:schemeClr>
              </a:buClr>
              <a:buFont typeface="Wingdings" panose="05000000000000000000" pitchFamily="2" charset="2"/>
              <a:buChar char="v"/>
            </a:pPr>
            <a:r>
              <a:rPr lang="ka-GE" sz="1600" dirty="0" smtClean="0"/>
              <a:t>აღრიცხვა-ანგარიშგების ვალდებულება;</a:t>
            </a:r>
          </a:p>
          <a:p>
            <a:pPr marL="285750" indent="-285750">
              <a:lnSpc>
                <a:spcPct val="150000"/>
              </a:lnSpc>
              <a:buClr>
                <a:schemeClr val="accent6">
                  <a:lumMod val="60000"/>
                  <a:lumOff val="40000"/>
                </a:schemeClr>
              </a:buClr>
              <a:buFont typeface="Wingdings" panose="05000000000000000000" pitchFamily="2" charset="2"/>
              <a:buChar char="v"/>
            </a:pPr>
            <a:r>
              <a:rPr lang="ka-GE" sz="1600" dirty="0" smtClean="0"/>
              <a:t>ნარჩენები ტრანსსასაზღვრო გადაზიდვებთან დაკავშირებული ვალდებულებები;</a:t>
            </a:r>
          </a:p>
          <a:p>
            <a:pPr marL="285750" indent="-285750">
              <a:lnSpc>
                <a:spcPct val="150000"/>
              </a:lnSpc>
              <a:buClr>
                <a:schemeClr val="accent6">
                  <a:lumMod val="60000"/>
                  <a:lumOff val="40000"/>
                </a:schemeClr>
              </a:buClr>
              <a:buFont typeface="Wingdings" panose="05000000000000000000" pitchFamily="2" charset="2"/>
              <a:buChar char="v"/>
            </a:pPr>
            <a:r>
              <a:rPr lang="ka-GE" sz="1600" dirty="0" smtClean="0"/>
              <a:t>ნარჩენების შეგროვების, ტრანსპორტირების, განთავსების, გადამუშავება/რეციკლირების  მოთხოვნების შესრულების ვალდებულება.</a:t>
            </a:r>
            <a:r>
              <a:rPr lang="ka-GE" dirty="0" smtClean="0"/>
              <a:t/>
            </a:r>
            <a:br>
              <a:rPr lang="ka-GE" dirty="0" smtClean="0"/>
            </a:b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D50375D-1C68-4A3B-A72B-AC8D775AA4F1}" type="slidenum">
              <a:rPr lang="en-US" smtClean="0"/>
              <a:pPr>
                <a:defRPr/>
              </a:pPr>
              <a:t>32</a:t>
            </a:fld>
            <a:endParaRPr lang="en-US"/>
          </a:p>
        </p:txBody>
      </p:sp>
      <p:sp>
        <p:nvSpPr>
          <p:cNvPr id="3" name="TextBox 2"/>
          <p:cNvSpPr txBox="1"/>
          <p:nvPr/>
        </p:nvSpPr>
        <p:spPr>
          <a:xfrm>
            <a:off x="2057400" y="1143000"/>
            <a:ext cx="4800600" cy="46166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ka-GE" sz="2400" dirty="0" smtClean="0">
                <a:solidFill>
                  <a:schemeClr val="accent6">
                    <a:lumMod val="60000"/>
                    <a:lumOff val="40000"/>
                  </a:schemeClr>
                </a:solidFill>
              </a:rPr>
              <a:t>ნარჩენების მართვის დაგეგმვა</a:t>
            </a:r>
            <a:endParaRPr lang="ru-RU" sz="2400" dirty="0">
              <a:solidFill>
                <a:schemeClr val="accent6">
                  <a:lumMod val="60000"/>
                  <a:lumOff val="40000"/>
                </a:schemeClr>
              </a:solidFill>
            </a:endParaRPr>
          </a:p>
        </p:txBody>
      </p:sp>
      <p:sp>
        <p:nvSpPr>
          <p:cNvPr id="4" name="TextBox 3"/>
          <p:cNvSpPr txBox="1"/>
          <p:nvPr/>
        </p:nvSpPr>
        <p:spPr>
          <a:xfrm>
            <a:off x="685800" y="2209800"/>
            <a:ext cx="7239000" cy="2751522"/>
          </a:xfrm>
          <a:prstGeom prst="rect">
            <a:avLst/>
          </a:prstGeom>
          <a:noFill/>
        </p:spPr>
        <p:txBody>
          <a:bodyPr wrap="square" rtlCol="0">
            <a:spAutoFit/>
          </a:bodyPr>
          <a:lstStyle/>
          <a:p>
            <a:pPr algn="just">
              <a:lnSpc>
                <a:spcPct val="160000"/>
              </a:lnSpc>
              <a:buFont typeface="Wingdings" pitchFamily="2" charset="2"/>
              <a:buChar char="Ø"/>
            </a:pPr>
            <a:r>
              <a:rPr lang="ka-GE" spc="40" dirty="0" smtClean="0"/>
              <a:t> ნარჩენების მართვის შესახებ ეროვნული სტრატეგია;</a:t>
            </a:r>
          </a:p>
          <a:p>
            <a:pPr algn="just">
              <a:lnSpc>
                <a:spcPct val="160000"/>
              </a:lnSpc>
              <a:buFont typeface="Wingdings" pitchFamily="2" charset="2"/>
              <a:buChar char="Ø"/>
            </a:pPr>
            <a:r>
              <a:rPr lang="ka-GE" spc="40" dirty="0" smtClean="0"/>
              <a:t> ნარჩენების მართვის სამოქმედო გეგმები;</a:t>
            </a:r>
          </a:p>
          <a:p>
            <a:pPr algn="just">
              <a:lnSpc>
                <a:spcPct val="160000"/>
              </a:lnSpc>
              <a:buFont typeface="Wingdings" pitchFamily="2" charset="2"/>
              <a:buChar char="Ø"/>
            </a:pPr>
            <a:r>
              <a:rPr lang="ka-GE" spc="40" dirty="0" smtClean="0">
                <a:latin typeface="Sylfaen" pitchFamily="18" charset="0"/>
              </a:rPr>
              <a:t> ბიოდეგრადირებადი ნარჩენების მართვის სტრატეგია</a:t>
            </a:r>
            <a:r>
              <a:rPr lang="ka-GE" spc="40" dirty="0" smtClean="0"/>
              <a:t>;</a:t>
            </a:r>
            <a:endParaRPr lang="ka-GE" spc="40" dirty="0" smtClean="0">
              <a:latin typeface="Sylfaen" pitchFamily="18" charset="0"/>
            </a:endParaRPr>
          </a:p>
          <a:p>
            <a:pPr algn="just">
              <a:lnSpc>
                <a:spcPct val="160000"/>
              </a:lnSpc>
              <a:buFont typeface="Wingdings" pitchFamily="2" charset="2"/>
              <a:buChar char="Ø"/>
            </a:pPr>
            <a:r>
              <a:rPr lang="ka-GE" spc="40" dirty="0" smtClean="0">
                <a:latin typeface="Sylfaen" pitchFamily="18" charset="0"/>
              </a:rPr>
              <a:t> ნარჩენების მართვის შესახებ ეროვნული სამოქმედო გეგმა</a:t>
            </a:r>
            <a:r>
              <a:rPr lang="ka-GE" spc="40" dirty="0" smtClean="0"/>
              <a:t>;</a:t>
            </a:r>
          </a:p>
          <a:p>
            <a:pPr algn="just">
              <a:lnSpc>
                <a:spcPct val="160000"/>
              </a:lnSpc>
              <a:buFont typeface="Wingdings" pitchFamily="2" charset="2"/>
              <a:buChar char="Ø"/>
            </a:pPr>
            <a:r>
              <a:rPr lang="ka-GE" spc="40" dirty="0" smtClean="0"/>
              <a:t> მუნიციპალური ნარჩენების მართვის გეგმა;</a:t>
            </a:r>
          </a:p>
          <a:p>
            <a:pPr algn="just">
              <a:lnSpc>
                <a:spcPct val="160000"/>
              </a:lnSpc>
              <a:buFont typeface="Wingdings" pitchFamily="2" charset="2"/>
              <a:buChar char="Ø"/>
            </a:pPr>
            <a:r>
              <a:rPr lang="ka-GE" spc="40" dirty="0" smtClean="0"/>
              <a:t> კომპანიის ნარჩენების მართვის გეგმა</a:t>
            </a: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D50375D-1C68-4A3B-A72B-AC8D775AA4F1}" type="slidenum">
              <a:rPr lang="en-US" smtClean="0"/>
              <a:pPr>
                <a:defRPr/>
              </a:pPr>
              <a:t>4</a:t>
            </a:fld>
            <a:endParaRPr lang="en-US"/>
          </a:p>
        </p:txBody>
      </p:sp>
      <p:sp>
        <p:nvSpPr>
          <p:cNvPr id="3" name="TextBox 2"/>
          <p:cNvSpPr txBox="1"/>
          <p:nvPr/>
        </p:nvSpPr>
        <p:spPr>
          <a:xfrm>
            <a:off x="838200" y="228600"/>
            <a:ext cx="7772400" cy="95410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ka-GE"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კოდექსის რეგულირების სფეროს არ განეკუთვნება </a:t>
            </a:r>
            <a:endPar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TextBox 3"/>
          <p:cNvSpPr txBox="1"/>
          <p:nvPr/>
        </p:nvSpPr>
        <p:spPr>
          <a:xfrm>
            <a:off x="228600" y="1371600"/>
            <a:ext cx="8763000" cy="5334000"/>
          </a:xfrm>
          <a:prstGeom prst="rect">
            <a:avLst/>
          </a:prstGeom>
          <a:noFill/>
        </p:spPr>
        <p:txBody>
          <a:bodyPr wrap="square" rtlCol="0">
            <a:spAutoFit/>
          </a:bodyPr>
          <a:lstStyle/>
          <a:p>
            <a:pPr>
              <a:lnSpc>
                <a:spcPct val="150000"/>
              </a:lnSpc>
            </a:pPr>
            <a:r>
              <a:rPr lang="ka-GE" sz="2000" dirty="0" smtClean="0"/>
              <a:t>ა) რადიოაქტიური ნარჩენები;</a:t>
            </a:r>
          </a:p>
          <a:p>
            <a:pPr>
              <a:lnSpc>
                <a:spcPct val="150000"/>
              </a:lnSpc>
            </a:pPr>
            <a:r>
              <a:rPr lang="ka-GE" sz="2000" dirty="0" smtClean="0"/>
              <a:t>ბ) ატმოსფეროში აიროვანი გაფრქვევები;</a:t>
            </a:r>
          </a:p>
          <a:p>
            <a:pPr>
              <a:lnSpc>
                <a:spcPct val="150000"/>
              </a:lnSpc>
            </a:pPr>
            <a:r>
              <a:rPr lang="ka-GE" sz="2000" dirty="0" smtClean="0"/>
              <a:t>გ) მიწა (პირვანდელ ადგილზე – ინ სიტუ), მათ შორის, ამოუღებელი დაბინძურებული ნიადაგი, მიწასთან განუყოფლად დაკავშირებული შენობები;</a:t>
            </a:r>
          </a:p>
          <a:p>
            <a:pPr>
              <a:lnSpc>
                <a:spcPct val="150000"/>
              </a:lnSpc>
            </a:pPr>
            <a:r>
              <a:rPr lang="ka-GE" sz="2000" dirty="0" smtClean="0"/>
              <a:t>დ) დაუბინძურებელი ნიადაგი, ბუნებაში გავრცელებული მასალა, რომელიც მშენებლობის პროცესში გათხრების შედეგად არის ამოღებული, თუ მასალა უეჭველად გამოყენებული იქნება მშენებლობის მიზნებისათვის მისი ბუნებრივი ფორმით;</a:t>
            </a:r>
          </a:p>
          <a:p>
            <a:pPr>
              <a:lnSpc>
                <a:spcPct val="150000"/>
              </a:lnSpc>
            </a:pPr>
            <a:r>
              <a:rPr lang="ka-GE" sz="2000" dirty="0" smtClean="0"/>
              <a:t>ე) ჩამდინარე წყლები, წყლის ობიექტების (მათ შორის, შავი ზღვის) ჩამდინარე წყლებით ან/და ნარჩენებით დაბინძურება;</a:t>
            </a:r>
          </a:p>
        </p:txBody>
      </p:sp>
      <p:sp>
        <p:nvSpPr>
          <p:cNvPr id="5" name="TextBox 4"/>
          <p:cNvSpPr txBox="1"/>
          <p:nvPr/>
        </p:nvSpPr>
        <p:spPr>
          <a:xfrm>
            <a:off x="4343400" y="914400"/>
            <a:ext cx="4419600" cy="461665"/>
          </a:xfrm>
          <a:prstGeom prst="rect">
            <a:avLst/>
          </a:prstGeom>
          <a:noFill/>
        </p:spPr>
        <p:txBody>
          <a:bodyPr wrap="square" rtlCol="0">
            <a:spAutoFit/>
          </a:bodyPr>
          <a:lstStyle/>
          <a:p>
            <a:pPr algn="ctr"/>
            <a:r>
              <a:rPr lang="ka-GE" sz="2400" b="1" dirty="0" smtClean="0">
                <a:solidFill>
                  <a:srgbClr val="C00000"/>
                </a:solidFill>
              </a:rPr>
              <a:t>:</a:t>
            </a:r>
            <a:endParaRPr lang="en-US" sz="2400" b="1" dirty="0">
              <a:solidFill>
                <a:srgbClr val="C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D50375D-1C68-4A3B-A72B-AC8D775AA4F1}" type="slidenum">
              <a:rPr lang="en-US" smtClean="0"/>
              <a:pPr>
                <a:defRPr/>
              </a:pPr>
              <a:t>5</a:t>
            </a:fld>
            <a:endParaRPr lang="en-US"/>
          </a:p>
        </p:txBody>
      </p:sp>
      <p:sp>
        <p:nvSpPr>
          <p:cNvPr id="3" name="TextBox 2"/>
          <p:cNvSpPr txBox="1"/>
          <p:nvPr/>
        </p:nvSpPr>
        <p:spPr>
          <a:xfrm>
            <a:off x="152400" y="1295400"/>
            <a:ext cx="8839200" cy="5909310"/>
          </a:xfrm>
          <a:prstGeom prst="rect">
            <a:avLst/>
          </a:prstGeom>
          <a:noFill/>
        </p:spPr>
        <p:txBody>
          <a:bodyPr wrap="square" rtlCol="0">
            <a:spAutoFit/>
          </a:bodyPr>
          <a:lstStyle/>
          <a:p>
            <a:pPr>
              <a:lnSpc>
                <a:spcPct val="150000"/>
              </a:lnSpc>
            </a:pPr>
            <a:r>
              <a:rPr lang="ka-GE" sz="2000" dirty="0" smtClean="0"/>
              <a:t>ვ) ხმარებიდან ამოღებული ფეთქებადი ნივთიერებები;</a:t>
            </a:r>
          </a:p>
          <a:p>
            <a:pPr>
              <a:lnSpc>
                <a:spcPct val="150000"/>
              </a:lnSpc>
            </a:pPr>
            <a:r>
              <a:rPr lang="ka-GE" sz="2000" dirty="0" smtClean="0"/>
              <a:t>ზ) ფერმერულ ან სატყეო მეურნეობაში გამოყენებული ფეკალური მასები/ნაკელი და ბუნებრივი წარმოშობის სხვა არასახიფათო მასალები;</a:t>
            </a:r>
          </a:p>
          <a:p>
            <a:pPr>
              <a:lnSpc>
                <a:spcPct val="150000"/>
              </a:lnSpc>
            </a:pPr>
            <a:r>
              <a:rPr lang="ka-GE" sz="2000" dirty="0" smtClean="0"/>
              <a:t>თ) სამთო გადამუშავების ნარჩენები – კარიერებზე მუშაობის და მინერალური რესურსების შესწავლის, მოპოვების, გადამუშავებისა და შენახვის შედეგად წარმოქმნილი ნარჩენები;</a:t>
            </a:r>
          </a:p>
          <a:p>
            <a:pPr>
              <a:lnSpc>
                <a:spcPct val="150000"/>
              </a:lnSpc>
            </a:pPr>
            <a:r>
              <a:rPr lang="ka-GE" sz="2000" dirty="0" smtClean="0"/>
              <a:t>ი) ხმარებიდან ამოღებული სამხედრო მნიშვნელობის ქიმიური ნივთიერებები;</a:t>
            </a:r>
          </a:p>
          <a:p>
            <a:pPr>
              <a:lnSpc>
                <a:spcPct val="150000"/>
              </a:lnSpc>
            </a:pPr>
            <a:r>
              <a:rPr lang="ka-GE" sz="2000" dirty="0" smtClean="0"/>
              <a:t>კ) სამელიორაციო სისტემებზე განხორციელებული საექსპლუატაციო და სარეაბილიტაციო ღონისძიებების შედეგად ამოღებული დაუბინძურებელი მასა (ნატანი), რომელიც სისტემების გასხვისების ზოლებში უნდა განთავსდეს.</a:t>
            </a:r>
            <a:endParaRPr lang="en-US" sz="2000" dirty="0" smtClean="0"/>
          </a:p>
          <a:p>
            <a:endParaRPr lang="en-US" dirty="0"/>
          </a:p>
        </p:txBody>
      </p:sp>
      <p:sp>
        <p:nvSpPr>
          <p:cNvPr id="4" name="TextBox 3"/>
          <p:cNvSpPr txBox="1"/>
          <p:nvPr/>
        </p:nvSpPr>
        <p:spPr>
          <a:xfrm>
            <a:off x="1066800" y="533400"/>
            <a:ext cx="7391400" cy="5232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ka-GE"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კოდექსის რეგულირების სფერო</a:t>
            </a:r>
            <a:endPar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TextBox 4"/>
          <p:cNvSpPr txBox="1"/>
          <p:nvPr/>
        </p:nvSpPr>
        <p:spPr>
          <a:xfrm>
            <a:off x="838200" y="228600"/>
            <a:ext cx="7772400" cy="95410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ka-GE"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კოდექსის რეგულირების სფეროს არ განეკუთვნება </a:t>
            </a:r>
            <a:endPar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D50375D-1C68-4A3B-A72B-AC8D775AA4F1}" type="slidenum">
              <a:rPr lang="en-US" smtClean="0"/>
              <a:pPr>
                <a:defRPr/>
              </a:pPr>
              <a:t>6</a:t>
            </a:fld>
            <a:endParaRPr lang="en-US"/>
          </a:p>
        </p:txBody>
      </p:sp>
      <p:sp>
        <p:nvSpPr>
          <p:cNvPr id="3" name="TextBox 2"/>
          <p:cNvSpPr txBox="1"/>
          <p:nvPr/>
        </p:nvSpPr>
        <p:spPr>
          <a:xfrm>
            <a:off x="304800" y="1828800"/>
            <a:ext cx="8686800" cy="2308324"/>
          </a:xfrm>
          <a:prstGeom prst="rect">
            <a:avLst/>
          </a:prstGeom>
          <a:noFill/>
        </p:spPr>
        <p:txBody>
          <a:bodyPr wrap="square" rtlCol="0">
            <a:spAutoFit/>
          </a:bodyPr>
          <a:lstStyle/>
          <a:p>
            <a:r>
              <a:rPr lang="ka-GE" dirty="0" smtClean="0"/>
              <a:t>ა) </a:t>
            </a:r>
            <a:r>
              <a:rPr lang="ka-GE" b="1" dirty="0" smtClean="0"/>
              <a:t>ნარჩენი</a:t>
            </a:r>
            <a:r>
              <a:rPr lang="ka-GE" dirty="0" smtClean="0"/>
              <a:t> – ნებისმიერი ნივთიერება ან ნივთი, რომელსაც მფლობელი იშორებს, განზრახული აქვს მოიშოროს ან ვალდებულია მოიშოროს; </a:t>
            </a:r>
          </a:p>
          <a:p>
            <a:r>
              <a:rPr lang="ka-GE" dirty="0" smtClean="0"/>
              <a:t>ბ) </a:t>
            </a:r>
            <a:r>
              <a:rPr lang="ka-GE" b="1" dirty="0" smtClean="0"/>
              <a:t>სახიფათო ნარჩენები </a:t>
            </a:r>
            <a:r>
              <a:rPr lang="ka-GE" dirty="0" smtClean="0"/>
              <a:t>– ნარჩენები, რომლებსაც აქვს ამ კოდექსის </a:t>
            </a:r>
            <a:r>
              <a:rPr lang="en-US" dirty="0" smtClean="0"/>
              <a:t>III </a:t>
            </a:r>
            <a:r>
              <a:rPr lang="ka-GE" dirty="0" smtClean="0"/>
              <a:t>დანართით გათვალისწინებული ერთი ან მეტი მახასიათებელი; </a:t>
            </a:r>
          </a:p>
          <a:p>
            <a:r>
              <a:rPr lang="ka-GE" dirty="0" smtClean="0"/>
              <a:t>გ) </a:t>
            </a:r>
            <a:r>
              <a:rPr lang="ka-GE" b="1" dirty="0" smtClean="0"/>
              <a:t>არასახიფათო ნარჩენები </a:t>
            </a:r>
            <a:r>
              <a:rPr lang="ka-GE" dirty="0" smtClean="0"/>
              <a:t>– ნარჩენები, რომლებსაც არ მოიცავს „სახიფათო ნარჩენების“ განმარტება; </a:t>
            </a:r>
          </a:p>
          <a:p>
            <a:r>
              <a:rPr lang="ka-GE" dirty="0" smtClean="0"/>
              <a:t>დ) </a:t>
            </a:r>
            <a:r>
              <a:rPr lang="ka-GE" b="1" dirty="0" smtClean="0"/>
              <a:t>საყოფაცხოვრებო ნარჩენები </a:t>
            </a:r>
            <a:r>
              <a:rPr lang="ka-GE" dirty="0" smtClean="0"/>
              <a:t>– საოჯახო მეურნეობის მიერ წარმოქმნილი ნარჩენები; </a:t>
            </a:r>
            <a:endParaRPr lang="ru-RU" dirty="0"/>
          </a:p>
        </p:txBody>
      </p:sp>
      <p:sp>
        <p:nvSpPr>
          <p:cNvPr id="4" name="TextBox 3"/>
          <p:cNvSpPr txBox="1"/>
          <p:nvPr/>
        </p:nvSpPr>
        <p:spPr>
          <a:xfrm>
            <a:off x="1752600" y="533400"/>
            <a:ext cx="5638800" cy="46166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ka-GE" sz="2400" dirty="0" smtClean="0">
                <a:solidFill>
                  <a:schemeClr val="accent6">
                    <a:lumMod val="60000"/>
                    <a:lumOff val="40000"/>
                  </a:schemeClr>
                </a:solidFill>
              </a:rPr>
              <a:t>ტერმინთა განმარტებები</a:t>
            </a:r>
            <a:endParaRPr lang="ru-RU" sz="2400" dirty="0">
              <a:solidFill>
                <a:schemeClr val="accent6">
                  <a:lumMod val="60000"/>
                  <a:lumOff val="4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D50375D-1C68-4A3B-A72B-AC8D775AA4F1}" type="slidenum">
              <a:rPr lang="en-US" smtClean="0"/>
              <a:pPr>
                <a:defRPr/>
              </a:pPr>
              <a:t>7</a:t>
            </a:fld>
            <a:endParaRPr lang="en-US"/>
          </a:p>
        </p:txBody>
      </p:sp>
      <p:sp>
        <p:nvSpPr>
          <p:cNvPr id="4" name="TextBox 3"/>
          <p:cNvSpPr txBox="1"/>
          <p:nvPr/>
        </p:nvSpPr>
        <p:spPr>
          <a:xfrm>
            <a:off x="838200" y="1219200"/>
            <a:ext cx="8077200" cy="369332"/>
          </a:xfrm>
          <a:prstGeom prst="rect">
            <a:avLst/>
          </a:prstGeom>
          <a:noFill/>
        </p:spPr>
        <p:txBody>
          <a:bodyPr wrap="square" rtlCol="0">
            <a:spAutoFit/>
          </a:bodyPr>
          <a:lstStyle/>
          <a:p>
            <a:endParaRPr lang="ru-RU" dirty="0"/>
          </a:p>
        </p:txBody>
      </p:sp>
      <p:sp>
        <p:nvSpPr>
          <p:cNvPr id="5" name="TextBox 4"/>
          <p:cNvSpPr txBox="1"/>
          <p:nvPr/>
        </p:nvSpPr>
        <p:spPr>
          <a:xfrm>
            <a:off x="304800" y="152400"/>
            <a:ext cx="8763000" cy="369332"/>
          </a:xfrm>
          <a:prstGeom prst="rect">
            <a:avLst/>
          </a:prstGeom>
          <a:noFill/>
        </p:spPr>
        <p:txBody>
          <a:bodyPr wrap="square" rtlCol="0">
            <a:spAutoFit/>
          </a:bodyPr>
          <a:lstStyle/>
          <a:p>
            <a:endParaRPr lang="ru-RU" dirty="0"/>
          </a:p>
        </p:txBody>
      </p:sp>
      <p:sp>
        <p:nvSpPr>
          <p:cNvPr id="7" name="TextBox 6"/>
          <p:cNvSpPr txBox="1"/>
          <p:nvPr/>
        </p:nvSpPr>
        <p:spPr>
          <a:xfrm>
            <a:off x="457200" y="381000"/>
            <a:ext cx="8610600" cy="369332"/>
          </a:xfrm>
          <a:prstGeom prst="rect">
            <a:avLst/>
          </a:prstGeom>
          <a:noFill/>
        </p:spPr>
        <p:txBody>
          <a:bodyPr wrap="square" rtlCol="0">
            <a:spAutoFit/>
          </a:bodyPr>
          <a:lstStyle/>
          <a:p>
            <a:endParaRPr lang="ru-RU" dirty="0"/>
          </a:p>
        </p:txBody>
      </p:sp>
      <p:sp>
        <p:nvSpPr>
          <p:cNvPr id="8" name="TextBox 7"/>
          <p:cNvSpPr txBox="1"/>
          <p:nvPr/>
        </p:nvSpPr>
        <p:spPr>
          <a:xfrm>
            <a:off x="533400" y="381000"/>
            <a:ext cx="8610600" cy="369332"/>
          </a:xfrm>
          <a:prstGeom prst="rect">
            <a:avLst/>
          </a:prstGeom>
          <a:noFill/>
        </p:spPr>
        <p:txBody>
          <a:bodyPr wrap="square" rtlCol="0">
            <a:spAutoFit/>
          </a:bodyPr>
          <a:lstStyle/>
          <a:p>
            <a:endParaRPr lang="ru-RU" dirty="0"/>
          </a:p>
        </p:txBody>
      </p:sp>
      <p:sp>
        <p:nvSpPr>
          <p:cNvPr id="10" name="TextBox 9"/>
          <p:cNvSpPr txBox="1"/>
          <p:nvPr/>
        </p:nvSpPr>
        <p:spPr>
          <a:xfrm>
            <a:off x="304800" y="1143000"/>
            <a:ext cx="8458200" cy="5632311"/>
          </a:xfrm>
          <a:prstGeom prst="rect">
            <a:avLst/>
          </a:prstGeom>
          <a:noFill/>
        </p:spPr>
        <p:txBody>
          <a:bodyPr wrap="square" rtlCol="0">
            <a:spAutoFit/>
          </a:bodyPr>
          <a:lstStyle/>
          <a:p>
            <a:r>
              <a:rPr lang="ka-GE" sz="1600" dirty="0" smtClean="0"/>
              <a:t>ე) </a:t>
            </a:r>
            <a:r>
              <a:rPr lang="ka-GE" sz="1600" b="1" dirty="0" smtClean="0"/>
              <a:t>მუნიციპალური ნარჩენები </a:t>
            </a:r>
            <a:r>
              <a:rPr lang="ka-GE" sz="1600" dirty="0" smtClean="0"/>
              <a:t>– საყოფაცხოვრებო ნარჩენები, აგრეთვე სხვა ნარჩენები, რომლებიც თავიანთი მახასიათებლებითა და შემადგენლობით საყოფაცხოვრებო ნარჩენების მსგავსია; </a:t>
            </a:r>
          </a:p>
          <a:p>
            <a:r>
              <a:rPr lang="ka-GE" sz="1600" dirty="0" smtClean="0"/>
              <a:t>ვ) </a:t>
            </a:r>
            <a:r>
              <a:rPr lang="ka-GE" sz="1600" b="1" dirty="0" smtClean="0"/>
              <a:t>ინერტული ნარჩენები </a:t>
            </a:r>
            <a:r>
              <a:rPr lang="ka-GE" sz="1600" dirty="0" smtClean="0"/>
              <a:t>– ნარჩენები, რომლებიც არ განიცდის მნიშვნელოვან ფიზიკურ, ქიმიურ ან ბიოლოგიურ ცვლილებებს – არ იხსნება, არ იწვის და არ შედის სხვაგვარ ქიმიურ ან ფიზიკურ რეაქციაში, არ განიცდის ბიოდეგრადაციას და სხვა მასალაზე არ ახდენს ისეთ გავლენას, რომელიც გამოიწვევს გარემოს დაბინძურებას ან ადამიანის ჯანმრთელობის დაზიანებას; </a:t>
            </a:r>
          </a:p>
          <a:p>
            <a:r>
              <a:rPr lang="ka-GE" sz="1600" dirty="0" smtClean="0"/>
              <a:t>ზ) </a:t>
            </a:r>
            <a:r>
              <a:rPr lang="ka-GE" sz="1600" b="1" dirty="0" smtClean="0"/>
              <a:t>ბიოდეგრადირებადი ნარჩენები </a:t>
            </a:r>
            <a:r>
              <a:rPr lang="ka-GE" sz="1600" dirty="0" smtClean="0"/>
              <a:t>– ნარჩენები, რომლებიც ექვემდებარება ანაერობულ ან აერობულ დაშლას, მათ </a:t>
            </a:r>
          </a:p>
          <a:p>
            <a:r>
              <a:rPr lang="ka-GE" sz="1600" dirty="0" smtClean="0"/>
              <a:t>შორის, სურსათის/ცხოველის საკვების ნარჩენები, ბაღის/პარკის ნარჩენები, ქაღალდი, მუყაო; </a:t>
            </a:r>
          </a:p>
          <a:p>
            <a:r>
              <a:rPr lang="ka-GE" sz="1600" dirty="0" smtClean="0"/>
              <a:t>თ) </a:t>
            </a:r>
            <a:r>
              <a:rPr lang="ka-GE" sz="1600" b="1" dirty="0" smtClean="0"/>
              <a:t>თხევადი ნარჩენები </a:t>
            </a:r>
            <a:r>
              <a:rPr lang="ka-GE" sz="1600" dirty="0" smtClean="0"/>
              <a:t>– თხევად მდგომარეობაში არსებული ნარჩენები; </a:t>
            </a:r>
          </a:p>
          <a:p>
            <a:r>
              <a:rPr lang="ka-GE" sz="1600" dirty="0" smtClean="0"/>
              <a:t>ი) </a:t>
            </a:r>
            <a:r>
              <a:rPr lang="ka-GE" sz="1600" b="1" dirty="0" smtClean="0"/>
              <a:t>სამედიცინო ნარჩენები </a:t>
            </a:r>
            <a:r>
              <a:rPr lang="ka-GE" sz="1600" dirty="0" smtClean="0"/>
              <a:t>– სამედიცინო დაწესებულებების, სამედიცინო ლაბორატორიების, სამედიცინო კვლევითი ცენტრების, მზრუნველობის დაწესებულებების, ვეტერინარული კლინიკების, ფარმაცევტული საწარმოებისა და საწყობების მიერ წარმოქმნილი ნარჩენები; </a:t>
            </a:r>
          </a:p>
          <a:p>
            <a:r>
              <a:rPr lang="ka-GE" sz="1600" dirty="0" smtClean="0"/>
              <a:t>კ) </a:t>
            </a:r>
            <a:r>
              <a:rPr lang="ka-GE" sz="1600" b="1" dirty="0" smtClean="0"/>
              <a:t>ცხოველური ნარჩენები </a:t>
            </a:r>
            <a:r>
              <a:rPr lang="ka-GE" sz="1600" dirty="0" smtClean="0"/>
              <a:t>– ცხოველთან დაკავშირებული ნარჩენები (ცხოველის სხეული, ცხოველის სხეულის ნაწილი, ნაკელი, ხორცის წარმოების ნარჩენები, ცხოველზე ცდის ჩატარების შედეგად წარმოქმნილი ნარჩენები და </a:t>
            </a:r>
          </a:p>
          <a:p>
            <a:r>
              <a:rPr lang="ka-GE" sz="1600" dirty="0" smtClean="0"/>
              <a:t>სხვა); </a:t>
            </a:r>
          </a:p>
          <a:p>
            <a:endParaRPr lang="ka-GE" sz="1200" dirty="0" smtClean="0"/>
          </a:p>
          <a:p>
            <a:endParaRPr lang="ru-RU" sz="1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D50375D-1C68-4A3B-A72B-AC8D775AA4F1}" type="slidenum">
              <a:rPr lang="en-US" smtClean="0"/>
              <a:pPr>
                <a:defRPr/>
              </a:pPr>
              <a:t>8</a:t>
            </a:fld>
            <a:endParaRPr lang="en-US"/>
          </a:p>
        </p:txBody>
      </p:sp>
      <p:sp>
        <p:nvSpPr>
          <p:cNvPr id="3" name="TextBox 2"/>
          <p:cNvSpPr txBox="1"/>
          <p:nvPr/>
        </p:nvSpPr>
        <p:spPr>
          <a:xfrm>
            <a:off x="609600" y="1066800"/>
            <a:ext cx="8305800" cy="5632311"/>
          </a:xfrm>
          <a:prstGeom prst="rect">
            <a:avLst/>
          </a:prstGeom>
          <a:noFill/>
        </p:spPr>
        <p:txBody>
          <a:bodyPr wrap="square" rtlCol="0">
            <a:spAutoFit/>
          </a:bodyPr>
          <a:lstStyle/>
          <a:p>
            <a:r>
              <a:rPr lang="ka-GE" dirty="0" smtClean="0"/>
              <a:t>ლ) </a:t>
            </a:r>
            <a:r>
              <a:rPr lang="ka-GE" b="1" dirty="0" smtClean="0"/>
              <a:t>სპეციფიკური ნარჩენი </a:t>
            </a:r>
            <a:r>
              <a:rPr lang="ka-GE" dirty="0" smtClean="0"/>
              <a:t>– ისეთი პროდუქტისგან წარმოქმნილი ნარჩენი, რომელიც თავისი მახასიათებლებისა და ფართო გავრცელების გამო ნარჩენად გადაქცევის შემდეგ მართვის სპეციფიკური ზომების მიღებასა და მოვლას საჭიროებს (შეფუთვა, ზეთი, საბურავი, ძრავიანი სატრანსპორტო საშუალება, ბატარეა, აკუმულატორი, ელექტრო- და ელექტრონული მოწყობილობები და სხვა); </a:t>
            </a:r>
          </a:p>
          <a:p>
            <a:r>
              <a:rPr lang="ka-GE" dirty="0" smtClean="0"/>
              <a:t>მ) </a:t>
            </a:r>
            <a:r>
              <a:rPr lang="ka-GE" b="1" dirty="0" smtClean="0"/>
              <a:t>ისეთი პროდუქტის მწარმოებელი, რომელიც შემდგომ სპეციფიკური ნარჩენი ხდება</a:t>
            </a:r>
            <a:r>
              <a:rPr lang="ka-GE" dirty="0" smtClean="0"/>
              <a:t> – ფიზიკური ან იურიდიული პირი, რომელიც აწარმოებს, გადაამუშავებს, დაამუშავებს, ყიდის ან ახორციელებს იმპორტს ისეთი პროდუქტისა, რომელიც თავისი სასიცოცხლო ციკლის ამოწურვის შემდეგ სპეციფიკური ნარჩენი ხდება; </a:t>
            </a:r>
          </a:p>
          <a:p>
            <a:r>
              <a:rPr lang="ka-GE" dirty="0" smtClean="0"/>
              <a:t>ნ) </a:t>
            </a:r>
            <a:r>
              <a:rPr lang="ka-GE" b="1" dirty="0" smtClean="0"/>
              <a:t>პროდუქტი</a:t>
            </a:r>
            <a:r>
              <a:rPr lang="ka-GE" dirty="0" smtClean="0"/>
              <a:t> – ნებისმიერი მოძრავი ნივთი, მათ შორის, ნივთი, რომელიც სხვა მოძრავი ან უძრავი ნივთის შემადგენელი ნაწილია. პროდუქტი ასევე მოიცავს ბაზარზე განთავსებულ საქონელს (მიუხედავად იმისა, განკუთვნილია თუ არა იგი უშუალოდ საბოლოო მომხმარებლისათვის), რომელიც მიწოდებულია ან სხვაგვარად არის ხელმისაწვდომი კომერციული ან არაკომერციული მიზნებისათვის, უსასყიდლოდ ან საფასურის სანაცვლოდ, როგორც ახალი, გამოყენებული ან გადამუშავებული. პროდუქტად არ ითვლება მასთან დაკავშირებული </a:t>
            </a:r>
          </a:p>
          <a:p>
            <a:r>
              <a:rPr lang="ka-GE" dirty="0" smtClean="0"/>
              <a:t>მომსახურება; </a:t>
            </a: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D50375D-1C68-4A3B-A72B-AC8D775AA4F1}" type="slidenum">
              <a:rPr lang="en-US" smtClean="0"/>
              <a:pPr>
                <a:defRPr/>
              </a:pPr>
              <a:t>9</a:t>
            </a:fld>
            <a:endParaRPr lang="en-US"/>
          </a:p>
        </p:txBody>
      </p:sp>
      <p:sp>
        <p:nvSpPr>
          <p:cNvPr id="4" name="TextBox 3"/>
          <p:cNvSpPr txBox="1"/>
          <p:nvPr/>
        </p:nvSpPr>
        <p:spPr>
          <a:xfrm>
            <a:off x="381000" y="1143000"/>
            <a:ext cx="8534400" cy="5632311"/>
          </a:xfrm>
          <a:prstGeom prst="rect">
            <a:avLst/>
          </a:prstGeom>
          <a:noFill/>
        </p:spPr>
        <p:txBody>
          <a:bodyPr wrap="square" rtlCol="0">
            <a:spAutoFit/>
          </a:bodyPr>
          <a:lstStyle/>
          <a:p>
            <a:r>
              <a:rPr lang="ka-GE" dirty="0" smtClean="0"/>
              <a:t>ო) </a:t>
            </a:r>
            <a:r>
              <a:rPr lang="ka-GE" b="1" dirty="0" smtClean="0"/>
              <a:t>ბაზარზე განთავსება </a:t>
            </a:r>
            <a:r>
              <a:rPr lang="ka-GE" dirty="0" smtClean="0"/>
              <a:t>– საქართველოს საბაჟო ტერიტორიაზე (გარდა თავისუფალი ინდუსტრიული ზონებისა) პროდუქტის ბაზარზე პირველადი მიწოდება ადგილობრივი წარმოების, იმპორტის, ლიზინგის ან სხვა გზით, კომერციული ან არაკომერციული მიზნებისათვის, უსასყიდლოდ ან საფასურის სანაცვლოდ. პროდუქტის ყოველი მომდევნო მიწოდება არ ითვლება ბაზარზე განთავსებად; </a:t>
            </a:r>
          </a:p>
          <a:p>
            <a:r>
              <a:rPr lang="ka-GE" dirty="0" smtClean="0"/>
              <a:t>პ) </a:t>
            </a:r>
            <a:r>
              <a:rPr lang="ka-GE" b="1" dirty="0" smtClean="0"/>
              <a:t>ნარჩენების წარმომქმნელი </a:t>
            </a:r>
            <a:r>
              <a:rPr lang="ka-GE" dirty="0" smtClean="0"/>
              <a:t>– პირი, რომლის საქმიანობის შედეგად წარმოიქმნება ნარჩენები (ნარჩენების თავდაპირველი წარმომქმნელი), ან პირი, რომელიც ახორციელებს ნარჩენების წინასწარ დამუშავებას, შერევას და სხვა საქმიანობას, რომლის შედეგადაც ნარჩენების მახასიათებლები ან შემადგენლობა იცვლება; </a:t>
            </a:r>
          </a:p>
          <a:p>
            <a:r>
              <a:rPr lang="ka-GE" dirty="0" smtClean="0"/>
              <a:t>ჟ) </a:t>
            </a:r>
            <a:r>
              <a:rPr lang="ka-GE" b="1" dirty="0" smtClean="0"/>
              <a:t>ნარჩენების მფლობელი </a:t>
            </a:r>
            <a:r>
              <a:rPr lang="ka-GE" dirty="0" smtClean="0"/>
              <a:t>– ნარჩენების წარმომქმნელი ან სხვა ფიზიკური ან იურიდიული პირი, რომელიც ფლობს </a:t>
            </a:r>
          </a:p>
          <a:p>
            <a:r>
              <a:rPr lang="ka-GE" dirty="0" smtClean="0"/>
              <a:t>ნარჩენებს; </a:t>
            </a:r>
          </a:p>
          <a:p>
            <a:r>
              <a:rPr lang="ka-GE" dirty="0" smtClean="0"/>
              <a:t>რ) </a:t>
            </a:r>
            <a:r>
              <a:rPr lang="ka-GE" b="1" dirty="0" smtClean="0"/>
              <a:t>ნარჩენების გადამზიდველი </a:t>
            </a:r>
            <a:r>
              <a:rPr lang="ka-GE" dirty="0" smtClean="0"/>
              <a:t>– ფიზიკური ან იურიდიული პირი, რომელიც ახორციელებს ნარჩენების ტრანსპორტირებას; </a:t>
            </a:r>
          </a:p>
          <a:p>
            <a:r>
              <a:rPr lang="ka-GE" dirty="0" smtClean="0"/>
              <a:t>ს) </a:t>
            </a:r>
            <a:r>
              <a:rPr lang="ka-GE" b="1" dirty="0" smtClean="0"/>
              <a:t>ოპერატორი</a:t>
            </a:r>
            <a:r>
              <a:rPr lang="ka-GE" dirty="0" smtClean="0"/>
              <a:t> – ფიზიკური ან იურიდიული პირი, რომელსაც მინიჭებული აქვს ნარჩენების შეგროვების, ნარჩენების დროებითი შენახვის ობიექტის ან ნარჩენების დამუშავების ობიექტის ან ასეთი ობიექტის ნაწილის მართვის უფლება; </a:t>
            </a: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
      <a:dk1>
        <a:sysClr val="windowText" lastClr="000000"/>
      </a:dk1>
      <a:lt1>
        <a:sysClr val="window" lastClr="FFFFFF"/>
      </a:lt1>
      <a:dk2>
        <a:srgbClr val="464646"/>
      </a:dk2>
      <a:lt2>
        <a:srgbClr val="DEF5FA"/>
      </a:lt2>
      <a:accent1>
        <a:srgbClr val="2DA2BF"/>
      </a:accent1>
      <a:accent2>
        <a:srgbClr val="00B050"/>
      </a:accent2>
      <a:accent3>
        <a:srgbClr val="FFFF00"/>
      </a:accent3>
      <a:accent4>
        <a:srgbClr val="39639D"/>
      </a:accent4>
      <a:accent5>
        <a:srgbClr val="474B78"/>
      </a:accent5>
      <a:accent6>
        <a:srgbClr val="6D0F14"/>
      </a:accent6>
      <a:hlink>
        <a:srgbClr val="92D050"/>
      </a:hlink>
      <a:folHlink>
        <a:srgbClr val="44B9E8"/>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1678</TotalTime>
  <Words>2562</Words>
  <Application>Microsoft Office PowerPoint</Application>
  <PresentationFormat>On-screen Show (4:3)</PresentationFormat>
  <Paragraphs>267</Paragraphs>
  <Slides>32</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Arial</vt:lpstr>
      <vt:lpstr>Calibri</vt:lpstr>
      <vt:lpstr>Constantia</vt:lpstr>
      <vt:lpstr>Sylfaen</vt:lpstr>
      <vt:lpstr>Verdana</vt:lpstr>
      <vt:lpstr>Webdings</vt:lpstr>
      <vt:lpstr>Wingdings</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ნარჩენების მართვის პრინციპები</vt:lpstr>
      <vt:lpstr>ნარჩენების მართვის პრინციპები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თამარ ლოლაძე</dc:creator>
  <cp:lastModifiedBy>8.1</cp:lastModifiedBy>
  <cp:revision>266</cp:revision>
  <dcterms:created xsi:type="dcterms:W3CDTF">2014-03-11T10:51:34Z</dcterms:created>
  <dcterms:modified xsi:type="dcterms:W3CDTF">2017-05-18T04:36:52Z</dcterms:modified>
</cp:coreProperties>
</file>