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3" r:id="rId6"/>
    <p:sldId id="264" r:id="rId7"/>
    <p:sldId id="296" r:id="rId8"/>
    <p:sldId id="297" r:id="rId9"/>
    <p:sldId id="298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300" r:id="rId20"/>
    <p:sldId id="269" r:id="rId21"/>
    <p:sldId id="275" r:id="rId22"/>
    <p:sldId id="301" r:id="rId23"/>
    <p:sldId id="276" r:id="rId24"/>
    <p:sldId id="302" r:id="rId25"/>
    <p:sldId id="270" r:id="rId26"/>
    <p:sldId id="278" r:id="rId27"/>
    <p:sldId id="308" r:id="rId28"/>
    <p:sldId id="271" r:id="rId29"/>
    <p:sldId id="309" r:id="rId30"/>
    <p:sldId id="279" r:id="rId31"/>
    <p:sldId id="266" r:id="rId32"/>
    <p:sldId id="268" r:id="rId33"/>
    <p:sldId id="272" r:id="rId34"/>
    <p:sldId id="280" r:id="rId35"/>
    <p:sldId id="281" r:id="rId36"/>
    <p:sldId id="311" r:id="rId37"/>
    <p:sldId id="282" r:id="rId38"/>
    <p:sldId id="312" r:id="rId39"/>
    <p:sldId id="283" r:id="rId40"/>
    <p:sldId id="284" r:id="rId41"/>
    <p:sldId id="310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07" autoAdjust="0"/>
  </p:normalViewPr>
  <p:slideViewPr>
    <p:cSldViewPr>
      <p:cViewPr varScale="1">
        <p:scale>
          <a:sx n="70" d="100"/>
          <a:sy n="70" d="100"/>
        </p:scale>
        <p:origin x="15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e1\AppData\Roaming\Skype\My%20Skype%20Received%20Files\waste%20diagram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e1\AppData\Roaming\Skype\My%20Skype%20Received%20Files\waste%20diagra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იმერეთი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151851</c:v>
              </c:pt>
            </c:numLit>
          </c:val>
          <c:extLst>
            <c:ext xmlns:c16="http://schemas.microsoft.com/office/drawing/2014/chart" uri="{C3380CC4-5D6E-409C-BE32-E72D297353CC}">
              <c16:uniqueId val="{00000000-CE33-42D2-A0A8-8495994D04D0}"/>
            </c:ext>
          </c:extLst>
        </c:ser>
        <c:ser>
          <c:idx val="1"/>
          <c:order val="1"/>
          <c:tx>
            <c:v>გურია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25242</c:v>
              </c:pt>
            </c:numLit>
          </c:val>
          <c:extLst>
            <c:ext xmlns:c16="http://schemas.microsoft.com/office/drawing/2014/chart" uri="{C3380CC4-5D6E-409C-BE32-E72D297353CC}">
              <c16:uniqueId val="{00000001-CE33-42D2-A0A8-8495994D04D0}"/>
            </c:ext>
          </c:extLst>
        </c:ser>
        <c:ser>
          <c:idx val="2"/>
          <c:order val="2"/>
          <c:tx>
            <c:v>მცხეთა-მთიანეთი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16703</c:v>
              </c:pt>
            </c:numLit>
          </c:val>
          <c:extLst>
            <c:ext xmlns:c16="http://schemas.microsoft.com/office/drawing/2014/chart" uri="{C3380CC4-5D6E-409C-BE32-E72D297353CC}">
              <c16:uniqueId val="{00000002-CE33-42D2-A0A8-8495994D04D0}"/>
            </c:ext>
          </c:extLst>
        </c:ser>
        <c:ser>
          <c:idx val="3"/>
          <c:order val="3"/>
          <c:tx>
            <c:v>რაჭა-ლეჩხუმი და ქვემო სვანეთი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7613</c:v>
              </c:pt>
            </c:numLit>
          </c:val>
          <c:extLst>
            <c:ext xmlns:c16="http://schemas.microsoft.com/office/drawing/2014/chart" uri="{C3380CC4-5D6E-409C-BE32-E72D297353CC}">
              <c16:uniqueId val="{00000003-CE33-42D2-A0A8-8495994D04D0}"/>
            </c:ext>
          </c:extLst>
        </c:ser>
        <c:ser>
          <c:idx val="4"/>
          <c:order val="4"/>
          <c:tx>
            <c:v>სამეგრელო ზემო სვანეთი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93182</c:v>
              </c:pt>
            </c:numLit>
          </c:val>
          <c:extLst>
            <c:ext xmlns:c16="http://schemas.microsoft.com/office/drawing/2014/chart" uri="{C3380CC4-5D6E-409C-BE32-E72D297353CC}">
              <c16:uniqueId val="{00000004-CE33-42D2-A0A8-8495994D04D0}"/>
            </c:ext>
          </c:extLst>
        </c:ser>
        <c:ser>
          <c:idx val="5"/>
          <c:order val="5"/>
          <c:tx>
            <c:v>სამცხე-ჯავახეთი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38235</c:v>
              </c:pt>
            </c:numLit>
          </c:val>
          <c:extLst>
            <c:ext xmlns:c16="http://schemas.microsoft.com/office/drawing/2014/chart" uri="{C3380CC4-5D6E-409C-BE32-E72D297353CC}">
              <c16:uniqueId val="{00000005-CE33-42D2-A0A8-8495994D04D0}"/>
            </c:ext>
          </c:extLst>
        </c:ser>
        <c:ser>
          <c:idx val="6"/>
          <c:order val="6"/>
          <c:tx>
            <c:v>ქვემო ქართლი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100187</c:v>
              </c:pt>
            </c:numLit>
          </c:val>
          <c:extLst>
            <c:ext xmlns:c16="http://schemas.microsoft.com/office/drawing/2014/chart" uri="{C3380CC4-5D6E-409C-BE32-E72D297353CC}">
              <c16:uniqueId val="{00000006-CE33-42D2-A0A8-8495994D04D0}"/>
            </c:ext>
          </c:extLst>
        </c:ser>
        <c:ser>
          <c:idx val="7"/>
          <c:order val="7"/>
          <c:tx>
            <c:v>შიდა ქართლი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60627</c:v>
              </c:pt>
            </c:numLit>
          </c:val>
          <c:extLst>
            <c:ext xmlns:c16="http://schemas.microsoft.com/office/drawing/2014/chart" uri="{C3380CC4-5D6E-409C-BE32-E72D297353CC}">
              <c16:uniqueId val="{00000007-CE33-42D2-A0A8-8495994D04D0}"/>
            </c:ext>
          </c:extLst>
        </c:ser>
        <c:ser>
          <c:idx val="8"/>
          <c:order val="8"/>
          <c:tx>
            <c:v>კახეთი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65063</c:v>
              </c:pt>
            </c:numLit>
          </c:val>
          <c:extLst>
            <c:ext xmlns:c16="http://schemas.microsoft.com/office/drawing/2014/chart" uri="{C3380CC4-5D6E-409C-BE32-E72D297353CC}">
              <c16:uniqueId val="{00000008-CE33-42D2-A0A8-8495994D04D0}"/>
            </c:ext>
          </c:extLst>
        </c:ser>
        <c:ser>
          <c:idx val="9"/>
          <c:order val="9"/>
          <c:tx>
            <c:v>თბილისი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370000</c:v>
              </c:pt>
            </c:numLit>
          </c:val>
          <c:extLst>
            <c:ext xmlns:c16="http://schemas.microsoft.com/office/drawing/2014/chart" uri="{C3380CC4-5D6E-409C-BE32-E72D297353CC}">
              <c16:uniqueId val="{00000009-CE33-42D2-A0A8-8495994D04D0}"/>
            </c:ext>
          </c:extLst>
        </c:ser>
        <c:ser>
          <c:idx val="10"/>
          <c:order val="10"/>
          <c:tx>
            <c:v>აჭარის ავტონომიური რესპუბლიკა</c:v>
          </c:tx>
          <c:invertIfNegative val="0"/>
          <c:cat>
            <c:strLit>
              <c:ptCount val="1"/>
              <c:pt idx="0">
                <c:v>Expected annual amount of generated waste T/year</c:v>
              </c:pt>
            </c:strLit>
          </c:cat>
          <c:val>
            <c:numLit>
              <c:formatCode>General</c:formatCode>
              <c:ptCount val="1"/>
              <c:pt idx="0">
                <c:v>70000</c:v>
              </c:pt>
            </c:numLit>
          </c:val>
          <c:extLst>
            <c:ext xmlns:c16="http://schemas.microsoft.com/office/drawing/2014/chart" uri="{C3380CC4-5D6E-409C-BE32-E72D297353CC}">
              <c16:uniqueId val="{0000000A-CE33-42D2-A0A8-8495994D0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138752"/>
        <c:axId val="74140288"/>
      </c:barChart>
      <c:catAx>
        <c:axId val="7413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140288"/>
        <c:crosses val="autoZero"/>
        <c:auto val="1"/>
        <c:lblAlgn val="ctr"/>
        <c:lblOffset val="100"/>
        <c:noMultiLvlLbl val="0"/>
      </c:catAx>
      <c:valAx>
        <c:axId val="74140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138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საქართველოში წლიურად წარმოქმნილი ნარჩენების  მოსალოდნელი რაოდენობა</c:v>
          </c:tx>
          <c:invertIfNegative val="0"/>
          <c:cat>
            <c:strLit>
              <c:ptCount val="1"/>
              <c:pt idx="0">
                <c:v>T/year</c:v>
              </c:pt>
            </c:strLit>
          </c:cat>
          <c:val>
            <c:numLit>
              <c:formatCode>General</c:formatCode>
              <c:ptCount val="1"/>
              <c:pt idx="0">
                <c:v>930703</c:v>
              </c:pt>
            </c:numLit>
          </c:val>
          <c:extLst>
            <c:ext xmlns:c16="http://schemas.microsoft.com/office/drawing/2014/chart" uri="{C3380CC4-5D6E-409C-BE32-E72D297353CC}">
              <c16:uniqueId val="{00000000-9F66-4656-AADA-902B9AB2CFF3}"/>
            </c:ext>
          </c:extLst>
        </c:ser>
        <c:ser>
          <c:idx val="1"/>
          <c:order val="1"/>
          <c:tx>
            <c:v>ნაგავსაყრელზე წლიურად განთავსებული ნარჩენების სავარაუდო რაოდენობა</c:v>
          </c:tx>
          <c:invertIfNegative val="0"/>
          <c:cat>
            <c:strLit>
              <c:ptCount val="1"/>
              <c:pt idx="0">
                <c:v>T/year</c:v>
              </c:pt>
            </c:strLit>
          </c:cat>
          <c:val>
            <c:numLit>
              <c:formatCode>General</c:formatCode>
              <c:ptCount val="1"/>
              <c:pt idx="0">
                <c:v>682716</c:v>
              </c:pt>
            </c:numLit>
          </c:val>
          <c:extLst>
            <c:ext xmlns:c16="http://schemas.microsoft.com/office/drawing/2014/chart" uri="{C3380CC4-5D6E-409C-BE32-E72D297353CC}">
              <c16:uniqueId val="{00000001-9F66-4656-AADA-902B9AB2C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153344"/>
        <c:axId val="74167424"/>
      </c:barChart>
      <c:catAx>
        <c:axId val="74153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167424"/>
        <c:crosses val="autoZero"/>
        <c:auto val="1"/>
        <c:lblAlgn val="ctr"/>
        <c:lblOffset val="100"/>
        <c:noMultiLvlLbl val="0"/>
      </c:catAx>
      <c:valAx>
        <c:axId val="7416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153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43522684664415"/>
          <c:y val="0.21298373525103462"/>
          <c:w val="0.31163620172478457"/>
          <c:h val="0.3662698213295282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3906B4-C256-4F7F-8674-1B68193C21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49C532-0610-4EE6-B8B6-DB3AB9FC1C41}">
      <dgm:prSet phldrT="[Text]"/>
      <dgm:spPr/>
      <dgm:t>
        <a:bodyPr/>
        <a:lstStyle/>
        <a:p>
          <a:r>
            <a:rPr lang="ka-GE" dirty="0" smtClean="0"/>
            <a:t>დაგეგმარება</a:t>
          </a:r>
          <a:endParaRPr lang="ru-RU" dirty="0"/>
        </a:p>
      </dgm:t>
    </dgm:pt>
    <dgm:pt modelId="{05AC84B4-7F6A-4347-B33D-01138D6E5014}" type="parTrans" cxnId="{E40C2EBD-D0A6-4A32-9D4E-18AFCA079091}">
      <dgm:prSet/>
      <dgm:spPr/>
      <dgm:t>
        <a:bodyPr/>
        <a:lstStyle/>
        <a:p>
          <a:endParaRPr lang="ru-RU"/>
        </a:p>
      </dgm:t>
    </dgm:pt>
    <dgm:pt modelId="{492471AD-044F-463F-9E64-5453BED35868}" type="sibTrans" cxnId="{E40C2EBD-D0A6-4A32-9D4E-18AFCA079091}">
      <dgm:prSet/>
      <dgm:spPr/>
      <dgm:t>
        <a:bodyPr/>
        <a:lstStyle/>
        <a:p>
          <a:endParaRPr lang="ru-RU"/>
        </a:p>
      </dgm:t>
    </dgm:pt>
    <dgm:pt modelId="{E26DC897-08B1-4732-A90F-29744D289F3C}">
      <dgm:prSet phldrT="[Text]"/>
      <dgm:spPr/>
      <dgm:t>
        <a:bodyPr/>
        <a:lstStyle/>
        <a:p>
          <a:r>
            <a:rPr lang="ka-GE" dirty="0" smtClean="0"/>
            <a:t>ეროვნულ დონეზე</a:t>
          </a:r>
          <a:endParaRPr lang="ru-RU" dirty="0"/>
        </a:p>
      </dgm:t>
    </dgm:pt>
    <dgm:pt modelId="{28A16F4B-E1D5-4A5A-9F88-E7A791BA9932}" type="parTrans" cxnId="{FE7594F6-89FD-4B65-AFC9-EA4201111A4F}">
      <dgm:prSet/>
      <dgm:spPr/>
      <dgm:t>
        <a:bodyPr/>
        <a:lstStyle/>
        <a:p>
          <a:endParaRPr lang="ru-RU"/>
        </a:p>
      </dgm:t>
    </dgm:pt>
    <dgm:pt modelId="{6B56059C-CDB2-46EE-886A-44B97662D4F9}" type="sibTrans" cxnId="{FE7594F6-89FD-4B65-AFC9-EA4201111A4F}">
      <dgm:prSet/>
      <dgm:spPr/>
      <dgm:t>
        <a:bodyPr/>
        <a:lstStyle/>
        <a:p>
          <a:endParaRPr lang="ru-RU"/>
        </a:p>
      </dgm:t>
    </dgm:pt>
    <dgm:pt modelId="{62C0F937-0212-498C-BEBA-89B2143427A2}">
      <dgm:prSet phldrT="[Text]"/>
      <dgm:spPr/>
      <dgm:t>
        <a:bodyPr/>
        <a:lstStyle/>
        <a:p>
          <a:r>
            <a:rPr lang="ka-GE" dirty="0" smtClean="0"/>
            <a:t>მუნიციპალურ დონეზე</a:t>
          </a:r>
          <a:endParaRPr lang="ru-RU" dirty="0"/>
        </a:p>
      </dgm:t>
    </dgm:pt>
    <dgm:pt modelId="{DC9BC892-5B40-42F8-A713-114C0E2855C2}" type="parTrans" cxnId="{30B5D9E0-0FD5-44A6-A9A2-2D6BD3899D01}">
      <dgm:prSet/>
      <dgm:spPr/>
      <dgm:t>
        <a:bodyPr/>
        <a:lstStyle/>
        <a:p>
          <a:endParaRPr lang="ru-RU"/>
        </a:p>
      </dgm:t>
    </dgm:pt>
    <dgm:pt modelId="{168A5854-D08E-482C-9BB6-37CF7B803C91}" type="sibTrans" cxnId="{30B5D9E0-0FD5-44A6-A9A2-2D6BD3899D01}">
      <dgm:prSet/>
      <dgm:spPr/>
      <dgm:t>
        <a:bodyPr/>
        <a:lstStyle/>
        <a:p>
          <a:endParaRPr lang="ru-RU"/>
        </a:p>
      </dgm:t>
    </dgm:pt>
    <dgm:pt modelId="{3C0731D2-4BAC-4B5F-B065-8A990D8F0AA8}">
      <dgm:prSet phldrT="[Text]"/>
      <dgm:spPr/>
      <dgm:t>
        <a:bodyPr/>
        <a:lstStyle/>
        <a:p>
          <a:r>
            <a:rPr lang="ka-GE" dirty="0" smtClean="0"/>
            <a:t>კომპანიის დონეზე</a:t>
          </a:r>
          <a:endParaRPr lang="ru-RU" dirty="0"/>
        </a:p>
      </dgm:t>
    </dgm:pt>
    <dgm:pt modelId="{F21A63E3-533C-4D50-A361-BEF7FD56CEDD}" type="parTrans" cxnId="{440796FE-8B5C-46E2-8AFC-3BEB7A8189D3}">
      <dgm:prSet/>
      <dgm:spPr/>
      <dgm:t>
        <a:bodyPr/>
        <a:lstStyle/>
        <a:p>
          <a:endParaRPr lang="ru-RU"/>
        </a:p>
      </dgm:t>
    </dgm:pt>
    <dgm:pt modelId="{F0F2C054-23B7-4E11-AF03-05B62D18F07B}" type="sibTrans" cxnId="{440796FE-8B5C-46E2-8AFC-3BEB7A8189D3}">
      <dgm:prSet/>
      <dgm:spPr/>
      <dgm:t>
        <a:bodyPr/>
        <a:lstStyle/>
        <a:p>
          <a:endParaRPr lang="ru-RU"/>
        </a:p>
      </dgm:t>
    </dgm:pt>
    <dgm:pt modelId="{EB343534-8E92-4131-9B84-ECD8B7059E81}" type="pres">
      <dgm:prSet presAssocID="{3E3906B4-C256-4F7F-8674-1B68193C21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A12326-25E4-43BF-BFC2-2EC68B943AB5}" type="pres">
      <dgm:prSet presAssocID="{DB49C532-0610-4EE6-B8B6-DB3AB9FC1C41}" presName="hierRoot1" presStyleCnt="0">
        <dgm:presLayoutVars>
          <dgm:hierBranch val="init"/>
        </dgm:presLayoutVars>
      </dgm:prSet>
      <dgm:spPr/>
    </dgm:pt>
    <dgm:pt modelId="{FECFDED0-5526-461C-A0C9-52550856C678}" type="pres">
      <dgm:prSet presAssocID="{DB49C532-0610-4EE6-B8B6-DB3AB9FC1C41}" presName="rootComposite1" presStyleCnt="0"/>
      <dgm:spPr/>
    </dgm:pt>
    <dgm:pt modelId="{A2B6929D-0F78-4D8F-B55E-0BC1A5B3A379}" type="pres">
      <dgm:prSet presAssocID="{DB49C532-0610-4EE6-B8B6-DB3AB9FC1C41}" presName="rootText1" presStyleLbl="node0" presStyleIdx="0" presStyleCnt="1" custScaleX="121050" custLinFactNeighborX="-2936" custLinFactNeighborY="-4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399F17-B601-446B-80A0-1727D4D98495}" type="pres">
      <dgm:prSet presAssocID="{DB49C532-0610-4EE6-B8B6-DB3AB9FC1C4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B0EA1E5-0A8D-474B-8BCE-A075795A6248}" type="pres">
      <dgm:prSet presAssocID="{DB49C532-0610-4EE6-B8B6-DB3AB9FC1C41}" presName="hierChild2" presStyleCnt="0"/>
      <dgm:spPr/>
    </dgm:pt>
    <dgm:pt modelId="{432EAF18-6F74-4C15-828C-5E953ACA8805}" type="pres">
      <dgm:prSet presAssocID="{28A16F4B-E1D5-4A5A-9F88-E7A791BA9932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5A2FBF3-C697-4CF7-A66F-A38C57F59FFE}" type="pres">
      <dgm:prSet presAssocID="{E26DC897-08B1-4732-A90F-29744D289F3C}" presName="hierRoot2" presStyleCnt="0">
        <dgm:presLayoutVars>
          <dgm:hierBranch val="init"/>
        </dgm:presLayoutVars>
      </dgm:prSet>
      <dgm:spPr/>
    </dgm:pt>
    <dgm:pt modelId="{ADEA9BA9-4023-4ECB-8BAE-DA3AF4CC391F}" type="pres">
      <dgm:prSet presAssocID="{E26DC897-08B1-4732-A90F-29744D289F3C}" presName="rootComposite" presStyleCnt="0"/>
      <dgm:spPr/>
    </dgm:pt>
    <dgm:pt modelId="{B939C04D-B604-4AA4-9B30-9D0B2D95909A}" type="pres">
      <dgm:prSet presAssocID="{E26DC897-08B1-4732-A90F-29744D289F3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2DC1BD-9BB6-40D8-A3D3-1AEF76B2BD60}" type="pres">
      <dgm:prSet presAssocID="{E26DC897-08B1-4732-A90F-29744D289F3C}" presName="rootConnector" presStyleLbl="node2" presStyleIdx="0" presStyleCnt="3"/>
      <dgm:spPr/>
      <dgm:t>
        <a:bodyPr/>
        <a:lstStyle/>
        <a:p>
          <a:endParaRPr lang="ru-RU"/>
        </a:p>
      </dgm:t>
    </dgm:pt>
    <dgm:pt modelId="{000BCA67-DF1B-4ACF-8916-F2FA33434225}" type="pres">
      <dgm:prSet presAssocID="{E26DC897-08B1-4732-A90F-29744D289F3C}" presName="hierChild4" presStyleCnt="0"/>
      <dgm:spPr/>
    </dgm:pt>
    <dgm:pt modelId="{CC4DC2E0-ED61-43ED-8410-04CAABEB4956}" type="pres">
      <dgm:prSet presAssocID="{E26DC897-08B1-4732-A90F-29744D289F3C}" presName="hierChild5" presStyleCnt="0"/>
      <dgm:spPr/>
    </dgm:pt>
    <dgm:pt modelId="{58CBC8B2-BD15-472E-99DC-505C8E36D13F}" type="pres">
      <dgm:prSet presAssocID="{DC9BC892-5B40-42F8-A713-114C0E2855C2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AD08A80-7B83-4E67-A20A-100EABE42AC1}" type="pres">
      <dgm:prSet presAssocID="{62C0F937-0212-498C-BEBA-89B2143427A2}" presName="hierRoot2" presStyleCnt="0">
        <dgm:presLayoutVars>
          <dgm:hierBranch val="init"/>
        </dgm:presLayoutVars>
      </dgm:prSet>
      <dgm:spPr/>
    </dgm:pt>
    <dgm:pt modelId="{3C125A25-63C4-4881-A672-10525E774123}" type="pres">
      <dgm:prSet presAssocID="{62C0F937-0212-498C-BEBA-89B2143427A2}" presName="rootComposite" presStyleCnt="0"/>
      <dgm:spPr/>
    </dgm:pt>
    <dgm:pt modelId="{604AFFB1-922A-4B7B-8378-6F9B5B21096A}" type="pres">
      <dgm:prSet presAssocID="{62C0F937-0212-498C-BEBA-89B2143427A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BC4F2B-0C07-409C-80CF-446B3FC4420B}" type="pres">
      <dgm:prSet presAssocID="{62C0F937-0212-498C-BEBA-89B2143427A2}" presName="rootConnector" presStyleLbl="node2" presStyleIdx="1" presStyleCnt="3"/>
      <dgm:spPr/>
      <dgm:t>
        <a:bodyPr/>
        <a:lstStyle/>
        <a:p>
          <a:endParaRPr lang="ru-RU"/>
        </a:p>
      </dgm:t>
    </dgm:pt>
    <dgm:pt modelId="{306BFA59-1CE1-4D36-9B25-E6A90B883D5C}" type="pres">
      <dgm:prSet presAssocID="{62C0F937-0212-498C-BEBA-89B2143427A2}" presName="hierChild4" presStyleCnt="0"/>
      <dgm:spPr/>
    </dgm:pt>
    <dgm:pt modelId="{23A52F8A-68A0-41CF-9457-66866ACC111B}" type="pres">
      <dgm:prSet presAssocID="{62C0F937-0212-498C-BEBA-89B2143427A2}" presName="hierChild5" presStyleCnt="0"/>
      <dgm:spPr/>
    </dgm:pt>
    <dgm:pt modelId="{5EA05EAD-E26E-4A59-A300-432DFA81D453}" type="pres">
      <dgm:prSet presAssocID="{F21A63E3-533C-4D50-A361-BEF7FD56CEDD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B0E7724-1C29-429A-9CA7-8FD542670D83}" type="pres">
      <dgm:prSet presAssocID="{3C0731D2-4BAC-4B5F-B065-8A990D8F0AA8}" presName="hierRoot2" presStyleCnt="0">
        <dgm:presLayoutVars>
          <dgm:hierBranch val="init"/>
        </dgm:presLayoutVars>
      </dgm:prSet>
      <dgm:spPr/>
    </dgm:pt>
    <dgm:pt modelId="{0C508825-91A0-4A4F-8C10-3DF8D75583E8}" type="pres">
      <dgm:prSet presAssocID="{3C0731D2-4BAC-4B5F-B065-8A990D8F0AA8}" presName="rootComposite" presStyleCnt="0"/>
      <dgm:spPr/>
    </dgm:pt>
    <dgm:pt modelId="{BDFEF27F-48F8-4D22-8FF6-4DE3524C6696}" type="pres">
      <dgm:prSet presAssocID="{3C0731D2-4BAC-4B5F-B065-8A990D8F0AA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87FADC-2915-499F-8132-E95983FE6A57}" type="pres">
      <dgm:prSet presAssocID="{3C0731D2-4BAC-4B5F-B065-8A990D8F0AA8}" presName="rootConnector" presStyleLbl="node2" presStyleIdx="2" presStyleCnt="3"/>
      <dgm:spPr/>
      <dgm:t>
        <a:bodyPr/>
        <a:lstStyle/>
        <a:p>
          <a:endParaRPr lang="ru-RU"/>
        </a:p>
      </dgm:t>
    </dgm:pt>
    <dgm:pt modelId="{E0A35E04-9199-4955-87F6-638B39579D74}" type="pres">
      <dgm:prSet presAssocID="{3C0731D2-4BAC-4B5F-B065-8A990D8F0AA8}" presName="hierChild4" presStyleCnt="0"/>
      <dgm:spPr/>
    </dgm:pt>
    <dgm:pt modelId="{7C061BC4-A201-4BB3-B8C9-2C6F557C5353}" type="pres">
      <dgm:prSet presAssocID="{3C0731D2-4BAC-4B5F-B065-8A990D8F0AA8}" presName="hierChild5" presStyleCnt="0"/>
      <dgm:spPr/>
    </dgm:pt>
    <dgm:pt modelId="{4F45A8F7-4213-4B31-8D0F-74E4957760F7}" type="pres">
      <dgm:prSet presAssocID="{DB49C532-0610-4EE6-B8B6-DB3AB9FC1C41}" presName="hierChild3" presStyleCnt="0"/>
      <dgm:spPr/>
    </dgm:pt>
  </dgm:ptLst>
  <dgm:cxnLst>
    <dgm:cxn modelId="{B0A3C23E-8ACF-4D74-B097-1DA1EAEF8253}" type="presOf" srcId="{E26DC897-08B1-4732-A90F-29744D289F3C}" destId="{F52DC1BD-9BB6-40D8-A3D3-1AEF76B2BD60}" srcOrd="1" destOrd="0" presId="urn:microsoft.com/office/officeart/2005/8/layout/orgChart1"/>
    <dgm:cxn modelId="{EE36F894-9472-4214-AC96-AD86D12D4DD1}" type="presOf" srcId="{DB49C532-0610-4EE6-B8B6-DB3AB9FC1C41}" destId="{A2B6929D-0F78-4D8F-B55E-0BC1A5B3A379}" srcOrd="0" destOrd="0" presId="urn:microsoft.com/office/officeart/2005/8/layout/orgChart1"/>
    <dgm:cxn modelId="{ED6A0842-4F92-4CBB-810A-8034AA104C7E}" type="presOf" srcId="{28A16F4B-E1D5-4A5A-9F88-E7A791BA9932}" destId="{432EAF18-6F74-4C15-828C-5E953ACA8805}" srcOrd="0" destOrd="0" presId="urn:microsoft.com/office/officeart/2005/8/layout/orgChart1"/>
    <dgm:cxn modelId="{440796FE-8B5C-46E2-8AFC-3BEB7A8189D3}" srcId="{DB49C532-0610-4EE6-B8B6-DB3AB9FC1C41}" destId="{3C0731D2-4BAC-4B5F-B065-8A990D8F0AA8}" srcOrd="2" destOrd="0" parTransId="{F21A63E3-533C-4D50-A361-BEF7FD56CEDD}" sibTransId="{F0F2C054-23B7-4E11-AF03-05B62D18F07B}"/>
    <dgm:cxn modelId="{7B256989-BBE3-4AB1-AA4F-89F560869C3C}" type="presOf" srcId="{3E3906B4-C256-4F7F-8674-1B68193C2127}" destId="{EB343534-8E92-4131-9B84-ECD8B7059E81}" srcOrd="0" destOrd="0" presId="urn:microsoft.com/office/officeart/2005/8/layout/orgChart1"/>
    <dgm:cxn modelId="{FE7594F6-89FD-4B65-AFC9-EA4201111A4F}" srcId="{DB49C532-0610-4EE6-B8B6-DB3AB9FC1C41}" destId="{E26DC897-08B1-4732-A90F-29744D289F3C}" srcOrd="0" destOrd="0" parTransId="{28A16F4B-E1D5-4A5A-9F88-E7A791BA9932}" sibTransId="{6B56059C-CDB2-46EE-886A-44B97662D4F9}"/>
    <dgm:cxn modelId="{1E2C9ED1-4BF7-4054-A1C2-D5CD862F3A7A}" type="presOf" srcId="{E26DC897-08B1-4732-A90F-29744D289F3C}" destId="{B939C04D-B604-4AA4-9B30-9D0B2D95909A}" srcOrd="0" destOrd="0" presId="urn:microsoft.com/office/officeart/2005/8/layout/orgChart1"/>
    <dgm:cxn modelId="{781F0545-5856-45AB-91DC-8F8C080BF17B}" type="presOf" srcId="{62C0F937-0212-498C-BEBA-89B2143427A2}" destId="{89BC4F2B-0C07-409C-80CF-446B3FC4420B}" srcOrd="1" destOrd="0" presId="urn:microsoft.com/office/officeart/2005/8/layout/orgChart1"/>
    <dgm:cxn modelId="{F3E3C058-7C0F-433B-A661-2BA0DA6C225F}" type="presOf" srcId="{62C0F937-0212-498C-BEBA-89B2143427A2}" destId="{604AFFB1-922A-4B7B-8378-6F9B5B21096A}" srcOrd="0" destOrd="0" presId="urn:microsoft.com/office/officeart/2005/8/layout/orgChart1"/>
    <dgm:cxn modelId="{7772D3EF-074B-46D8-8C96-9BF32F57F591}" type="presOf" srcId="{3C0731D2-4BAC-4B5F-B065-8A990D8F0AA8}" destId="{BDFEF27F-48F8-4D22-8FF6-4DE3524C6696}" srcOrd="0" destOrd="0" presId="urn:microsoft.com/office/officeart/2005/8/layout/orgChart1"/>
    <dgm:cxn modelId="{30B5D9E0-0FD5-44A6-A9A2-2D6BD3899D01}" srcId="{DB49C532-0610-4EE6-B8B6-DB3AB9FC1C41}" destId="{62C0F937-0212-498C-BEBA-89B2143427A2}" srcOrd="1" destOrd="0" parTransId="{DC9BC892-5B40-42F8-A713-114C0E2855C2}" sibTransId="{168A5854-D08E-482C-9BB6-37CF7B803C91}"/>
    <dgm:cxn modelId="{9AF0095E-89C4-4851-9C5F-0F87D500BB47}" type="presOf" srcId="{F21A63E3-533C-4D50-A361-BEF7FD56CEDD}" destId="{5EA05EAD-E26E-4A59-A300-432DFA81D453}" srcOrd="0" destOrd="0" presId="urn:microsoft.com/office/officeart/2005/8/layout/orgChart1"/>
    <dgm:cxn modelId="{4ED438C1-CBE5-40FF-B77B-693E0729AE52}" type="presOf" srcId="{3C0731D2-4BAC-4B5F-B065-8A990D8F0AA8}" destId="{1487FADC-2915-499F-8132-E95983FE6A57}" srcOrd="1" destOrd="0" presId="urn:microsoft.com/office/officeart/2005/8/layout/orgChart1"/>
    <dgm:cxn modelId="{F5CCD5E0-D5D1-4081-BF48-94BBF3A41C3E}" type="presOf" srcId="{DB49C532-0610-4EE6-B8B6-DB3AB9FC1C41}" destId="{3B399F17-B601-446B-80A0-1727D4D98495}" srcOrd="1" destOrd="0" presId="urn:microsoft.com/office/officeart/2005/8/layout/orgChart1"/>
    <dgm:cxn modelId="{E40C2EBD-D0A6-4A32-9D4E-18AFCA079091}" srcId="{3E3906B4-C256-4F7F-8674-1B68193C2127}" destId="{DB49C532-0610-4EE6-B8B6-DB3AB9FC1C41}" srcOrd="0" destOrd="0" parTransId="{05AC84B4-7F6A-4347-B33D-01138D6E5014}" sibTransId="{492471AD-044F-463F-9E64-5453BED35868}"/>
    <dgm:cxn modelId="{079021B2-3817-4BAA-B2F6-69F340392696}" type="presOf" srcId="{DC9BC892-5B40-42F8-A713-114C0E2855C2}" destId="{58CBC8B2-BD15-472E-99DC-505C8E36D13F}" srcOrd="0" destOrd="0" presId="urn:microsoft.com/office/officeart/2005/8/layout/orgChart1"/>
    <dgm:cxn modelId="{9DB1A117-B08B-457B-9C4C-67A43A035736}" type="presParOf" srcId="{EB343534-8E92-4131-9B84-ECD8B7059E81}" destId="{98A12326-25E4-43BF-BFC2-2EC68B943AB5}" srcOrd="0" destOrd="0" presId="urn:microsoft.com/office/officeart/2005/8/layout/orgChart1"/>
    <dgm:cxn modelId="{9A11FDBF-E141-4E41-A631-7D4E57B8AB00}" type="presParOf" srcId="{98A12326-25E4-43BF-BFC2-2EC68B943AB5}" destId="{FECFDED0-5526-461C-A0C9-52550856C678}" srcOrd="0" destOrd="0" presId="urn:microsoft.com/office/officeart/2005/8/layout/orgChart1"/>
    <dgm:cxn modelId="{4A91DB50-2B85-4E0D-AB61-1F520969C2C5}" type="presParOf" srcId="{FECFDED0-5526-461C-A0C9-52550856C678}" destId="{A2B6929D-0F78-4D8F-B55E-0BC1A5B3A379}" srcOrd="0" destOrd="0" presId="urn:microsoft.com/office/officeart/2005/8/layout/orgChart1"/>
    <dgm:cxn modelId="{F514F78D-5973-4921-A2C1-CD0B1E7BD625}" type="presParOf" srcId="{FECFDED0-5526-461C-A0C9-52550856C678}" destId="{3B399F17-B601-446B-80A0-1727D4D98495}" srcOrd="1" destOrd="0" presId="urn:microsoft.com/office/officeart/2005/8/layout/orgChart1"/>
    <dgm:cxn modelId="{49622A9A-0B4C-4933-A590-D9C4029486F7}" type="presParOf" srcId="{98A12326-25E4-43BF-BFC2-2EC68B943AB5}" destId="{FB0EA1E5-0A8D-474B-8BCE-A075795A6248}" srcOrd="1" destOrd="0" presId="urn:microsoft.com/office/officeart/2005/8/layout/orgChart1"/>
    <dgm:cxn modelId="{7AA91CFB-39AA-4E2D-BD7D-A2995B199F21}" type="presParOf" srcId="{FB0EA1E5-0A8D-474B-8BCE-A075795A6248}" destId="{432EAF18-6F74-4C15-828C-5E953ACA8805}" srcOrd="0" destOrd="0" presId="urn:microsoft.com/office/officeart/2005/8/layout/orgChart1"/>
    <dgm:cxn modelId="{E0050303-110A-4362-A264-9541FB5EE260}" type="presParOf" srcId="{FB0EA1E5-0A8D-474B-8BCE-A075795A6248}" destId="{05A2FBF3-C697-4CF7-A66F-A38C57F59FFE}" srcOrd="1" destOrd="0" presId="urn:microsoft.com/office/officeart/2005/8/layout/orgChart1"/>
    <dgm:cxn modelId="{2225B925-F7DA-46E9-8A12-C71670A52C6C}" type="presParOf" srcId="{05A2FBF3-C697-4CF7-A66F-A38C57F59FFE}" destId="{ADEA9BA9-4023-4ECB-8BAE-DA3AF4CC391F}" srcOrd="0" destOrd="0" presId="urn:microsoft.com/office/officeart/2005/8/layout/orgChart1"/>
    <dgm:cxn modelId="{BFEC4A6E-76AC-4472-BDBF-964CA9A72A2D}" type="presParOf" srcId="{ADEA9BA9-4023-4ECB-8BAE-DA3AF4CC391F}" destId="{B939C04D-B604-4AA4-9B30-9D0B2D95909A}" srcOrd="0" destOrd="0" presId="urn:microsoft.com/office/officeart/2005/8/layout/orgChart1"/>
    <dgm:cxn modelId="{353C4BE2-F322-48CD-B42D-BCD649D081AD}" type="presParOf" srcId="{ADEA9BA9-4023-4ECB-8BAE-DA3AF4CC391F}" destId="{F52DC1BD-9BB6-40D8-A3D3-1AEF76B2BD60}" srcOrd="1" destOrd="0" presId="urn:microsoft.com/office/officeart/2005/8/layout/orgChart1"/>
    <dgm:cxn modelId="{77E378A6-C448-4608-8C8A-35E28CC9AF6B}" type="presParOf" srcId="{05A2FBF3-C697-4CF7-A66F-A38C57F59FFE}" destId="{000BCA67-DF1B-4ACF-8916-F2FA33434225}" srcOrd="1" destOrd="0" presId="urn:microsoft.com/office/officeart/2005/8/layout/orgChart1"/>
    <dgm:cxn modelId="{58AD7BB6-5FAA-4F78-8CC8-1FAC987EFDC0}" type="presParOf" srcId="{05A2FBF3-C697-4CF7-A66F-A38C57F59FFE}" destId="{CC4DC2E0-ED61-43ED-8410-04CAABEB4956}" srcOrd="2" destOrd="0" presId="urn:microsoft.com/office/officeart/2005/8/layout/orgChart1"/>
    <dgm:cxn modelId="{439A220A-2B48-4735-996B-1ECB34875B48}" type="presParOf" srcId="{FB0EA1E5-0A8D-474B-8BCE-A075795A6248}" destId="{58CBC8B2-BD15-472E-99DC-505C8E36D13F}" srcOrd="2" destOrd="0" presId="urn:microsoft.com/office/officeart/2005/8/layout/orgChart1"/>
    <dgm:cxn modelId="{447C4D8E-3AD0-413F-8EAB-651CB5430A54}" type="presParOf" srcId="{FB0EA1E5-0A8D-474B-8BCE-A075795A6248}" destId="{BAD08A80-7B83-4E67-A20A-100EABE42AC1}" srcOrd="3" destOrd="0" presId="urn:microsoft.com/office/officeart/2005/8/layout/orgChart1"/>
    <dgm:cxn modelId="{4EDAC445-5651-4AF6-914C-CD0E0E4DF7B3}" type="presParOf" srcId="{BAD08A80-7B83-4E67-A20A-100EABE42AC1}" destId="{3C125A25-63C4-4881-A672-10525E774123}" srcOrd="0" destOrd="0" presId="urn:microsoft.com/office/officeart/2005/8/layout/orgChart1"/>
    <dgm:cxn modelId="{D179F5BB-3F0A-4D81-9308-38D3DD1CF4F0}" type="presParOf" srcId="{3C125A25-63C4-4881-A672-10525E774123}" destId="{604AFFB1-922A-4B7B-8378-6F9B5B21096A}" srcOrd="0" destOrd="0" presId="urn:microsoft.com/office/officeart/2005/8/layout/orgChart1"/>
    <dgm:cxn modelId="{DDD181AA-FC32-4776-BEA0-B1559F081314}" type="presParOf" srcId="{3C125A25-63C4-4881-A672-10525E774123}" destId="{89BC4F2B-0C07-409C-80CF-446B3FC4420B}" srcOrd="1" destOrd="0" presId="urn:microsoft.com/office/officeart/2005/8/layout/orgChart1"/>
    <dgm:cxn modelId="{40D98E5D-4465-4442-9E00-F62F31C74D1E}" type="presParOf" srcId="{BAD08A80-7B83-4E67-A20A-100EABE42AC1}" destId="{306BFA59-1CE1-4D36-9B25-E6A90B883D5C}" srcOrd="1" destOrd="0" presId="urn:microsoft.com/office/officeart/2005/8/layout/orgChart1"/>
    <dgm:cxn modelId="{B5E2682A-470E-4E02-87A6-84DF95F0F5CC}" type="presParOf" srcId="{BAD08A80-7B83-4E67-A20A-100EABE42AC1}" destId="{23A52F8A-68A0-41CF-9457-66866ACC111B}" srcOrd="2" destOrd="0" presId="urn:microsoft.com/office/officeart/2005/8/layout/orgChart1"/>
    <dgm:cxn modelId="{5C1F72AE-4FCE-45DC-883F-8EEEE347E202}" type="presParOf" srcId="{FB0EA1E5-0A8D-474B-8BCE-A075795A6248}" destId="{5EA05EAD-E26E-4A59-A300-432DFA81D453}" srcOrd="4" destOrd="0" presId="urn:microsoft.com/office/officeart/2005/8/layout/orgChart1"/>
    <dgm:cxn modelId="{99AE6D0F-0E7B-4D84-801C-B59F2BBEC395}" type="presParOf" srcId="{FB0EA1E5-0A8D-474B-8BCE-A075795A6248}" destId="{0B0E7724-1C29-429A-9CA7-8FD542670D83}" srcOrd="5" destOrd="0" presId="urn:microsoft.com/office/officeart/2005/8/layout/orgChart1"/>
    <dgm:cxn modelId="{707FCA52-5B3B-4A6E-9E49-63C2CCEA1524}" type="presParOf" srcId="{0B0E7724-1C29-429A-9CA7-8FD542670D83}" destId="{0C508825-91A0-4A4F-8C10-3DF8D75583E8}" srcOrd="0" destOrd="0" presId="urn:microsoft.com/office/officeart/2005/8/layout/orgChart1"/>
    <dgm:cxn modelId="{85052C6B-3901-485F-8F00-02E80169C07A}" type="presParOf" srcId="{0C508825-91A0-4A4F-8C10-3DF8D75583E8}" destId="{BDFEF27F-48F8-4D22-8FF6-4DE3524C6696}" srcOrd="0" destOrd="0" presId="urn:microsoft.com/office/officeart/2005/8/layout/orgChart1"/>
    <dgm:cxn modelId="{09DB4880-01CE-4489-B0D6-6D5F738135B6}" type="presParOf" srcId="{0C508825-91A0-4A4F-8C10-3DF8D75583E8}" destId="{1487FADC-2915-499F-8132-E95983FE6A57}" srcOrd="1" destOrd="0" presId="urn:microsoft.com/office/officeart/2005/8/layout/orgChart1"/>
    <dgm:cxn modelId="{BA627804-FBEC-4BC7-934C-11054A5B4988}" type="presParOf" srcId="{0B0E7724-1C29-429A-9CA7-8FD542670D83}" destId="{E0A35E04-9199-4955-87F6-638B39579D74}" srcOrd="1" destOrd="0" presId="urn:microsoft.com/office/officeart/2005/8/layout/orgChart1"/>
    <dgm:cxn modelId="{3CB3F7B6-EDA4-4C79-883D-1CECE209AFF4}" type="presParOf" srcId="{0B0E7724-1C29-429A-9CA7-8FD542670D83}" destId="{7C061BC4-A201-4BB3-B8C9-2C6F557C5353}" srcOrd="2" destOrd="0" presId="urn:microsoft.com/office/officeart/2005/8/layout/orgChart1"/>
    <dgm:cxn modelId="{12F015B2-387A-4287-9A9D-A54CD3176203}" type="presParOf" srcId="{98A12326-25E4-43BF-BFC2-2EC68B943AB5}" destId="{4F45A8F7-4213-4B31-8D0F-74E4957760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05EAD-E26E-4A59-A300-432DFA81D453}">
      <dsp:nvSpPr>
        <dsp:cNvPr id="0" name=""/>
        <dsp:cNvSpPr/>
      </dsp:nvSpPr>
      <dsp:spPr>
        <a:xfrm>
          <a:off x="4128428" y="2371070"/>
          <a:ext cx="3044024" cy="521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394"/>
              </a:lnTo>
              <a:lnTo>
                <a:pt x="3044024" y="263394"/>
              </a:lnTo>
              <a:lnTo>
                <a:pt x="3044024" y="52128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BC8B2-BD15-472E-99DC-505C8E36D13F}">
      <dsp:nvSpPr>
        <dsp:cNvPr id="0" name=""/>
        <dsp:cNvSpPr/>
      </dsp:nvSpPr>
      <dsp:spPr>
        <a:xfrm>
          <a:off x="4082708" y="2371070"/>
          <a:ext cx="91440" cy="521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394"/>
              </a:lnTo>
              <a:lnTo>
                <a:pt x="117831" y="263394"/>
              </a:lnTo>
              <a:lnTo>
                <a:pt x="117831" y="52128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EAF18-6F74-4C15-828C-5E953ACA8805}">
      <dsp:nvSpPr>
        <dsp:cNvPr id="0" name=""/>
        <dsp:cNvSpPr/>
      </dsp:nvSpPr>
      <dsp:spPr>
        <a:xfrm>
          <a:off x="1228627" y="2371070"/>
          <a:ext cx="2899800" cy="521288"/>
        </a:xfrm>
        <a:custGeom>
          <a:avLst/>
          <a:gdLst/>
          <a:ahLst/>
          <a:cxnLst/>
          <a:rect l="0" t="0" r="0" b="0"/>
          <a:pathLst>
            <a:path>
              <a:moveTo>
                <a:pt x="2899800" y="0"/>
              </a:moveTo>
              <a:lnTo>
                <a:pt x="2899800" y="263394"/>
              </a:lnTo>
              <a:lnTo>
                <a:pt x="0" y="263394"/>
              </a:lnTo>
              <a:lnTo>
                <a:pt x="0" y="52128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6929D-0F78-4D8F-B55E-0BC1A5B3A379}">
      <dsp:nvSpPr>
        <dsp:cNvPr id="0" name=""/>
        <dsp:cNvSpPr/>
      </dsp:nvSpPr>
      <dsp:spPr>
        <a:xfrm>
          <a:off x="2641857" y="1143007"/>
          <a:ext cx="2973140" cy="1228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800" kern="1200" dirty="0" smtClean="0"/>
            <a:t>დაგეგმარება</a:t>
          </a:r>
          <a:endParaRPr lang="ru-RU" sz="2800" kern="1200" dirty="0"/>
        </a:p>
      </dsp:txBody>
      <dsp:txXfrm>
        <a:off x="2641857" y="1143007"/>
        <a:ext cx="2973140" cy="1228063"/>
      </dsp:txXfrm>
    </dsp:sp>
    <dsp:sp modelId="{B939C04D-B604-4AA4-9B30-9D0B2D95909A}">
      <dsp:nvSpPr>
        <dsp:cNvPr id="0" name=""/>
        <dsp:cNvSpPr/>
      </dsp:nvSpPr>
      <dsp:spPr>
        <a:xfrm>
          <a:off x="564" y="2892358"/>
          <a:ext cx="2456126" cy="1228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800" kern="1200" dirty="0" smtClean="0"/>
            <a:t>ეროვნულ დონეზე</a:t>
          </a:r>
          <a:endParaRPr lang="ru-RU" sz="2800" kern="1200" dirty="0"/>
        </a:p>
      </dsp:txBody>
      <dsp:txXfrm>
        <a:off x="564" y="2892358"/>
        <a:ext cx="2456126" cy="1228063"/>
      </dsp:txXfrm>
    </dsp:sp>
    <dsp:sp modelId="{604AFFB1-922A-4B7B-8378-6F9B5B21096A}">
      <dsp:nvSpPr>
        <dsp:cNvPr id="0" name=""/>
        <dsp:cNvSpPr/>
      </dsp:nvSpPr>
      <dsp:spPr>
        <a:xfrm>
          <a:off x="2972476" y="2892358"/>
          <a:ext cx="2456126" cy="1228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800" kern="1200" dirty="0" smtClean="0"/>
            <a:t>მუნიციპალურ დონეზე</a:t>
          </a:r>
          <a:endParaRPr lang="ru-RU" sz="2800" kern="1200" dirty="0"/>
        </a:p>
      </dsp:txBody>
      <dsp:txXfrm>
        <a:off x="2972476" y="2892358"/>
        <a:ext cx="2456126" cy="1228063"/>
      </dsp:txXfrm>
    </dsp:sp>
    <dsp:sp modelId="{BDFEF27F-48F8-4D22-8FF6-4DE3524C6696}">
      <dsp:nvSpPr>
        <dsp:cNvPr id="0" name=""/>
        <dsp:cNvSpPr/>
      </dsp:nvSpPr>
      <dsp:spPr>
        <a:xfrm>
          <a:off x="5944389" y="2892358"/>
          <a:ext cx="2456126" cy="1228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800" kern="1200" dirty="0" smtClean="0"/>
            <a:t>კომპანიის დონეზე</a:t>
          </a:r>
          <a:endParaRPr lang="ru-RU" sz="2800" kern="1200" dirty="0"/>
        </a:p>
      </dsp:txBody>
      <dsp:txXfrm>
        <a:off x="5944389" y="2892358"/>
        <a:ext cx="2456126" cy="1228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2D418-B057-4551-AE31-F7750681FFEB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43883-0590-466F-85B8-10DA81F04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3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E18820A-41B8-4910-8EDD-AABE1312A2D4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3DBD67-29AB-419B-8A8A-D3D0EAC3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e.gov.ge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ka-G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ნარჩენების მართვის დაგეგმვა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357694"/>
            <a:ext cx="821537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300" b="1" dirty="0" smtClean="0"/>
              <a:t>ალვერდ ჩანქსელიანი</a:t>
            </a:r>
            <a:endParaRPr lang="en-US" sz="2300" b="1" dirty="0" smtClean="0"/>
          </a:p>
          <a:p>
            <a:pPr algn="ctr"/>
            <a:endParaRPr lang="ka-GE" dirty="0" smtClean="0"/>
          </a:p>
          <a:p>
            <a:pPr algn="ctr"/>
            <a:r>
              <a:rPr lang="ka-GE" sz="2000" dirty="0" smtClean="0"/>
              <a:t>ნარჩენებისა და ქიმიური ნივთიერებების მართვის სამსახური</a:t>
            </a:r>
            <a:endParaRPr lang="en-US" sz="2000" dirty="0" smtClean="0"/>
          </a:p>
          <a:p>
            <a:pPr algn="ctr"/>
            <a:endParaRPr lang="ka-GE" sz="2000" dirty="0" smtClean="0"/>
          </a:p>
          <a:p>
            <a:pPr algn="ctr"/>
            <a:r>
              <a:rPr lang="en-US" sz="2000" dirty="0" smtClean="0"/>
              <a:t>MENRP</a:t>
            </a:r>
            <a:endParaRPr lang="ka-GE" sz="2000" dirty="0" smtClean="0"/>
          </a:p>
          <a:p>
            <a:pPr algn="ctr"/>
            <a:r>
              <a:rPr lang="ka-GE" sz="2000" dirty="0" smtClean="0"/>
              <a:t>2015წ.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06896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ნაწილი</a:t>
            </a:r>
            <a:r>
              <a:rPr lang="ka-GE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2307"/>
            <a:ext cx="8610600" cy="445609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ka-GE" sz="3200" b="1" spc="4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a-GE" sz="1800" spc="40" dirty="0"/>
          </a:p>
          <a:p>
            <a:pPr algn="just">
              <a:lnSpc>
                <a:spcPct val="160000"/>
              </a:lnSpc>
            </a:pPr>
            <a:r>
              <a:rPr lang="ka-GE" sz="2400" spc="40" dirty="0" smtClean="0"/>
              <a:t>ნარჩენების მართვის შესახებ ეროვნული სტრატეგია;</a:t>
            </a:r>
          </a:p>
          <a:p>
            <a:pPr algn="just">
              <a:lnSpc>
                <a:spcPct val="160000"/>
              </a:lnSpc>
            </a:pPr>
            <a:r>
              <a:rPr lang="ka-GE" sz="2400" spc="40" dirty="0">
                <a:latin typeface="Sylfaen" pitchFamily="18" charset="0"/>
              </a:rPr>
              <a:t>ბიოდეგრადირებადი ნარჩენების მართვის </a:t>
            </a:r>
            <a:r>
              <a:rPr lang="ka-GE" sz="2400" spc="40" dirty="0" smtClean="0">
                <a:latin typeface="Sylfaen" pitchFamily="18" charset="0"/>
              </a:rPr>
              <a:t>სტრატეგია</a:t>
            </a:r>
            <a:r>
              <a:rPr lang="ka-GE" sz="2400" spc="40" dirty="0" smtClean="0"/>
              <a:t>;</a:t>
            </a:r>
            <a:endParaRPr lang="ka-GE" sz="2400" spc="40" dirty="0">
              <a:latin typeface="Sylfae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ka-GE" sz="2400" spc="40" dirty="0" smtClean="0">
                <a:latin typeface="Sylfaen" pitchFamily="18" charset="0"/>
              </a:rPr>
              <a:t>ნარჩენების მართვის შესახებ ეროვნული სამოქმედო გეგმა</a:t>
            </a:r>
            <a:r>
              <a:rPr lang="ka-GE" sz="2400" spc="40" dirty="0" smtClean="0"/>
              <a:t>;</a:t>
            </a:r>
          </a:p>
          <a:p>
            <a:pPr algn="just">
              <a:lnSpc>
                <a:spcPct val="160000"/>
              </a:lnSpc>
            </a:pPr>
            <a:r>
              <a:rPr lang="ka-GE" sz="2400" spc="40" dirty="0" smtClean="0"/>
              <a:t>მუნიციპალური ნარჩენების მართვის გეგმა;</a:t>
            </a:r>
          </a:p>
          <a:p>
            <a:pPr algn="just">
              <a:lnSpc>
                <a:spcPct val="160000"/>
              </a:lnSpc>
            </a:pPr>
            <a:r>
              <a:rPr lang="ka-GE" sz="2400" spc="40" dirty="0" smtClean="0"/>
              <a:t>კომპანიის </a:t>
            </a:r>
            <a:r>
              <a:rPr lang="ka-GE" sz="2400" spc="40" dirty="0"/>
              <a:t>ნარჩენების მართვის </a:t>
            </a:r>
            <a:r>
              <a:rPr lang="ka-GE" sz="2400" spc="40" dirty="0" smtClean="0"/>
              <a:t>გეგმა.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ka-GE" sz="2400" spc="40" dirty="0" smtClean="0"/>
          </a:p>
          <a:p>
            <a:pPr>
              <a:lnSpc>
                <a:spcPct val="160000"/>
              </a:lnSpc>
              <a:buNone/>
            </a:pPr>
            <a:endParaRPr lang="ka-GE" sz="2400" spc="40" dirty="0" smtClean="0">
              <a:latin typeface="Sylfaen" pitchFamily="18" charset="0"/>
            </a:endParaRP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5CAF-27B2-488F-A44D-CE7FB93389C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838200"/>
            <a:ext cx="82296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a-GE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ნარჩენების მართვის დაგეგმვა</a:t>
            </a:r>
          </a:p>
          <a:p>
            <a:pPr algn="ctr"/>
            <a:endParaRPr lang="en-US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78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ცალკეული ნარჩენების მართვის გეგმები</a:t>
            </a:r>
            <a:b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en-US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7400"/>
            <a:ext cx="8991600" cy="4571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a-GE" sz="2400" dirty="0" smtClean="0"/>
              <a:t>მდგრადი ორგანული დამბინძურებლების შესახებ ეროვნული სამოქმედო გეგმა;</a:t>
            </a:r>
          </a:p>
          <a:p>
            <a:pPr>
              <a:lnSpc>
                <a:spcPct val="150000"/>
              </a:lnSpc>
            </a:pPr>
            <a:r>
              <a:rPr lang="ka-GE" sz="2400" dirty="0" smtClean="0"/>
              <a:t>აზბესტის ნარჩენების მართვის გეგმა;</a:t>
            </a:r>
          </a:p>
          <a:p>
            <a:pPr>
              <a:lnSpc>
                <a:spcPct val="150000"/>
              </a:lnSpc>
            </a:pPr>
            <a:r>
              <a:rPr lang="ka-GE" sz="2400" dirty="0" smtClean="0"/>
              <a:t>ვერცხლისწყლის ნარჩენების მართვის გეგმა;</a:t>
            </a:r>
          </a:p>
          <a:p>
            <a:pPr>
              <a:lnSpc>
                <a:spcPct val="150000"/>
              </a:lnSpc>
            </a:pPr>
            <a:r>
              <a:rPr lang="ka-GE" sz="2400" dirty="0" smtClean="0"/>
              <a:t>ცხოველური </a:t>
            </a:r>
            <a:r>
              <a:rPr lang="ka-GE" sz="2400" dirty="0"/>
              <a:t>ნარჩენების მართვის </a:t>
            </a:r>
            <a:r>
              <a:rPr lang="ka-GE" sz="2400" dirty="0" smtClean="0"/>
              <a:t>გეგმა;</a:t>
            </a:r>
          </a:p>
          <a:p>
            <a:pPr>
              <a:lnSpc>
                <a:spcPct val="150000"/>
              </a:lnSpc>
            </a:pPr>
            <a:r>
              <a:rPr lang="ka-GE" sz="2400" dirty="0" smtClean="0"/>
              <a:t>სამედიცინო </a:t>
            </a:r>
            <a:r>
              <a:rPr lang="ka-GE" sz="2400" dirty="0"/>
              <a:t>ნარჩენების მართვის </a:t>
            </a:r>
            <a:r>
              <a:rPr lang="ka-GE" sz="2400" dirty="0" smtClean="0"/>
              <a:t>გეგმა;</a:t>
            </a:r>
          </a:p>
          <a:p>
            <a:pPr>
              <a:lnSpc>
                <a:spcPct val="150000"/>
              </a:lnSpc>
            </a:pPr>
            <a:r>
              <a:rPr lang="ka-GE" sz="2400" dirty="0" smtClean="0"/>
              <a:t>და სხვა.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D7FC-D38F-42DB-AF1B-8A3B9ECEF4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106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a-GE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ნარჩენების შეგროვების და განთავსების სისტემის შექმნა და დანერგვა</a:t>
            </a:r>
            <a:endParaRPr lang="en-US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296400" cy="48926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a-GE" sz="2200" dirty="0" smtClean="0"/>
              <a:t>ძველი ნაგავსაყრელების  ეტაპობრივი დახურვა;</a:t>
            </a:r>
          </a:p>
          <a:p>
            <a:pPr>
              <a:lnSpc>
                <a:spcPct val="150000"/>
              </a:lnSpc>
            </a:pPr>
            <a:r>
              <a:rPr lang="ka-GE" sz="2200" dirty="0" smtClean="0"/>
              <a:t>ახალი სანიტარული ნაგავსაყრელების მოწყობა;</a:t>
            </a:r>
          </a:p>
          <a:p>
            <a:pPr>
              <a:lnSpc>
                <a:spcPct val="150000"/>
              </a:lnSpc>
            </a:pPr>
            <a:r>
              <a:rPr lang="ka-GE" sz="2200" dirty="0" smtClean="0"/>
              <a:t>ნაგავგადამტვირთი სადგურების მოწყობა;</a:t>
            </a:r>
          </a:p>
          <a:p>
            <a:pPr>
              <a:lnSpc>
                <a:spcPct val="150000"/>
              </a:lnSpc>
            </a:pPr>
            <a:r>
              <a:rPr lang="ka-GE" sz="2200" dirty="0" smtClean="0"/>
              <a:t>გარდამავალ პერიოდში (8წ.) ძველი ნაგავსაყრელების მოწესრიგება;</a:t>
            </a:r>
          </a:p>
          <a:p>
            <a:pPr>
              <a:lnSpc>
                <a:spcPct val="150000"/>
              </a:lnSpc>
            </a:pPr>
            <a:r>
              <a:rPr lang="ka-GE" sz="2200" dirty="0" smtClean="0"/>
              <a:t>ნარჩენების შეგროვებისა და ტრანსპორტირების სისტემის მოწესრიგება (კონტეინერები, ნაგავმზიდები და სხვ.);</a:t>
            </a:r>
          </a:p>
          <a:p>
            <a:pPr>
              <a:lnSpc>
                <a:spcPct val="150000"/>
              </a:lnSpc>
            </a:pPr>
            <a:r>
              <a:rPr lang="ka-GE" sz="2200" dirty="0" smtClean="0"/>
              <a:t>მომსახურების მიწოდება სოფლის დასახლებებისთვის;</a:t>
            </a:r>
          </a:p>
          <a:p>
            <a:pPr>
              <a:lnSpc>
                <a:spcPct val="150000"/>
              </a:lnSpc>
            </a:pPr>
            <a:r>
              <a:rPr lang="ka-GE" sz="2200" dirty="0" smtClean="0"/>
              <a:t>ნარჩენების სეპარირებული სისტემის დანერგვა.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D7FC-D38F-42DB-AF1B-8A3B9ECEF4F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0375D-1C68-4A3B-A72B-AC8D775AA4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" y="381000"/>
            <a:ext cx="89916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წლის განმავლობაში წარმოქმნილი</a:t>
            </a:r>
            <a:r>
              <a:rPr lang="en-US" sz="2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ka-GE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მუნიციპალური ნარჩენები</a:t>
            </a:r>
            <a:endParaRPr lang="en-US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026492"/>
              </p:ext>
            </p:extLst>
          </p:nvPr>
        </p:nvGraphicFramePr>
        <p:xfrm>
          <a:off x="76200" y="1447800"/>
          <a:ext cx="8915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36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ka-GE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წარმოქმნილი  და ნაგავსაყრელზე განთავსებული მუნიციპალური ნარჩენების სავარაუდო რაოდენობა</a:t>
            </a:r>
            <a:endParaRPr lang="en-US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D7FC-D38F-42DB-AF1B-8A3B9ECEF4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451691"/>
              </p:ext>
            </p:extLst>
          </p:nvPr>
        </p:nvGraphicFramePr>
        <p:xfrm>
          <a:off x="0" y="1447799"/>
          <a:ext cx="9067800" cy="527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1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686800" cy="3657600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ᴥ</a:t>
            </a:r>
            <a:r>
              <a:rPr lang="ka-GE" sz="2800" dirty="0"/>
              <a:t> </a:t>
            </a:r>
            <a:r>
              <a:rPr lang="ka-GE" sz="2800" dirty="0" smtClean="0">
                <a:solidFill>
                  <a:schemeClr val="tx1"/>
                </a:solidFill>
              </a:rPr>
              <a:t>ნარჩენების გადამუშავება/რეციკლირების ხელშეწყობა;</a:t>
            </a:r>
            <a:br>
              <a:rPr lang="ka-GE" sz="2800" dirty="0" smtClean="0">
                <a:solidFill>
                  <a:schemeClr val="tx1"/>
                </a:solidFill>
              </a:rPr>
            </a:br>
            <a:r>
              <a:rPr lang="ka-GE" sz="2800" dirty="0" smtClean="0">
                <a:solidFill>
                  <a:schemeClr val="tx1"/>
                </a:solidFill>
              </a:rPr>
              <a:t/>
            </a:r>
            <a:br>
              <a:rPr lang="ka-GE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ᴥ</a:t>
            </a:r>
            <a:r>
              <a:rPr lang="ka-GE" sz="2800" dirty="0" smtClean="0">
                <a:solidFill>
                  <a:schemeClr val="tx1"/>
                </a:solidFill>
              </a:rPr>
              <a:t> ნარჩენებიდან ენერგიის აღდგენის ხელშეწყობა;</a:t>
            </a:r>
            <a:br>
              <a:rPr lang="ka-GE" sz="2800" dirty="0" smtClean="0">
                <a:solidFill>
                  <a:schemeClr val="tx1"/>
                </a:solidFill>
              </a:rPr>
            </a:br>
            <a:r>
              <a:rPr lang="ka-GE" sz="2800" dirty="0" smtClean="0">
                <a:solidFill>
                  <a:schemeClr val="tx1"/>
                </a:solidFill>
              </a:rPr>
              <a:t/>
            </a:r>
            <a:br>
              <a:rPr lang="ka-GE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ᴥ</a:t>
            </a:r>
            <a:r>
              <a:rPr lang="ka-GE" sz="2800" dirty="0" smtClean="0">
                <a:solidFill>
                  <a:schemeClr val="tx1"/>
                </a:solidFill>
              </a:rPr>
              <a:t> ნარჩენების პრევენციის ხელშეწყობა</a:t>
            </a:r>
            <a:r>
              <a:rPr lang="ka-GE" sz="2800" dirty="0" smtClean="0"/>
              <a:t>.</a:t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D7FC-D38F-42DB-AF1B-8A3B9ECEF4F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609600"/>
            <a:ext cx="89916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ნარჩენების პრევენცია, ხელახალი გამოყენება და აღდგენა</a:t>
            </a:r>
            <a:endParaRPr lang="en-US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51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773886" cy="106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ხარჯების ამოღების სისტემის შემუშავება</a:t>
            </a:r>
            <a:b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en-US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6433"/>
            <a:ext cx="8425543" cy="43894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a-GE" sz="2400" dirty="0" smtClean="0"/>
              <a:t>სატარიფო პოლიტიკის შემუშავება დამბინძურებელი იხდის პრინციპის შესაბამისად;</a:t>
            </a:r>
          </a:p>
          <a:p>
            <a:pPr marL="0" indent="0">
              <a:lnSpc>
                <a:spcPct val="150000"/>
              </a:lnSpc>
              <a:buNone/>
            </a:pPr>
            <a:endParaRPr lang="ka-GE" sz="2400" dirty="0" smtClean="0"/>
          </a:p>
          <a:p>
            <a:pPr>
              <a:lnSpc>
                <a:spcPct val="150000"/>
              </a:lnSpc>
            </a:pPr>
            <a:r>
              <a:rPr lang="ka-GE" sz="2400" dirty="0" smtClean="0"/>
              <a:t> მწარმოებლის გაფართოებული ვალდებულების დანერგვა.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D7FC-D38F-42DB-AF1B-8A3B9ECEF4F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8392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ნარჩენების აღრიცხვა და კონტროლი</a:t>
            </a:r>
            <a:b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en-US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a-GE" sz="2400" dirty="0"/>
              <a:t>ნარჩენების აღრიცხვა/ ანგარიშგების სისტემის </a:t>
            </a:r>
            <a:r>
              <a:rPr lang="ka-GE" sz="2400" dirty="0" smtClean="0"/>
              <a:t>შექმნა;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ka-GE" sz="2400" dirty="0" smtClean="0"/>
              <a:t>ნებართვების და რეგისტრაციის სისტემის შექმნა ;</a:t>
            </a:r>
          </a:p>
          <a:p>
            <a:pPr>
              <a:lnSpc>
                <a:spcPct val="150000"/>
              </a:lnSpc>
            </a:pPr>
            <a:r>
              <a:rPr lang="ka-GE" sz="2400" dirty="0" smtClean="0"/>
              <a:t>კონტროლის ეფექტური მექანიზმების დანერგვა.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D7FC-D38F-42DB-AF1B-8A3B9ECEF4F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შესაძლებლობების გაძლიერება</a:t>
            </a:r>
            <a:b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en-US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8915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a-GE" sz="2400" dirty="0" smtClean="0"/>
              <a:t>ინსტიტუციური შესაძლებლობების გაძლიერება ადგილობრივ და ეროვნულ დონეზე;</a:t>
            </a:r>
          </a:p>
          <a:p>
            <a:pPr>
              <a:lnSpc>
                <a:spcPct val="150000"/>
              </a:lnSpc>
            </a:pPr>
            <a:r>
              <a:rPr lang="ka-GE" sz="2400" dirty="0" smtClean="0"/>
              <a:t>კერძო სექტორის შესაძლებლობების გაძლიერება;</a:t>
            </a:r>
          </a:p>
          <a:p>
            <a:pPr>
              <a:lnSpc>
                <a:spcPct val="150000"/>
              </a:lnSpc>
            </a:pPr>
            <a:r>
              <a:rPr lang="ka-GE" sz="2400" dirty="0" smtClean="0"/>
              <a:t>განათლება და ცნობიერების ამაღლება.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D7FC-D38F-42DB-AF1B-8A3B9ECEF4F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357694"/>
            <a:ext cx="821537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300" b="1" dirty="0" smtClean="0"/>
              <a:t>ალვერდ ჩანქსელიანი</a:t>
            </a:r>
            <a:endParaRPr lang="en-US" sz="2300" b="1" dirty="0" smtClean="0"/>
          </a:p>
          <a:p>
            <a:pPr algn="ctr"/>
            <a:endParaRPr lang="ka-GE" dirty="0" smtClean="0"/>
          </a:p>
          <a:p>
            <a:pPr algn="ctr"/>
            <a:r>
              <a:rPr lang="ka-GE" sz="2000" dirty="0" smtClean="0"/>
              <a:t>ნარჩენებისა და ქიმიური ნივთიერებების მართვის სამსახური</a:t>
            </a:r>
            <a:endParaRPr lang="en-US" sz="2000" dirty="0" smtClean="0"/>
          </a:p>
          <a:p>
            <a:pPr algn="ctr"/>
            <a:endParaRPr lang="ka-GE" sz="2000" dirty="0" smtClean="0"/>
          </a:p>
          <a:p>
            <a:pPr algn="ctr"/>
            <a:r>
              <a:rPr lang="en-US" sz="2000" dirty="0" smtClean="0"/>
              <a:t>MENRP</a:t>
            </a:r>
            <a:endParaRPr lang="ka-GE" sz="2000" dirty="0" smtClean="0"/>
          </a:p>
          <a:p>
            <a:pPr algn="ctr"/>
            <a:r>
              <a:rPr lang="ka-GE" sz="2000" dirty="0" smtClean="0"/>
              <a:t>2015წ.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6458" y="307257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ნაწილი</a:t>
            </a:r>
            <a:r>
              <a:rPr lang="ka-GE" dirty="0" smtClean="0"/>
              <a:t> 2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7584" y="980728"/>
            <a:ext cx="7772400" cy="147002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ნარჩენების მართვის დაგეგმვა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ნარჩენების მართვის დაგეგმვის მიზნები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ka-GE" dirty="0" smtClean="0"/>
              <a:t>ნარჩენების მართვის არსებული მდგომარეობის გაუმჯობესება-განვითარება</a:t>
            </a:r>
            <a:endParaRPr lang="en-US" dirty="0" smtClean="0"/>
          </a:p>
          <a:p>
            <a:pPr>
              <a:buNone/>
            </a:pPr>
            <a:endParaRPr lang="ka-GE" dirty="0" smtClean="0"/>
          </a:p>
          <a:p>
            <a:pPr>
              <a:buFont typeface="Courier New" pitchFamily="49" charset="0"/>
              <a:buChar char="o"/>
            </a:pPr>
            <a:r>
              <a:rPr lang="ka-GE" dirty="0" smtClean="0"/>
              <a:t>ნარჩენების მართვის ევროდირექტივებით გათვალისწინებული სტანდარტების დანერგვა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ka-GE" dirty="0" smtClean="0"/>
          </a:p>
          <a:p>
            <a:pPr>
              <a:buFont typeface="Courier New" pitchFamily="49" charset="0"/>
              <a:buChar char="o"/>
            </a:pPr>
            <a:r>
              <a:rPr lang="ka-GE" dirty="0" smtClean="0"/>
              <a:t>ნარჩენების მართვის თანამედროვე სისტემების შექმნა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ka-G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ნარჩენების მართვის ეროვნული სამოქმედო გეგმა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285860"/>
            <a:ext cx="86439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dirty="0" smtClean="0"/>
              <a:t>ნარჩენების მართვის ეროვნული სტრატეგიით განსაზღვრული პოლიტიკის განსახორციელებლად გარემოს დაცვის სამინისტრო ნარჩენების მართვის კოდექსის მიხედვით, კომპეტენტურ ორგანოებთან ერთად ყოველ 5 წელიწადში შეიმუშავებს ნარჩენების მართვის 5-წლიან ეროვნულ სამოქმედო გეგმას, რომელსაც ამტკიცებს საქართველოს მთავრობა. </a:t>
            </a:r>
            <a:endParaRPr lang="ru-RU" dirty="0" smtClean="0"/>
          </a:p>
          <a:p>
            <a:pPr algn="just"/>
            <a:endParaRPr lang="ka-GE" dirty="0" smtClean="0"/>
          </a:p>
          <a:p>
            <a:pPr algn="just"/>
            <a:r>
              <a:rPr lang="ka-GE" dirty="0" smtClean="0"/>
              <a:t>ნარჩენების მართვის ეროვნული სამოქმედო გეგმის დამტკიცებამდე სამინისტრო აწყობს საჯარო განხილვებს, რომლებშიც მონაწილეობენ შესაბამისი დაინტერესებული პირები. </a:t>
            </a:r>
          </a:p>
          <a:p>
            <a:pPr algn="just"/>
            <a:endParaRPr lang="ka-GE" dirty="0" smtClean="0"/>
          </a:p>
          <a:p>
            <a:pPr algn="just"/>
            <a:r>
              <a:rPr lang="ka-GE" dirty="0" smtClean="0"/>
              <a:t>ნარჩენების მართვის ეროვნულ სამოქმედო გეგმას დამტკიცების შემდეგ სათანადო წესით აქვეყნებს საქართველოს მთავრობა. </a:t>
            </a:r>
          </a:p>
          <a:p>
            <a:pPr algn="just"/>
            <a:endParaRPr lang="ka-GE" dirty="0" smtClean="0"/>
          </a:p>
          <a:p>
            <a:pPr algn="just"/>
            <a:r>
              <a:rPr lang="ka-GE" dirty="0" smtClean="0"/>
              <a:t>სამინისტრო 3 წელიწადში ერთხელ საქართველოს მთავრობას წარუდგენს გეგმის განხორციელების ანგარიშს. </a:t>
            </a:r>
          </a:p>
          <a:p>
            <a:pPr algn="just"/>
            <a:endParaRPr lang="ka-GE" dirty="0" smtClean="0"/>
          </a:p>
          <a:p>
            <a:pPr algn="just"/>
            <a:r>
              <a:rPr lang="ka-GE" dirty="0" smtClean="0"/>
              <a:t>ნარჩენების მართვის ეროვნული სამოქმედო გეგმით განისაზღვრება გარემოსათვის უსაფრთხო ისეთი ღონისძიებები, რომლებიც უნდა განხორციელდეს ნარჩენების პრევენციისთვის, ხელახალი გამოყენებისთვის, რეციკლირებისთვის, აღდგენისა და განთავსებისთვის </a:t>
            </a:r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550432" cy="785794"/>
          </a:xfrm>
        </p:spPr>
        <p:txBody>
          <a:bodyPr>
            <a:normAutofit/>
          </a:bodyPr>
          <a:lstStyle/>
          <a:p>
            <a:r>
              <a:rPr lang="ka-G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ნარჩენების მართვის ეროვნული სამოქმედო გეგმა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14422"/>
            <a:ext cx="90011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sz="2200" b="1" dirty="0" smtClean="0"/>
              <a:t>ნარჩენების მართვის ეროვნული სამოქმედო გეგმა უნდა მოიცავდეს: </a:t>
            </a:r>
          </a:p>
          <a:p>
            <a:pPr algn="just"/>
            <a:endParaRPr lang="ka-GE" sz="2200" b="1" dirty="0" smtClean="0"/>
          </a:p>
          <a:p>
            <a:pPr algn="just">
              <a:buFont typeface="Wingdings" pitchFamily="2" charset="2"/>
              <a:buChar char="Ø"/>
            </a:pPr>
            <a:r>
              <a:rPr lang="ka-GE" sz="2200" dirty="0" smtClean="0"/>
              <a:t> საქართველოს ტერიტორიაზე წარმოქმნილი ნარჩენების სახეობების, რაოდენობისა და წყაროს შესახებ ინფორმაციას, მოსალოდნელი ნარჩენების ნაკადების განვითარების შეფასებას; </a:t>
            </a:r>
          </a:p>
          <a:p>
            <a:pPr algn="just"/>
            <a:endParaRPr lang="ka-GE" sz="2200" dirty="0" smtClean="0"/>
          </a:p>
          <a:p>
            <a:pPr algn="just">
              <a:buFont typeface="Wingdings" pitchFamily="2" charset="2"/>
              <a:buChar char="Ø"/>
            </a:pPr>
            <a:r>
              <a:rPr lang="ka-GE" sz="2200" dirty="0" smtClean="0"/>
              <a:t> ნარჩენების ექსპორტისა და იმპორტის შესახებ ხელმისაწვდომ მონაცემებს, აგრეთვე იმ ნარჩენების შესახებ პროგნოზს, რომელთა საქართველოს ტერიტორიაზე შემოტანა ან საქართველოს ტერიტორიიდან გატანაა მოსალოდნელი; </a:t>
            </a:r>
          </a:p>
          <a:p>
            <a:pPr algn="just">
              <a:buFont typeface="Wingdings" pitchFamily="2" charset="2"/>
              <a:buChar char="Ø"/>
            </a:pPr>
            <a:endParaRPr lang="ka-GE" sz="2200" dirty="0" smtClean="0"/>
          </a:p>
          <a:p>
            <a:pPr algn="just">
              <a:buFont typeface="Wingdings" pitchFamily="2" charset="2"/>
              <a:buChar char="Ø"/>
            </a:pPr>
            <a:r>
              <a:rPr lang="ka-GE" sz="2200" dirty="0" smtClean="0"/>
              <a:t>ნარჩენების შეგროვების არსებული სისტემებისა და აღდგენისა და განთავსების ძირითადი ობიექტების (მათ შორის, სპეციფიკური ნარჩენების ნაკადებისთვის ან სახიფათო ნარჩენებისთვის განკუთვნილი ობიექტების) შესახებ ინფორმაციას;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dirty="0" smtClean="0"/>
              <a:t>ნარჩენების დამუშავების არსებული ობიექტების დახურვის, ნარჩენების დამუშავების დამატებითი ინფრასტრუქტურისა და ნარჩენების შეგროვების ახალი სისტემების საჭიროების შეფასებას; </a:t>
            </a:r>
          </a:p>
          <a:p>
            <a:pPr algn="just">
              <a:lnSpc>
                <a:spcPct val="150000"/>
              </a:lnSpc>
              <a:buNone/>
            </a:pPr>
            <a:endParaRPr lang="ka-GE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dirty="0" smtClean="0"/>
              <a:t>ნარჩენების აღდგენისა და განთავსების სამომავლო ობიექტების ადგილმდებარეობის განსაზღვრის კრიტერიუმების და მათი წარმადობის შესახებ ინფორმაციას; </a:t>
            </a:r>
            <a:endParaRPr lang="ru-RU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ნარჩენების მართვის ეროვნული სამოქმედო გეგმა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1142984"/>
            <a:ext cx="8858312" cy="5915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 რეგიონული ნაგავსაყრელების ადგილმდებარეობის და მათი ფუნქციონირების დაწყების ვადების შესახებ ინფორმაციას;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 ნარჩენების მართვის დაგეგმილ ტექნოლოგიებს და მეთოდებს, მათ შორის, ისეთი ნარჩენებისთვის, რომელთა მართვა სპეციფიკურ მიდგომას საჭიროებს;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 ნარჩენების პრევენციისათვის მისაღებ ზომებს და პროგრესის მაჩვენებლებს დაგეგმილი პერიოდისთვის;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 ნარჩენების მართვასთან დაკავშირებულ ორგანიზაციულ საკითხებს, რომლებიც მოიცავს ნარჩენების მართვის განმახორციელებელ საჯარო და კერძო სამართლის იურიდიულ პირებს შორის პასუხისმგებლობების გადანაწილებას; </a:t>
            </a:r>
          </a:p>
          <a:p>
            <a:pPr algn="just"/>
            <a:endParaRPr lang="ka-GE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ნარჩენების მართვის ეროვნული სამოქმედო გეგმა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ნარჩენების მართვის ეროვნული სამოქმედო გეგმა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071546"/>
            <a:ext cx="87154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200" dirty="0" smtClean="0"/>
              <a:t> </a:t>
            </a:r>
            <a:r>
              <a:rPr lang="ka-GE" sz="2100" dirty="0" smtClean="0"/>
              <a:t>არსებულ ან დაგეგმილ ღონისძიებას მუნიციპალიტეტთაშორისი ნარჩენების შეგროვებისა და დამუშავების ობიექტებთან დაკავშირებით;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 ნარჩენების მართვის საკითხებზე საზოგადოების ცნობიერების ამაღლების ღონისძიებებს და მისი ინფორმირების მექანიზმებს;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 ნარჩენების განთავსების ისტორიულად დაბინძურებული ადგილების და მათი რეაბილიტაციის ზომების შესახებ ინფორმაციას; </a:t>
            </a:r>
          </a:p>
          <a:p>
            <a:pPr algn="just">
              <a:lnSpc>
                <a:spcPct val="150000"/>
              </a:lnSpc>
            </a:pPr>
            <a:r>
              <a:rPr lang="ka-GE" sz="2100" dirty="0" smtClean="0"/>
              <a:t> გეგმით გათვალისწინებული ღონისძიებების განხორციელების გზებსა და ვადებს, პასუხისმგებელ პირებს, სავარაუდო ხარჯებს და დაფინანსების წყაროებს;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 სხვა მნიშვნელოვან ინფორმაციას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6128" y="1412776"/>
            <a:ext cx="8715436" cy="5985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ka-GE" sz="2100" dirty="0" smtClean="0"/>
              <a:t>თითოეული მუნიციპალიტეტი იღებს მის ტერიტორიაზე წარმოქმნილი მუნიციპალური ნარჩენების მართვის </a:t>
            </a:r>
            <a:r>
              <a:rPr lang="ka-GE" sz="2100" b="1" dirty="0" smtClean="0">
                <a:solidFill>
                  <a:srgbClr val="FF0000"/>
                </a:solidFill>
              </a:rPr>
              <a:t>5 წლიან გეგმას</a:t>
            </a:r>
            <a:r>
              <a:rPr lang="ka-GE" sz="2100" dirty="0" smtClean="0"/>
              <a:t>. მუნიციპალური ნარჩენების მართვის გეგმა შესაძლებელია მოსაზღვრე მუნიციპალიტეტებმა ერთობლივად შეიმუშაონ; </a:t>
            </a:r>
            <a:endParaRPr lang="ru-RU" sz="2100" dirty="0" smtClean="0"/>
          </a:p>
          <a:p>
            <a:endParaRPr lang="ka-GE" sz="2100" dirty="0" smtClean="0"/>
          </a:p>
          <a:p>
            <a:pPr>
              <a:buFont typeface="Wingdings" pitchFamily="2" charset="2"/>
              <a:buChar char="v"/>
            </a:pPr>
            <a:r>
              <a:rPr lang="ka-GE" sz="2100" dirty="0" smtClean="0"/>
              <a:t>მუნიციპალური ნარჩენების მართვის გეგმა უნდა შეესაბამებოდეს ნარჩენების მართვის ეროვნულ სამოქმედო გეგმას და ნარჩენების მართვის კოდექსის მე-12 მუხლის მე-7 ნაწილით გათვალისწინებულ ცალკეული სახეობების ნარჩენების მართვის გეგმებს; </a:t>
            </a:r>
          </a:p>
          <a:p>
            <a:endParaRPr lang="ka-GE" sz="2100" dirty="0" smtClean="0"/>
          </a:p>
          <a:p>
            <a:pPr>
              <a:buFont typeface="Wingdings" pitchFamily="2" charset="2"/>
              <a:buChar char="v"/>
            </a:pPr>
            <a:r>
              <a:rPr lang="ka-GE" sz="2100" dirty="0" smtClean="0"/>
              <a:t>მუნიციპალური ნარჩენების მართვის გეგმის მიღებამდე ეწყობა საჯარო განხილვები, რომლებშიც მონაწილეობენ დაინტერესებული პირები და მოსაზღვრე მუნიციპალიტეტების წარმომადგენლები. საჯარო განხილვებს აწყობს (აწყობენ) შესაბამისი მუნიციპალიტეტი (მუნიციპალიტეტები). </a:t>
            </a:r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0442" y="332656"/>
            <a:ext cx="8501122" cy="523220"/>
          </a:xfrm>
          <a:prstGeom prst="rect">
            <a:avLst/>
          </a:prstGeom>
          <a:solidFill>
            <a:srgbClr val="0033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მუნიციპალური ნარჩენების მართვის გეგმა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954107"/>
          </a:xfrm>
          <a:prstGeom prst="rect">
            <a:avLst/>
          </a:prstGeom>
          <a:solidFill>
            <a:srgbClr val="0033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მუნიციპალური ნარჩენების მართვის გეგმა უნდა მოიცავდეს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857233"/>
            <a:ext cx="8501122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1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მოსახლეობისგან ნარჩენების შეგროვების არსებული სისტემის შესახებ ინფორმაციას;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 შეგროვებული, აღდგენილი და განთავსებული არასახიფათო ნარჩენების რაოდენობისა და სახეობების შესახებ მონაცემებს;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 მოსახლეობისგან შეგროვებული, აღდგენილი და განთავსებული სახიფათო ნარჩენების რაოდენობისა და </a:t>
            </a:r>
          </a:p>
          <a:p>
            <a:pPr algn="just">
              <a:lnSpc>
                <a:spcPct val="150000"/>
              </a:lnSpc>
            </a:pPr>
            <a:r>
              <a:rPr lang="ka-GE" sz="2100" dirty="0" smtClean="0"/>
              <a:t>სახეობების შესახებ მონაცემებს;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 ნარჩენების დამუშავების საწარმოების ადგილმდებარეობის შესახებ ინფორმაციას;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100" dirty="0" smtClean="0"/>
              <a:t>ნარჩენების დამუშავების ახალი ობიექტების მშენებლობის გეგმებს;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8805672" cy="5357826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6200" dirty="0" smtClean="0"/>
              <a:t> მუნიციპალური ნარჩენების, მათ შორის, ბიოდეგრადირებადი ნარჩენებისა და შეფუთვის ნარჩენების, სეპარირებული შეგროვებისა და აღდგენის სისტემის დანერგვისათვის დაგეგმილი ღონისძიებების შესახებ ინფორმაციას;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6200" dirty="0" smtClean="0"/>
              <a:t>ნარჩენების მართვის საკითხებზე საზოგადოების ცნობიერების ამაღლების პროგრამებს;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6200" dirty="0" smtClean="0"/>
              <a:t>ნარჩენების მართვის სფეროში სხვა მუნიციპალიტეტებთან თანამშრომლობის მიზნით არსებული და დაგეგმილი ღონისძიებების შესახებ ინფორმაციას;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6200" dirty="0" smtClean="0"/>
              <a:t> გეგმით გათვალისწინებული ღონისძიებების განხორციელების გზებსა და ვადებს, პასუხისმგებელ პირებს, სავარაუდო ხარჯებს და დაფინანსების წყაროებს</a:t>
            </a:r>
            <a:r>
              <a:rPr lang="ka-GE" sz="3100" dirty="0" smtClean="0"/>
              <a:t>. </a:t>
            </a:r>
            <a:endParaRPr lang="ru-RU" sz="31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85728"/>
            <a:ext cx="8501122" cy="954107"/>
          </a:xfrm>
          <a:prstGeom prst="rect">
            <a:avLst/>
          </a:prstGeom>
          <a:solidFill>
            <a:srgbClr val="0033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მუნიციპალური ნარჩენების მართვის გეგმა უნდა მოიცავდეს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658096" cy="63186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a-GE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კომპანიის ნარჩენების მართვის გეგმა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071678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ფიზიკური ან იურიდიული პირი, რომლის საქმიანობის შედეგად წლის განმავლობაში </a:t>
            </a:r>
            <a:r>
              <a:rPr lang="ru-RU" sz="2400" b="1" dirty="0" smtClean="0"/>
              <a:t>200 </a:t>
            </a:r>
            <a:r>
              <a:rPr lang="ru-RU" sz="2400" dirty="0" smtClean="0"/>
              <a:t>ტონაზე მეტი არასახიფათო ნარჩენი ან </a:t>
            </a:r>
            <a:r>
              <a:rPr lang="ru-RU" sz="2400" b="1" dirty="0" smtClean="0"/>
              <a:t>1000</a:t>
            </a:r>
            <a:r>
              <a:rPr lang="ru-RU" sz="2400" dirty="0" smtClean="0"/>
              <a:t> ტონაზე მეტი ინერტული ნარჩენი ან </a:t>
            </a:r>
            <a:r>
              <a:rPr lang="ru-RU" sz="2400" b="1" dirty="0" smtClean="0"/>
              <a:t>ნებისმიერი რაოდენობის სახიფათო ნარჩენი </a:t>
            </a:r>
            <a:r>
              <a:rPr lang="ru-RU" sz="2400" dirty="0" smtClean="0"/>
              <a:t>წარმოიქმნება, ვალდებულია შეიმუშაოს კომპანიის ნარჩენების მართვის გეგმა.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00150"/>
            <a:ext cx="9001156" cy="535785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ka-GE" sz="3200" dirty="0" smtClean="0"/>
              <a:t>წარმოქმნილი ნარჩენების შესახებ ინფორმაციას (კერძოდ, მონაცემებს მათი წარმოშობის, ნარჩენების ნუსხით განსაზღვრული ნარჩენების სახეობების, შემადგენლობის, რაოდენობის შესახებ); </a:t>
            </a:r>
            <a:endParaRPr lang="ru-RU" sz="3200" dirty="0" smtClean="0"/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ka-GE" sz="3200" dirty="0" smtClean="0"/>
              <a:t> ნარჩენების პრევენციისა და აღდგენისთვის განსახორციელებელი ღონისძიებების შესახებ ინფორმაციას, განსაკუთრებით – სახიფათო ნარჩენების შემთხვევაში;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ka-GE" sz="3200" dirty="0" smtClean="0"/>
              <a:t> წარმოქმნილი ნარჩენების სეპარირების მეთოდის, განსაკუთრებით – სახიფათო ნარჩენების სხვა ნარჩენებისგან განცალკევების მეთოდის აღწერას;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ka-GE" sz="3200" dirty="0" smtClean="0"/>
              <a:t> ნარჩენების დროებითი შენახვის მეთოდებსა და პირობებს;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ka-GE" sz="3200" dirty="0" smtClean="0"/>
              <a:t> ნარჩენების დამუშავებისთვის გამოყენებულ მეთოდებს ან/და იმ პირის შესახებ ინფორმაციას, რომელსაც ნარჩენები შემდგომი დამუშავებისთვის გადაეცემა </a:t>
            </a:r>
            <a:endParaRPr lang="ru-RU" sz="3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4282" y="142852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კომპანიის ნარჩენების მართვის გეგმა ძირითადად უნდა მოიცავდეს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ნარჩენების მართვა ითვალისწინებს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241684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ka-GE" dirty="0" smtClean="0"/>
              <a:t>რთული ინფრასტრუქტურული სისტემის არსებობას</a:t>
            </a:r>
            <a:r>
              <a:rPr lang="en-US" dirty="0" smtClean="0"/>
              <a:t>;</a:t>
            </a:r>
            <a:endParaRPr lang="ka-GE" dirty="0" smtClean="0"/>
          </a:p>
          <a:p>
            <a:pPr>
              <a:buFont typeface="Courier New" pitchFamily="49" charset="0"/>
              <a:buChar char="o"/>
            </a:pPr>
            <a:r>
              <a:rPr lang="ka-GE" dirty="0" smtClean="0"/>
              <a:t>სეპარაციას</a:t>
            </a:r>
            <a:r>
              <a:rPr lang="en-US" dirty="0" smtClean="0"/>
              <a:t>;</a:t>
            </a:r>
            <a:endParaRPr lang="ka-GE" dirty="0" smtClean="0"/>
          </a:p>
          <a:p>
            <a:pPr>
              <a:buFont typeface="Courier New" pitchFamily="49" charset="0"/>
              <a:buChar char="o"/>
            </a:pPr>
            <a:r>
              <a:rPr lang="ka-GE" dirty="0" smtClean="0"/>
              <a:t>შეგროვებას</a:t>
            </a:r>
            <a:r>
              <a:rPr lang="en-US" dirty="0" smtClean="0"/>
              <a:t>;</a:t>
            </a:r>
            <a:endParaRPr lang="ka-GE" dirty="0" smtClean="0"/>
          </a:p>
          <a:p>
            <a:pPr>
              <a:buFont typeface="Courier New" pitchFamily="49" charset="0"/>
              <a:buChar char="o"/>
            </a:pPr>
            <a:r>
              <a:rPr lang="ka-GE" dirty="0" smtClean="0"/>
              <a:t>რეციკლირებას</a:t>
            </a:r>
            <a:r>
              <a:rPr lang="en-US" dirty="0" smtClean="0"/>
              <a:t>;</a:t>
            </a:r>
            <a:endParaRPr lang="ka-GE" dirty="0" smtClean="0"/>
          </a:p>
          <a:p>
            <a:pPr>
              <a:buFont typeface="Courier New" pitchFamily="49" charset="0"/>
              <a:buChar char="o"/>
            </a:pPr>
            <a:r>
              <a:rPr lang="ka-GE" dirty="0" smtClean="0"/>
              <a:t>აღდგენას</a:t>
            </a:r>
            <a:r>
              <a:rPr lang="en-US" dirty="0" smtClean="0"/>
              <a:t>;</a:t>
            </a:r>
            <a:endParaRPr lang="ka-GE" dirty="0" smtClean="0"/>
          </a:p>
          <a:p>
            <a:pPr>
              <a:buFont typeface="Courier New" pitchFamily="49" charset="0"/>
              <a:buChar char="o"/>
            </a:pPr>
            <a:r>
              <a:rPr lang="ka-GE" dirty="0" smtClean="0"/>
              <a:t>განთავსებას</a:t>
            </a:r>
            <a:r>
              <a:rPr lang="en-US" dirty="0" smtClean="0"/>
              <a:t>.</a:t>
            </a:r>
            <a:endParaRPr lang="ka-GE" dirty="0" smtClean="0"/>
          </a:p>
          <a:p>
            <a:pPr>
              <a:buFont typeface="Courier New" pitchFamily="49" charset="0"/>
              <a:buChar char="o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928670"/>
            <a:ext cx="871543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ka-GE" sz="2000" dirty="0" smtClean="0"/>
              <a:t>კომპანიის ნარჩენების მართვის გეგმა წარედგინება სამინისტროს. გეგმის განხილვისა და შეთანხმების წესს განსაზღვრავს საქართველოს გარემოსა და ბუნებრივი რესურსების დაცვის მინისტრი. მოთხოვნის შემთხვევაში გეგმა ხელმისაწვდომი უნდა იყოს დაინტერესებული მუნიციპალიტეტისთვის და სხვა პირისთვის. </a:t>
            </a:r>
          </a:p>
          <a:p>
            <a:pPr algn="just"/>
            <a:endParaRPr lang="ka-GE" sz="2000" dirty="0" smtClean="0"/>
          </a:p>
          <a:p>
            <a:pPr algn="just"/>
            <a:r>
              <a:rPr lang="ka-GE" sz="2000" dirty="0" smtClean="0"/>
              <a:t>კომპანიის ნარჩენების მართვის გეგმა ახლდება ყოველ 3 წელიწადში ან წარმოქმნილი ნარჩენების სახეობის, რაოდენობის შეცვლის და დამუშავების პროცესში არსებითი ცვლილებების შეტანის შემთხვევაში. </a:t>
            </a:r>
          </a:p>
          <a:p>
            <a:pPr algn="just"/>
            <a:endParaRPr lang="ka-GE" sz="2000" dirty="0" smtClean="0"/>
          </a:p>
          <a:p>
            <a:pPr algn="just"/>
            <a:r>
              <a:rPr lang="ka-GE" sz="2000" dirty="0" smtClean="0"/>
              <a:t>კომპანიებს, რომლებსაც ევალებათ გეგმების შემუშავება კოდექსის თანახმად დამატებით აქვთ ვალდებულება განსაზღვრონ (დანიშნონ) </a:t>
            </a:r>
            <a:r>
              <a:rPr lang="ka-G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გარემოსდაცვითი მმართველი </a:t>
            </a:r>
            <a:r>
              <a:rPr lang="ka-GE" sz="2000" dirty="0" smtClean="0"/>
              <a:t>და მისი ვინაობის შესახებ ინფორმაცია</a:t>
            </a:r>
            <a:r>
              <a:rPr lang="en-US" sz="2000" dirty="0" smtClean="0"/>
              <a:t> </a:t>
            </a:r>
            <a:r>
              <a:rPr lang="ka-GE" sz="2000" dirty="0" smtClean="0"/>
              <a:t>მიაწოდონ სამინისტროს.</a:t>
            </a:r>
            <a:r>
              <a:rPr lang="en-US" sz="2000" dirty="0" smtClean="0"/>
              <a:t> </a:t>
            </a:r>
            <a:r>
              <a:rPr lang="ka-GE" sz="2000" dirty="0" smtClean="0"/>
              <a:t> </a:t>
            </a:r>
            <a:endParaRPr lang="ru-RU" sz="2000" dirty="0" smtClean="0"/>
          </a:p>
          <a:p>
            <a:pPr algn="just"/>
            <a:endParaRPr lang="ka-GE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7224" y="214290"/>
            <a:ext cx="7658096" cy="63186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3200" b="1" i="0" u="none" strike="noStrike" kern="1200" cap="none" spc="0" normalizeH="0" baseline="0" noProof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კომპანიის ნარჩენების მართვის გეგმა</a:t>
            </a:r>
            <a:endParaRPr kumimoji="0" lang="ru-RU" sz="32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357430"/>
            <a:ext cx="90011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Sylfaen" pitchFamily="18" charset="0"/>
              </a:rPr>
              <a:t>ა) კომპანიის ნარჩენების მართვის გეგმის მომზადება და გაახლება; 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Sylfae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Sylfaen" pitchFamily="18" charset="0"/>
              </a:rPr>
              <a:t>ბ) კომპანიის ნარჩენების მართვის გეგმის განხორციელების ორგანიზება; 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Sylfae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გ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ნარჩენების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მართვის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სფეროში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საქართველოს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კანონმდებლობის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მოთხოვნების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შესრულებაზე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შიდა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კონტროლის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Sylfaen" pitchFamily="18" charset="0"/>
              </a:rPr>
              <a:t>განხორციელება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642918"/>
            <a:ext cx="86439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Sylfaen" pitchFamily="18" charset="0"/>
              </a:rPr>
              <a:t>გარემოსდაცვითი მმართველის ნარჩენებთან დაკავშირებული მოვალეობებია</a:t>
            </a:r>
            <a:r>
              <a:rPr lang="ka-G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Sylfaen" pitchFamily="18" charset="0"/>
              </a:rPr>
              <a:t>: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714356"/>
            <a:ext cx="878687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საქართველოს გარემოსა და ბუნებრივი რესურსების დაცვის მინისტრის </a:t>
            </a:r>
            <a:r>
              <a:rPr kumimoji="0" lang="ka-GE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ბრძანებით (#211, 04.08.2015) დამტკიცებულია </a:t>
            </a:r>
            <a:r>
              <a:rPr kumimoji="0" lang="ka-GE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კომპანის ნარჩენების მართვის გეგმის განხილვისა და შეთანხმების წესი,</a:t>
            </a:r>
            <a:r>
              <a:rPr kumimoji="0" lang="ka-GE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> რომლითაც განსაზღვრულია გეგმის შეინაარსი, ძირითადი მოთხოვნები, გეგმის განხილვისა და გადაწყვეტილებების მიღების პროცედურები. </a:t>
            </a:r>
            <a:endParaRPr kumimoji="0" lang="ka-GE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01122" cy="857256"/>
          </a:xfrm>
        </p:spPr>
        <p:txBody>
          <a:bodyPr>
            <a:normAutofit fontScale="90000"/>
          </a:bodyPr>
          <a:lstStyle/>
          <a:p>
            <a:r>
              <a:rPr lang="ka-G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კომპანიის ნარჩენების მართვის გეგმის განხილვისა და შეთანხმების წესი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8586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b="1" dirty="0" smtClean="0"/>
              <a:t>ზოგადი დებულებები </a:t>
            </a:r>
          </a:p>
          <a:p>
            <a:pPr marL="342900" indent="-342900" algn="just">
              <a:buAutoNum type="arabicPeriod"/>
            </a:pPr>
            <a:r>
              <a:rPr lang="ka-GE" sz="2000" dirty="0" smtClean="0"/>
              <a:t>ნარჩენების მართვის გეგმის განხილვისა და შეთანხმების წესი განსაზღვრავს ნარჩენების მართვის გეგმის შემუშავების, გარემოსა და ბუნებრივი რესურსების დაცვის სამინისტროში წარდგენის, განხილვისა და შეთანხმების პროცედურებსა და პირობებს. </a:t>
            </a:r>
            <a:endParaRPr lang="en-US" sz="2000" dirty="0" smtClean="0"/>
          </a:p>
          <a:p>
            <a:pPr marL="342900" indent="-342900" algn="just">
              <a:buAutoNum type="arabicPeriod"/>
            </a:pPr>
            <a:r>
              <a:rPr lang="ka-GE" sz="2000" dirty="0" smtClean="0"/>
              <a:t>გეგმა უნდა აკმაყოფილებდეს ნარჩენების მართვის კოდექსის მოთხოვნებს და შეესაბამებოდეს ნარჩენების მართვის ეროვნულ სტრატეგიასა და სამოქმედო გეგმას. </a:t>
            </a:r>
            <a:endParaRPr lang="en-US" sz="2000" dirty="0" smtClean="0"/>
          </a:p>
          <a:p>
            <a:pPr marL="342900" indent="-342900" algn="just">
              <a:buAutoNum type="arabicPeriod"/>
            </a:pPr>
            <a:r>
              <a:rPr lang="ka-GE" sz="2000" dirty="0" smtClean="0"/>
              <a:t>გეგმა არ უნდა აღემატებოდეს 3 წელს. წარმოქმნილი ნარჩენების სახეობის, რაოდენობის და დამუშავების პროცესში არსებითი ცვლილებების შეტანის შემთხვევაში უნდა განახლდეს გეგმა და განხილვისა და შეთანხმების მიზნით წარედგინოს სამინისტროს. </a:t>
            </a:r>
            <a:endParaRPr lang="en-US" sz="2000" dirty="0" smtClean="0"/>
          </a:p>
          <a:p>
            <a:pPr marL="342900" indent="-342900" algn="just">
              <a:buAutoNum type="arabicPeriod"/>
            </a:pPr>
            <a:r>
              <a:rPr lang="ka-GE" sz="2000" dirty="0" smtClean="0"/>
              <a:t>ამ წესში გამოყენებულ ტერმინებს აქვთ იგივე მნიშვნელობა, რაც ნარჩენების მართვის კოდექსის მე-3 მუხლით გათვალისწინებულ ტერმინებს.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785926"/>
            <a:ext cx="8429684" cy="4339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ka-GE" sz="2400" b="1" dirty="0" smtClean="0"/>
              <a:t>რეგულირების სფერო </a:t>
            </a:r>
            <a:endParaRPr lang="en-US" sz="2400" b="1" dirty="0" smtClean="0"/>
          </a:p>
          <a:p>
            <a:pPr algn="just">
              <a:lnSpc>
                <a:spcPct val="150000"/>
              </a:lnSpc>
            </a:pPr>
            <a:r>
              <a:rPr lang="ka-GE" sz="2400" dirty="0" smtClean="0"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კომპანის ნარჩენების მართვის გეგმის განხილვისა და შეთანხმების წესი </a:t>
            </a:r>
            <a:r>
              <a:rPr lang="ka-GE" sz="2400" dirty="0" smtClean="0"/>
              <a:t>ვრცელდება ფიზიკურ ან იურიდიულ პირებზე (შემდგომში - დაინტერესებული პირი), რომელთა საქმიანობის შედეგად წლის განმავლობაში წარმოიქმნება: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ka-GE" sz="2400" dirty="0" smtClean="0"/>
              <a:t>ა) 200 ტონაზე მეტი არასახიფათო ნარჩენი ან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ka-GE" sz="2400" dirty="0" smtClean="0"/>
              <a:t>ბ) 1000 ტონაზე მეტი ინერტული ნარჩენი ან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ka-GE" sz="2400" dirty="0" smtClean="0"/>
              <a:t>გ) სახიფათო ნარჩენი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357166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კომპანის ნარჩენების მართვის გეგმის განხილვისა და შეთანხმების წესი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928670"/>
            <a:ext cx="8858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sz="2100" b="1" dirty="0" smtClean="0"/>
              <a:t>გეგმის შინაარსი </a:t>
            </a:r>
          </a:p>
          <a:p>
            <a:pPr algn="just"/>
            <a:endParaRPr lang="en-US" sz="2100" b="1" dirty="0" smtClean="0"/>
          </a:p>
          <a:p>
            <a:pPr marL="342900" indent="-342900"/>
            <a:r>
              <a:rPr lang="ka-GE" sz="2100" b="1" dirty="0" smtClean="0"/>
              <a:t>შესავალი ნაწილი უნდა შეიცავდეს დაინტერესებული პირის შესახებ შემდეგ ინფორმაციას:</a:t>
            </a:r>
          </a:p>
          <a:p>
            <a:pPr marL="342900" indent="-342900"/>
            <a:endParaRPr lang="ka-GE" sz="2100" b="1" dirty="0" smtClean="0"/>
          </a:p>
          <a:p>
            <a:pPr marL="342900" indent="-342900"/>
            <a:r>
              <a:rPr lang="ka-GE" sz="2100" b="1" dirty="0" smtClean="0"/>
              <a:t> </a:t>
            </a:r>
            <a:r>
              <a:rPr lang="ka-GE" sz="2100" dirty="0" smtClean="0"/>
              <a:t>ა) სრული სახელწოდება </a:t>
            </a:r>
            <a:endParaRPr lang="en-US" sz="2100" dirty="0" smtClean="0"/>
          </a:p>
          <a:p>
            <a:pPr marL="342900" indent="-342900"/>
            <a:r>
              <a:rPr lang="ka-GE" sz="2100" dirty="0" smtClean="0"/>
              <a:t>ბ) სამართლებრივი ფორმა</a:t>
            </a:r>
            <a:endParaRPr lang="en-US" sz="2100" dirty="0" smtClean="0"/>
          </a:p>
          <a:p>
            <a:pPr marL="342900" indent="-342900"/>
            <a:r>
              <a:rPr lang="ka-GE" sz="2100" dirty="0" smtClean="0"/>
              <a:t> გ) იურიდიული მისამართი, მათ შორის ფილიალის/წარმომადგენლობის მისამართი ასეთის არსებობის შემთხვევაში </a:t>
            </a:r>
            <a:endParaRPr lang="en-US" sz="2100" dirty="0" smtClean="0"/>
          </a:p>
          <a:p>
            <a:pPr marL="342900" indent="-342900"/>
            <a:r>
              <a:rPr lang="ka-GE" sz="2100" dirty="0" smtClean="0"/>
              <a:t>დ) რეგისტრაციის თარიღი </a:t>
            </a:r>
            <a:endParaRPr lang="en-US" sz="2100" dirty="0" smtClean="0"/>
          </a:p>
          <a:p>
            <a:pPr marL="342900" indent="-342900"/>
            <a:r>
              <a:rPr lang="ka-GE" sz="2100" dirty="0" smtClean="0"/>
              <a:t>ე) საიდენტიფიკაციო ნომერი </a:t>
            </a:r>
            <a:endParaRPr lang="en-US" sz="2100" dirty="0" smtClean="0"/>
          </a:p>
          <a:p>
            <a:pPr marL="342900" indent="-342900"/>
            <a:r>
              <a:rPr lang="ka-GE" sz="2100" dirty="0" smtClean="0"/>
              <a:t>ვ) ხელმძღვანელის და გარემოსდაცვითი მმართველის სახელი, გვარი, ელექტრონული ფოსტის მისამართი, ტელეფონისა და ფაქსის ნომრები </a:t>
            </a:r>
            <a:endParaRPr lang="en-US" sz="2100" dirty="0" smtClean="0"/>
          </a:p>
          <a:p>
            <a:pPr marL="342900" indent="-342900"/>
            <a:r>
              <a:rPr lang="ka-GE" sz="2100" dirty="0" smtClean="0"/>
              <a:t>ზ) საქმიანობის დეტალური აღწერა </a:t>
            </a:r>
            <a:endParaRPr lang="en-US" sz="2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კომპანის ნარჩენების მართვის გეგმის განხილვისა და შეთანხმების წესი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4296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კომპანის ნარჩენების მართვის გეგმის განხილვისა და შეთანხმების წესი</a:t>
            </a:r>
            <a:endParaRPr lang="ru-RU" sz="2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000108"/>
            <a:ext cx="8929718" cy="5627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a-GE" sz="2200" b="1" dirty="0" smtClean="0"/>
              <a:t>აღწერილობითი ნაწილი უნდა შეიცავდეს წლის განმავლობაში წარმოქმნილი თითოეული სახეობის ნარჩენების შესახებ ინფორმაციას: </a:t>
            </a:r>
            <a:endParaRPr lang="en-US" sz="2200" b="1" dirty="0" smtClean="0"/>
          </a:p>
          <a:p>
            <a:pPr marL="342900" indent="-342900">
              <a:lnSpc>
                <a:spcPct val="150000"/>
              </a:lnSpc>
            </a:pPr>
            <a:r>
              <a:rPr lang="ka-GE" sz="2200" dirty="0" smtClean="0"/>
              <a:t>ა) ნარჩენის კოდი და დასახელება ,,სახეობებისა და მახასიათებლების მიხედვით ნარჩენების ნუსხის განსაზღვრისა და კლასიფიკაციის შესახებ” მთავრობის დადგენილების შესაბამისად </a:t>
            </a:r>
            <a:endParaRPr lang="en-US" sz="2200" dirty="0" smtClean="0"/>
          </a:p>
          <a:p>
            <a:pPr marL="342900" indent="-342900">
              <a:lnSpc>
                <a:spcPct val="150000"/>
              </a:lnSpc>
            </a:pPr>
            <a:r>
              <a:rPr lang="ka-GE" sz="2200" dirty="0" smtClean="0"/>
              <a:t>ბ) ფიზიკური მდგომარეობა </a:t>
            </a:r>
            <a:endParaRPr lang="en-US" sz="2200" dirty="0" smtClean="0"/>
          </a:p>
          <a:p>
            <a:pPr marL="342900" indent="-342900">
              <a:lnSpc>
                <a:spcPct val="150000"/>
              </a:lnSpc>
            </a:pPr>
            <a:r>
              <a:rPr lang="ka-GE" sz="2200" dirty="0" smtClean="0"/>
              <a:t>გ) ნარჩენების რაოდენობა </a:t>
            </a:r>
            <a:endParaRPr lang="en-US" sz="2200" dirty="0" smtClean="0"/>
          </a:p>
          <a:p>
            <a:pPr marL="342900" indent="-342900">
              <a:lnSpc>
                <a:spcPct val="150000"/>
              </a:lnSpc>
            </a:pPr>
            <a:r>
              <a:rPr lang="ka-GE" sz="2200" dirty="0" smtClean="0"/>
              <a:t>დ) სახიფათო ნარჩენის შემთხვევაში - მისი განმსაზღვრელი მახასიათებელი კოდექსის </a:t>
            </a:r>
            <a:r>
              <a:rPr lang="en-US" sz="2200" dirty="0" smtClean="0"/>
              <a:t>III </a:t>
            </a:r>
            <a:r>
              <a:rPr lang="ka-GE" sz="2200" dirty="0" smtClean="0"/>
              <a:t>დანართის შესაბამისად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14422"/>
            <a:ext cx="87154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sz="2100" b="1" dirty="0" smtClean="0"/>
              <a:t>დასკვნითი ნაწილი უნდა შეიცავდეს ნარჩენების მართვის შესახებ ინფორმაციას: </a:t>
            </a:r>
          </a:p>
          <a:p>
            <a:pPr algn="just"/>
            <a:endParaRPr lang="en-US" sz="2100" b="1" dirty="0" smtClean="0"/>
          </a:p>
          <a:p>
            <a:pPr algn="just"/>
            <a:r>
              <a:rPr lang="ka-GE" sz="2100" dirty="0" smtClean="0"/>
              <a:t>ა) ნარჩენების პრევენციისა და აღდგენისთვის განსახორციელებელ ღონისძიებებს </a:t>
            </a:r>
            <a:endParaRPr lang="en-US" sz="2100" dirty="0" smtClean="0"/>
          </a:p>
          <a:p>
            <a:pPr algn="just"/>
            <a:r>
              <a:rPr lang="ka-GE" sz="2100" dirty="0" smtClean="0"/>
              <a:t>ბ) წარმოქმნილი ნარჩენის შეგროვების და ტრანსპორტირების მეთოდებს </a:t>
            </a:r>
            <a:endParaRPr lang="en-US" sz="2100" dirty="0" smtClean="0"/>
          </a:p>
          <a:p>
            <a:pPr algn="just"/>
            <a:r>
              <a:rPr lang="ka-GE" sz="2100" dirty="0" smtClean="0"/>
              <a:t>გ) სეპარირების მეთოდის აღწერას, განსაკუთრებით - სახიფათო ნარჩენების სხვა ნარჩენებისგან განცალკევების შესახებ </a:t>
            </a:r>
            <a:endParaRPr lang="en-US" sz="2100" dirty="0" smtClean="0"/>
          </a:p>
          <a:p>
            <a:pPr algn="just"/>
            <a:r>
              <a:rPr lang="ka-GE" sz="2100" dirty="0" smtClean="0"/>
              <a:t>დ) წარმოქმნილი ნარჩენების დროებითი შენახვის მეთოდებსა და პირობებს</a:t>
            </a:r>
            <a:endParaRPr lang="en-US" sz="2100" dirty="0" smtClean="0"/>
          </a:p>
          <a:p>
            <a:pPr algn="just"/>
            <a:r>
              <a:rPr lang="ka-GE" sz="2100" dirty="0" smtClean="0"/>
              <a:t>ე) ნარჩენების დამუშავებისთვის გამოყენებულ მეთოდებს, დამუშავების ოპერაციის კოდის მითითებით - კოდექსის </a:t>
            </a:r>
            <a:r>
              <a:rPr lang="en-US" sz="2100" dirty="0" smtClean="0"/>
              <a:t>I </a:t>
            </a:r>
            <a:r>
              <a:rPr lang="ka-GE" sz="2100" dirty="0" smtClean="0"/>
              <a:t>და </a:t>
            </a:r>
            <a:r>
              <a:rPr lang="en-US" sz="2100" dirty="0" smtClean="0"/>
              <a:t>II </a:t>
            </a:r>
            <a:r>
              <a:rPr lang="ka-GE" sz="2100" dirty="0" smtClean="0"/>
              <a:t>დანართების მიხედვით </a:t>
            </a:r>
            <a:endParaRPr lang="en-US" sz="21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კომპანის ნარჩენების მართვის გეგმის განხილვისა და შეთანხმების წესი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8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კომპანის ნარჩენების მართვის გეგმის განხილვისა და შეთანხმების წესი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1500174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a-GE" b="1" dirty="0" smtClean="0"/>
              <a:t>დასკვნითი ნაწილი უნდა შეიცავდეს ნარჩენების მართვის შესახებ ინფორმაციას: </a:t>
            </a:r>
          </a:p>
          <a:p>
            <a:pPr algn="just"/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2844" y="2285992"/>
            <a:ext cx="87868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a-GE" dirty="0" smtClean="0"/>
              <a:t>ვ) სახიფათო ნარჩენების უსაფრთხო მართვისათვის ზომებისა და მომუშავე პერსონალის შესაბამისი სწავლების ღონისძიებებს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ka-GE" dirty="0" smtClean="0"/>
              <a:t>ზ) იმ პირის შესახებ ინფორმაციას, რომელსაც გადაეცემა ნარჩენები ტრანსპორტირების, შეგროვების ან/და დამუშავების მიზნით, შესაბამისი ნებართვის ან/და რეგისტრაციის მონაცემების მითითებით.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ka-GE" dirty="0" smtClean="0"/>
              <a:t>თუ გეგმა გათვალისწინებულია ერთ წელზე მეტი ვადით, ნარჩენების შესახებ ინფორმაცია უნდა მიეთითოს წლების მიხედვით ცალ-ცალკე აღნიშნული წესის შესაბამისად. გეგმის განხილვისა და შეთანხმების პროცესში სამინისტრო უფლებამოსილია მოითხოვოს სხვა დამატებითი ინფორმაცია ან/და მისი დამადასტურებელი დოკუმენტაცია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1000108"/>
            <a:ext cx="9001156" cy="5332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b="1" dirty="0" smtClean="0"/>
              <a:t>გეგმის განხილვა და გადაწყვეტილების მიღება </a:t>
            </a:r>
          </a:p>
          <a:p>
            <a:pPr>
              <a:lnSpc>
                <a:spcPct val="150000"/>
              </a:lnSpc>
            </a:pPr>
            <a:r>
              <a:rPr lang="ka-GE" sz="1900" dirty="0" smtClean="0"/>
              <a:t>გეგმა შემდგომი განხი ლვისა და შეთანხმების მიზნით წარედგინება სამინისტროს ელექტრონული ფორმით სამინისტროს ოფიციალური ვებგვერდის 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www.moe.gov.ge</a:t>
            </a:r>
            <a:r>
              <a:rPr lang="ka-GE" sz="19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900" dirty="0" smtClean="0"/>
              <a:t>მეშვეობით. სამინისტრო განიხილავს წარმოდგენილ გეგმას და თანხმობის შემთხვევაში წერილობით აცნობებს დაინტერესებულ პირს მისი შეთანხმების შესახებ. </a:t>
            </a:r>
          </a:p>
          <a:p>
            <a:pPr algn="ctr">
              <a:lnSpc>
                <a:spcPct val="150000"/>
              </a:lnSpc>
            </a:pPr>
            <a:r>
              <a:rPr lang="ka-GE" sz="1900" b="1" dirty="0" smtClean="0"/>
              <a:t>გეგმის განხილვისა და შეთანხმების საერთო ვადა არ უნდა აღემატებოდეს 30 დღეს</a:t>
            </a:r>
            <a:r>
              <a:rPr lang="ka-GE" sz="19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a-GE" sz="1900" dirty="0" smtClean="0"/>
              <a:t>იმ შემთხვევაში, თუ გეგმა ან/და თანდართული დოკუმენტები არ შეიცავს ამ წესის მე-3 მუხლით გათვალისწინებულ ინფორმაციას ან/და წარმოდგენილია მითითებულ მოთხოვნათა დარღვევით, სამინისტრო წარმოდგენილ გეგმას დატოვებს განუხილველად და წერილობით აცნობებს დაინტერესებულ პირს. </a:t>
            </a:r>
            <a:endParaRPr lang="ru-RU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კომპანის ნარჩენების მართვის გეგმის განხილვისა და შეთანხმების წესი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28596" y="1142984"/>
          <a:ext cx="8401080" cy="5268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71604" y="500042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dirty="0" smtClean="0"/>
              <a:t>ნარჩენების მართვის დაგეგმვა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214422"/>
            <a:ext cx="87154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ka-GE" sz="2000" dirty="0" smtClean="0"/>
              <a:t>შენიშვნების არსებობის შემთხვევაში, სამინისტრო წერილობით აცნობებს დაინტერესებულ პირს და მათი გათვალისწინებისთვის განუსაზღვრავს გონივრულ ვადას, მაგრამ არაუმეტეს </a:t>
            </a:r>
            <a:r>
              <a:rPr lang="en-US" sz="2000" dirty="0" smtClean="0"/>
              <a:t>3</a:t>
            </a:r>
            <a:r>
              <a:rPr lang="ka-GE" sz="2000" dirty="0" smtClean="0"/>
              <a:t>0 დღისა. აღნიშნული პერიოდის განმავლობაში ჩერდება ამ მუხლის მეორე პუნქტით გათვალისწინებული ვადის დინება</a:t>
            </a:r>
          </a:p>
          <a:p>
            <a:pPr algn="just">
              <a:buFont typeface="Wingdings" pitchFamily="2" charset="2"/>
              <a:buChar char="Ø"/>
            </a:pPr>
            <a:endParaRPr lang="ka-GE" sz="2000" dirty="0" smtClean="0"/>
          </a:p>
          <a:p>
            <a:pPr algn="just">
              <a:buFont typeface="Wingdings" pitchFamily="2" charset="2"/>
              <a:buChar char="Ø"/>
            </a:pPr>
            <a:r>
              <a:rPr lang="ka-GE" sz="2000" dirty="0" smtClean="0"/>
              <a:t>თუ დაინტერესებული პირი აღნიშნული წესით განსაზღვრულ ვადაში არ წარმოადგენს გეგმას ან/და შესაბამის დოკუმენტაციას, სამინისტრო წარმოდგენილ გეგმას დატოვებს განუხილველად. </a:t>
            </a:r>
          </a:p>
          <a:p>
            <a:pPr algn="just">
              <a:buFont typeface="Wingdings" pitchFamily="2" charset="2"/>
              <a:buChar char="Ø"/>
            </a:pPr>
            <a:endParaRPr lang="ka-GE" sz="2000" dirty="0" smtClean="0"/>
          </a:p>
          <a:p>
            <a:pPr algn="just">
              <a:buFont typeface="Wingdings" pitchFamily="2" charset="2"/>
              <a:buChar char="Ø"/>
            </a:pPr>
            <a:r>
              <a:rPr lang="ka-GE" sz="2000" dirty="0" smtClean="0"/>
              <a:t>სამინისტრო უფლებამოსილია მოაწყოს გეგმის განხილვა დაინტერესებულ პირთან ერთად. შესაძლებელია მოწვეულ იქნეს იმ მუნიციპალიტეტის წარმომადგენელი, სადაც დაინტერესებული პირი საქმიანობას ეწევა. </a:t>
            </a:r>
          </a:p>
          <a:p>
            <a:pPr algn="just">
              <a:buFont typeface="Wingdings" pitchFamily="2" charset="2"/>
              <a:buChar char="Ø"/>
            </a:pPr>
            <a:endParaRPr lang="ka-GE" sz="2000" dirty="0" smtClean="0"/>
          </a:p>
          <a:p>
            <a:pPr algn="just">
              <a:buFont typeface="Wingdings" pitchFamily="2" charset="2"/>
              <a:buChar char="Ø"/>
            </a:pPr>
            <a:r>
              <a:rPr lang="ka-GE" sz="2000" dirty="0" smtClean="0"/>
              <a:t>მოთხოვნის შემთხვევაში გეგმა ხელმისაწვდომი უნდა იყოს კოდექსით უფლებამოსილი პირებისთვის.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0"/>
            <a:ext cx="8786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Sylfaen" pitchFamily="18" charset="0"/>
                <a:ea typeface="Times New Roman" pitchFamily="18" charset="0"/>
                <a:cs typeface="Times New Roman" pitchFamily="18" charset="0"/>
              </a:rPr>
              <a:t>კომპანის ნარჩენების მართვის გეგმის განხილვისა და შეთანხმების წესი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a-GE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კითხვები? </a:t>
            </a:r>
          </a:p>
          <a:p>
            <a:pPr algn="ctr">
              <a:buNone/>
            </a:pPr>
            <a:endParaRPr lang="ka-GE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ka-GE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კომენტარები?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00132"/>
          </a:xfrm>
        </p:spPr>
        <p:txBody>
          <a:bodyPr>
            <a:normAutofit/>
          </a:bodyPr>
          <a:lstStyle/>
          <a:p>
            <a:r>
              <a:rPr lang="ka-GE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ნარჩენების მართვის სტრატეგიის ხედვა</a:t>
            </a:r>
            <a:r>
              <a:rPr lang="ka-GE" sz="3200" dirty="0" smtClean="0"/>
              <a:t>: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500306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2800" dirty="0" smtClean="0"/>
              <a:t>“საქართველო ისწრაფვის გახდეს ნარჩენების პრევენციასა და რეციკლირებაზე ორიენტირებული ქვეყანა”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ka-G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ნარჩენების მართვის სტრატეგიის ძირითადი მიზნები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28802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კანონმდებლობა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ნარჩენების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მართვის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დაგეგმვა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ნარჩენების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შეგროვება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და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ტრანსპორტირება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ნაგავსაყრელები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პრევენცია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ხელახალი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გამოყენება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რეციკლირება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a-GE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და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აღდგენა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ხარჯების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ამოღება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მწარმოებლის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გაფართოებული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ვალდებულება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მონაცემები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ნარჩენების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შესახებ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მართვის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ylfaen" pitchFamily="18" charset="0"/>
              </a:rPr>
              <a:t>შესაძლებლობები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საკანონმდებლო ბაზის შემუშავება </a:t>
            </a:r>
            <a:br>
              <a:rPr lang="ka-GE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en-US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199"/>
            <a:ext cx="8915400" cy="434340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ka-GE" sz="2000" dirty="0" smtClean="0"/>
              <a:t>ნარჩენების მართვის კოდექსი (მიღებულია 15.01.2015წ.);</a:t>
            </a:r>
          </a:p>
          <a:p>
            <a:pPr algn="just">
              <a:lnSpc>
                <a:spcPct val="150000"/>
              </a:lnSpc>
            </a:pPr>
            <a:r>
              <a:rPr lang="ka-GE" sz="2000" dirty="0"/>
              <a:t>ნარჩენების მართვის </a:t>
            </a:r>
            <a:r>
              <a:rPr lang="ka-GE" sz="2000" dirty="0" smtClean="0"/>
              <a:t>კოდექსიდან გამომდინარე საკანონმდებლო აქტების </a:t>
            </a:r>
            <a:r>
              <a:rPr lang="ka-GE" sz="2000" dirty="0"/>
              <a:t>შემუშავება და მიღება</a:t>
            </a:r>
            <a:r>
              <a:rPr lang="ka-GE" sz="2000" dirty="0" smtClean="0"/>
              <a:t> ;</a:t>
            </a:r>
          </a:p>
          <a:p>
            <a:pPr algn="just">
              <a:lnSpc>
                <a:spcPct val="150000"/>
              </a:lnSpc>
            </a:pPr>
            <a:r>
              <a:rPr lang="ka-GE" sz="2000" dirty="0" smtClean="0"/>
              <a:t>სამთო -მოპოვებითი ნარჩენების შესახებ კანონპროექტის და შესაბამისი კანონქვემდებარე ნორმატიული აქტების შემუშავება და მიღება;</a:t>
            </a:r>
          </a:p>
          <a:p>
            <a:pPr algn="just">
              <a:lnSpc>
                <a:spcPct val="150000"/>
              </a:lnSpc>
            </a:pPr>
            <a:r>
              <a:rPr lang="ka-GE" sz="2000" dirty="0" smtClean="0"/>
              <a:t>ნარჩენების ექსპორტის, იმპორტის და ტრანზიტის შესახებ კანონპროექტის შემუშავება და მიღება.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8D7FC-D38F-42DB-AF1B-8A3B9ECEF4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" y="370114"/>
            <a:ext cx="8969829" cy="138248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/>
            </a:r>
            <a:br>
              <a:rPr lang="ka-GE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კოდექსის საფუძველზე მისაღები კანონქვემდებარე აქტები</a:t>
            </a:r>
            <a:br>
              <a:rPr lang="ka-GE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en-US" sz="3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752600"/>
            <a:ext cx="8991600" cy="5791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1900" dirty="0" smtClean="0"/>
              <a:t>ნარჩენების კლასიფიკაციის და ნუსხის შესახებ</a:t>
            </a:r>
            <a:r>
              <a:rPr lang="en-US" sz="1900" dirty="0" smtClean="0"/>
              <a:t>;</a:t>
            </a:r>
            <a:endParaRPr lang="ka-GE" sz="19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1900" dirty="0" smtClean="0"/>
              <a:t>ნაგავსაყრელების მოწყობის, ოპერირების, დახურვის და შემდგომი მოვლის შესახებ;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1900" dirty="0" smtClean="0"/>
              <a:t>მუნიციპალური ნარჩენების შეგროვებისა და დამუშავების შესახებ;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1900" dirty="0" smtClean="0"/>
              <a:t>ნარჩენების აღრიცხვისა და ანგარიშგების პროცედურის შესახებ;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1900" dirty="0" smtClean="0"/>
              <a:t>ნარჩენების რეგისტრაციის ფორმისა და პროცედურის შესახებ;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1900" dirty="0" smtClean="0"/>
              <a:t>სახიფათო ნარჩენების შეგროვების და დამუშავების შესახებ;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1900" dirty="0" smtClean="0"/>
              <a:t>სხვადახვა სახიფათო ნარჩენების შეგროვებისა და დამუშავების მოთხოვნების შესახებ;</a:t>
            </a:r>
            <a:endParaRPr lang="ka-GE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ka-GE" sz="1900" dirty="0" smtClean="0"/>
          </a:p>
          <a:p>
            <a:pPr algn="just"/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4624-11D8-4E2F-86D4-A186236B03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828800"/>
            <a:ext cx="8839200" cy="5029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000" dirty="0" smtClean="0"/>
              <a:t>ნარჩენების ინსინერაციისა და თანა-ინსინერაციის შესახებ;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000" dirty="0" smtClean="0"/>
              <a:t>მწარმოებლის გაფართოებული პასუხისმგებლობის შესახებ;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000" dirty="0" smtClean="0"/>
              <a:t>ნარჩენების ტრანსპორტირებასთან დაკავშირებული მოთხოვნების შესახებ (ეკონომიკისა და მდგრადი განვითარების სამინისტროსთან ერთად);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000" dirty="0" smtClean="0"/>
              <a:t>სამედიცინო ნარჩენების მართვის შესახებ (საქ. შრომის, ჯანმრთელობისა და სოციალური დაცვის სამინისტროსთან ერთად);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ka-GE" sz="2000" dirty="0" smtClean="0"/>
              <a:t>ცხოველური ნარჩენების მართვის შესახებ (სოფლის მეურნეობის სამინისტროსთან ერთად).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609600"/>
          </a:xfrm>
        </p:spPr>
        <p:txBody>
          <a:bodyPr/>
          <a:lstStyle/>
          <a:p>
            <a:fld id="{E8CA4624-11D8-4E2F-86D4-A186236B03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6200" y="228600"/>
            <a:ext cx="9067800" cy="12954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a-GE" sz="2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ka-GE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ka-GE" sz="2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ka-GE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ka-GE" sz="2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ka-GE" sz="2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ka-GE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ka-GE" sz="2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endParaRPr lang="ka-GE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ka-GE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კოდექსის საფუძველზე მისაღები კანონქვემდებარე აქტები</a:t>
            </a:r>
            <a:br>
              <a:rPr lang="ka-GE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endParaRPr lang="en-US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5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584</TotalTime>
  <Words>2019</Words>
  <Application>Microsoft Office PowerPoint</Application>
  <PresentationFormat>On-screen Show (4:3)</PresentationFormat>
  <Paragraphs>262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Courier New</vt:lpstr>
      <vt:lpstr>Georgia</vt:lpstr>
      <vt:lpstr>Sylfaen</vt:lpstr>
      <vt:lpstr>Times New Roman</vt:lpstr>
      <vt:lpstr>Wingdings</vt:lpstr>
      <vt:lpstr>Wingdings 2</vt:lpstr>
      <vt:lpstr>Civic</vt:lpstr>
      <vt:lpstr>ნარჩენების მართვის დაგეგმვა</vt:lpstr>
      <vt:lpstr>ნარჩენების მართვის დაგეგმვის მიზნები</vt:lpstr>
      <vt:lpstr>ნარჩენების მართვა ითვალისწინებს</vt:lpstr>
      <vt:lpstr>PowerPoint Presentation</vt:lpstr>
      <vt:lpstr>ნარჩენების მართვის სტრატეგიის ხედვა:</vt:lpstr>
      <vt:lpstr>ნარჩენების მართვის სტრატეგიის ძირითადი მიზნები</vt:lpstr>
      <vt:lpstr>საკანონმდებლო ბაზის შემუშავება  </vt:lpstr>
      <vt:lpstr>                    კოდექსის საფუძველზე მისაღები კანონქვემდებარე აქტები </vt:lpstr>
      <vt:lpstr>PowerPoint Presentation</vt:lpstr>
      <vt:lpstr>PowerPoint Presentation</vt:lpstr>
      <vt:lpstr>ცალკეული ნარჩენების მართვის გეგმები </vt:lpstr>
      <vt:lpstr>ნარჩენების შეგროვების და განთავსების სისტემის შექმნა და დანერგვა</vt:lpstr>
      <vt:lpstr>PowerPoint Presentation</vt:lpstr>
      <vt:lpstr>წარმოქმნილი  და ნაგავსაყრელზე განთავსებული მუნიციპალური ნარჩენების სავარაუდო რაოდენობა</vt:lpstr>
      <vt:lpstr>ᴥ ნარჩენების გადამუშავება/რეციკლირების ხელშეწყობა;  ᴥ ნარჩენებიდან ენერგიის აღდგენის ხელშეწყობა;  ᴥ ნარჩენების პრევენციის ხელშეწყობა.  </vt:lpstr>
      <vt:lpstr>ხარჯების ამოღების სისტემის შემუშავება </vt:lpstr>
      <vt:lpstr>ნარჩენების აღრიცხვა და კონტროლი </vt:lpstr>
      <vt:lpstr>   შესაძლებლობების გაძლიერება </vt:lpstr>
      <vt:lpstr>PowerPoint Presentation</vt:lpstr>
      <vt:lpstr>ნარჩენების მართვის ეროვნული სამოქმედო გეგმა</vt:lpstr>
      <vt:lpstr>ნარჩენების მართვის ეროვნული სამოქმედო გეგმა</vt:lpstr>
      <vt:lpstr>ნარჩენების მართვის ეროვნული სამოქმედო გეგმა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კომპანიის ნარჩენების მართვის გეგმა</vt:lpstr>
      <vt:lpstr>PowerPoint Presentation</vt:lpstr>
      <vt:lpstr>PowerPoint Presentation</vt:lpstr>
      <vt:lpstr>PowerPoint Presentation</vt:lpstr>
      <vt:lpstr>PowerPoint Presentation</vt:lpstr>
      <vt:lpstr>კომპანიის ნარჩენების მართვის გეგმის განხილვისა და შეთანხმების წესი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თამარ ლოლაძე</dc:creator>
  <cp:keywords>სალექციო კურსი</cp:keywords>
  <cp:lastModifiedBy>8.1</cp:lastModifiedBy>
  <cp:revision>87</cp:revision>
  <dcterms:created xsi:type="dcterms:W3CDTF">2015-11-13T07:58:54Z</dcterms:created>
  <dcterms:modified xsi:type="dcterms:W3CDTF">2017-05-18T04:51:38Z</dcterms:modified>
</cp:coreProperties>
</file>