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1" r:id="rId4"/>
    <p:sldId id="262" r:id="rId5"/>
    <p:sldId id="263" r:id="rId6"/>
    <p:sldId id="268" r:id="rId7"/>
    <p:sldId id="266" r:id="rId8"/>
    <p:sldId id="259" r:id="rId9"/>
    <p:sldId id="267" r:id="rId10"/>
    <p:sldId id="265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6"/>
    <p:restoredTop sz="94650"/>
  </p:normalViewPr>
  <p:slideViewPr>
    <p:cSldViewPr snapToGrid="0" snapToObjects="1">
      <p:cViewPr varScale="1">
        <p:scale>
          <a:sx n="65" d="100"/>
          <a:sy n="65" d="100"/>
        </p:scale>
        <p:origin x="133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7" d="100"/>
          <a:sy n="137" d="100"/>
        </p:scale>
        <p:origin x="4544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352D3-8160-5C42-BFA3-0B5CFE499078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C8A78-C8B6-2E48-88D7-77EEEF5B07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95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03991-4072-2645-825E-18674F67B0BD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9B249-A681-8D43-837E-82683A756C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2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/ 15 June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2BED-04BA-B240-A353-138544F51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/ 15 June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2BED-04BA-B240-A353-138544F51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/ 15 June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2BED-04BA-B240-A353-138544F51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/ 15 June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2BED-04BA-B240-A353-138544F51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Workshop 14 / 15 June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2BED-04BA-B240-A353-138544F51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tif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1000" t="2000" r="1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728546"/>
            <a:ext cx="7886700" cy="9621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Workshop 14 / 15 June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B2BED-04BA-B240-A353-138544F51A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7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000" t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43299" y="6492875"/>
            <a:ext cx="2584545" cy="365125"/>
          </a:xfrm>
        </p:spPr>
        <p:txBody>
          <a:bodyPr/>
          <a:lstStyle/>
          <a:p>
            <a:r>
              <a:rPr lang="en-US" dirty="0" smtClean="0"/>
              <a:t>Training session 14 / 15 June 2017</a:t>
            </a:r>
            <a:endParaRPr lang="en-US" dirty="0"/>
          </a:p>
        </p:txBody>
      </p:sp>
      <p:sp>
        <p:nvSpPr>
          <p:cNvPr id="5" name="Untertitel 2"/>
          <p:cNvSpPr>
            <a:spLocks noGrp="1"/>
          </p:cNvSpPr>
          <p:nvPr>
            <p:ph type="subTitle" idx="4294967295"/>
          </p:nvPr>
        </p:nvSpPr>
        <p:spPr>
          <a:xfrm>
            <a:off x="179512" y="764704"/>
            <a:ext cx="8856984" cy="55218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a-GE" sz="2400" b="1" dirty="0" smtClean="0">
                <a:solidFill>
                  <a:schemeClr val="tx2"/>
                </a:solidFill>
              </a:rPr>
              <a:t>მყარი ნარჩენების ინტეგრირებული მართვა - ქუთაისი</a:t>
            </a:r>
            <a:endParaRPr lang="de-DE" sz="24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de-DE" sz="2400" dirty="0">
                <a:solidFill>
                  <a:srgbClr val="1F497D"/>
                </a:solidFill>
              </a:rPr>
              <a:t>– </a:t>
            </a:r>
            <a:r>
              <a:rPr lang="ka-GE" sz="2400" dirty="0" smtClean="0">
                <a:solidFill>
                  <a:schemeClr val="tx2"/>
                </a:solidFill>
              </a:rPr>
              <a:t>დამხმარე ტექნიკური ტრენინგი</a:t>
            </a:r>
            <a:r>
              <a:rPr lang="de-DE" sz="2400" dirty="0" smtClean="0">
                <a:solidFill>
                  <a:schemeClr val="tx2"/>
                </a:solidFill>
              </a:rPr>
              <a:t> –</a:t>
            </a:r>
          </a:p>
          <a:p>
            <a:pPr algn="ctr">
              <a:buFont typeface="Wingdings" pitchFamily="2" charset="2"/>
              <a:buChar char="Ø"/>
            </a:pPr>
            <a:endParaRPr lang="de-DE" sz="240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ka-GE" sz="4000" dirty="0" smtClean="0">
                <a:solidFill>
                  <a:schemeClr val="tx2"/>
                </a:solidFill>
              </a:rPr>
              <a:t>მე-7 ტრენინგი</a:t>
            </a:r>
            <a:endParaRPr lang="de-DE" sz="400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ka-GE" sz="2800" b="1" dirty="0" smtClean="0">
                <a:solidFill>
                  <a:srgbClr val="1F497D"/>
                </a:solidFill>
              </a:rPr>
              <a:t>„მუნიციპალური ნარჩენების მართვის გეგმების მომზადება“</a:t>
            </a:r>
            <a:r>
              <a:rPr lang="de-DE" sz="2400" b="1" dirty="0" smtClean="0">
                <a:solidFill>
                  <a:schemeClr val="tx2"/>
                </a:solidFill>
              </a:rPr>
              <a:t/>
            </a:r>
            <a:br>
              <a:rPr lang="de-DE" sz="2400" b="1" dirty="0" smtClean="0">
                <a:solidFill>
                  <a:schemeClr val="tx2"/>
                </a:solidFill>
              </a:rPr>
            </a:br>
            <a:endParaRPr lang="de-DE" sz="2400" b="1" dirty="0" smtClean="0">
              <a:solidFill>
                <a:schemeClr val="tx2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ka-GE" sz="4800" b="1" dirty="0" smtClean="0"/>
              <a:t>პროგრესის მიმოხილვა</a:t>
            </a:r>
            <a:r>
              <a:rPr lang="de-DE" sz="4800" b="1" dirty="0" smtClean="0"/>
              <a:t/>
            </a:r>
            <a:br>
              <a:rPr lang="de-DE" sz="4800" b="1" dirty="0" smtClean="0"/>
            </a:br>
            <a:endParaRPr lang="de-DE" sz="3600" dirty="0" smtClean="0">
              <a:solidFill>
                <a:schemeClr val="tx2"/>
              </a:solidFill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ka-GE" sz="1800" b="1" dirty="0" smtClean="0">
                <a:solidFill>
                  <a:schemeClr val="tx2"/>
                </a:solidFill>
              </a:rPr>
              <a:t>იან რაიხენბახი, ლევან ზაზაძე</a:t>
            </a:r>
            <a:endParaRPr lang="de-DE" sz="1800" b="1" dirty="0" smtClean="0">
              <a:solidFill>
                <a:schemeClr val="tx2"/>
              </a:solidFill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ka-GE" sz="1800" dirty="0" smtClean="0">
                <a:solidFill>
                  <a:schemeClr val="tx2"/>
                </a:solidFill>
              </a:rPr>
              <a:t>მყარი ნარჩენების მართვის ექსპერტთა გუნდი</a:t>
            </a:r>
            <a:endParaRPr lang="de-DE" sz="1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51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000" t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43299" y="6492875"/>
            <a:ext cx="2584545" cy="365125"/>
          </a:xfrm>
        </p:spPr>
        <p:txBody>
          <a:bodyPr/>
          <a:lstStyle/>
          <a:p>
            <a:r>
              <a:rPr lang="en-US" dirty="0" smtClean="0"/>
              <a:t>Training session 14 / 15 June 2017</a:t>
            </a:r>
            <a:endParaRPr lang="en-US" dirty="0"/>
          </a:p>
        </p:txBody>
      </p:sp>
      <p:sp>
        <p:nvSpPr>
          <p:cNvPr id="3" name="Untertitel 2"/>
          <p:cNvSpPr txBox="1">
            <a:spLocks/>
          </p:cNvSpPr>
          <p:nvPr/>
        </p:nvSpPr>
        <p:spPr>
          <a:xfrm>
            <a:off x="179512" y="620688"/>
            <a:ext cx="8856984" cy="4841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ka-GE" sz="2400" b="1" dirty="0">
                <a:solidFill>
                  <a:schemeClr val="tx2"/>
                </a:solidFill>
              </a:rPr>
              <a:t>გეგმის სამუშაო ვერსიაში არსებული  ქვეთავების მიმოხილვა</a:t>
            </a:r>
            <a:endParaRPr lang="de-DE" sz="2400" dirty="0">
              <a:solidFill>
                <a:schemeClr val="tx2"/>
              </a:solidFill>
            </a:endParaRP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42844" y="1501254"/>
            <a:ext cx="8893652" cy="47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i="1" u="sng" dirty="0" smtClean="0">
                <a:solidFill>
                  <a:srgbClr val="1F497D"/>
                </a:solidFill>
              </a:rPr>
              <a:t>შინაარსობრივი მაგალითები, რომლის შემცირება არის შესაძლებელი</a:t>
            </a:r>
            <a:endParaRPr lang="en-US" sz="2400" b="1" i="1" u="sng" dirty="0" smtClean="0">
              <a:solidFill>
                <a:srgbClr val="1F497D"/>
              </a:solidFill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იმ გზების / ზედაპირის </a:t>
            </a:r>
            <a:r>
              <a:rPr lang="ka-GE" sz="2400" b="1" dirty="0">
                <a:solidFill>
                  <a:srgbClr val="1F497D"/>
                </a:solidFill>
              </a:rPr>
              <a:t>დეტალები, სადაც ხდება ქუჩების დასუფთავება</a:t>
            </a:r>
            <a:r>
              <a:rPr lang="en-US" sz="2400" b="1" dirty="0" smtClean="0">
                <a:solidFill>
                  <a:srgbClr val="1F497D"/>
                </a:solidFill>
              </a:rPr>
              <a:t> </a:t>
            </a: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დასუფთავების კამპანიებისა და კერძო პირების ფოტოები</a:t>
            </a:r>
            <a:endParaRPr lang="en-US" sz="2400" b="1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51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000" t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43299" y="6492875"/>
            <a:ext cx="2584545" cy="365125"/>
          </a:xfrm>
        </p:spPr>
        <p:txBody>
          <a:bodyPr/>
          <a:lstStyle/>
          <a:p>
            <a:r>
              <a:rPr lang="en-US" dirty="0" smtClean="0"/>
              <a:t>Training session 14 / 15 June 2017</a:t>
            </a:r>
            <a:endParaRPr lang="en-US" dirty="0"/>
          </a:p>
        </p:txBody>
      </p:sp>
      <p:sp>
        <p:nvSpPr>
          <p:cNvPr id="3" name="Untertitel 2"/>
          <p:cNvSpPr txBox="1">
            <a:spLocks/>
          </p:cNvSpPr>
          <p:nvPr/>
        </p:nvSpPr>
        <p:spPr>
          <a:xfrm>
            <a:off x="179512" y="620688"/>
            <a:ext cx="8856984" cy="4841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ka-GE" sz="2800" b="1" dirty="0">
                <a:solidFill>
                  <a:schemeClr val="tx2"/>
                </a:solidFill>
              </a:rPr>
              <a:t>გეგმის სამუშაო ვერსიაში</a:t>
            </a:r>
            <a:r>
              <a:rPr lang="ka-GE" sz="2800" dirty="0">
                <a:solidFill>
                  <a:schemeClr val="tx2"/>
                </a:solidFill>
              </a:rPr>
              <a:t> </a:t>
            </a:r>
            <a:r>
              <a:rPr lang="ka-GE" sz="2800" b="1" dirty="0">
                <a:solidFill>
                  <a:schemeClr val="tx2"/>
                </a:solidFill>
              </a:rPr>
              <a:t>ქვეთავების მიმოხილვა</a:t>
            </a:r>
            <a:endParaRPr lang="de-DE" sz="2800" dirty="0">
              <a:solidFill>
                <a:schemeClr val="tx2"/>
              </a:solidFill>
            </a:endParaRPr>
          </a:p>
        </p:txBody>
      </p:sp>
      <p:sp>
        <p:nvSpPr>
          <p:cNvPr id="9" name="Inhaltsplatzhalter 2"/>
          <p:cNvSpPr txBox="1">
            <a:spLocks/>
          </p:cNvSpPr>
          <p:nvPr/>
        </p:nvSpPr>
        <p:spPr>
          <a:xfrm>
            <a:off x="142844" y="1501254"/>
            <a:ext cx="8893652" cy="47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i="1" u="sng" dirty="0" smtClean="0">
                <a:solidFill>
                  <a:srgbClr val="1F497D"/>
                </a:solidFill>
              </a:rPr>
              <a:t>კონტენტი, რომელიც ნარჩენების მართვის გეგმას ნაკლებად უკავშირდება</a:t>
            </a:r>
            <a:endParaRPr lang="en-US" sz="2400" b="1" i="1" u="sng" dirty="0" smtClean="0">
              <a:solidFill>
                <a:srgbClr val="1F497D"/>
              </a:solidFill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თარიღები და </a:t>
            </a:r>
            <a:r>
              <a:rPr lang="ka-GE" sz="2400" b="1" smtClean="0">
                <a:solidFill>
                  <a:srgbClr val="1F497D"/>
                </a:solidFill>
              </a:rPr>
              <a:t>ამბები </a:t>
            </a:r>
            <a:r>
              <a:rPr lang="ka-GE" sz="2400" b="1" smtClean="0">
                <a:solidFill>
                  <a:srgbClr val="1F497D"/>
                </a:solidFill>
              </a:rPr>
              <a:t>მუნიციპალი</a:t>
            </a:r>
            <a:r>
              <a:rPr lang="ka-GE" sz="2400" b="1" smtClean="0">
                <a:solidFill>
                  <a:srgbClr val="1F497D"/>
                </a:solidFill>
              </a:rPr>
              <a:t>ტე</a:t>
            </a:r>
            <a:r>
              <a:rPr lang="ka-GE" sz="2400" b="1" smtClean="0">
                <a:solidFill>
                  <a:srgbClr val="1F497D"/>
                </a:solidFill>
              </a:rPr>
              <a:t>ტის </a:t>
            </a:r>
            <a:r>
              <a:rPr lang="ka-GE" sz="2400" b="1" dirty="0" smtClean="0">
                <a:solidFill>
                  <a:srgbClr val="1F497D"/>
                </a:solidFill>
              </a:rPr>
              <a:t>ისტორიიდან</a:t>
            </a:r>
            <a:endParaRPr lang="en-US" sz="2400" b="1" dirty="0" smtClean="0">
              <a:solidFill>
                <a:srgbClr val="1F497D"/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ტერიტორიაზე </a:t>
            </a:r>
            <a:r>
              <a:rPr lang="ka-GE" sz="2400" b="1" dirty="0">
                <a:solidFill>
                  <a:srgbClr val="1F497D"/>
                </a:solidFill>
              </a:rPr>
              <a:t>არსებული ცხოველების რაოდენობისა და სახეობების შესახებ ცხრილი </a:t>
            </a:r>
          </a:p>
          <a:p>
            <a:pPr>
              <a:lnSpc>
                <a:spcPct val="90000"/>
              </a:lnSpc>
              <a:spcBef>
                <a:spcPts val="1200"/>
              </a:spcBef>
              <a:defRPr/>
            </a:pPr>
            <a:r>
              <a:rPr kumimoji="0" lang="ka-G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აგრარული პროდუქციის რაოდენობისა და ტიპების</a:t>
            </a:r>
            <a:r>
              <a:rPr kumimoji="0" lang="ka-GE" sz="2400" b="1" i="0" u="none" strike="noStrike" kern="1200" cap="none" spc="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შესახებ </a:t>
            </a:r>
            <a:r>
              <a:rPr lang="ka-GE" sz="2400" b="1" dirty="0">
                <a:solidFill>
                  <a:srgbClr val="1F497D"/>
                </a:solidFill>
              </a:rPr>
              <a:t>ცხრილი </a:t>
            </a:r>
            <a:endParaRPr kumimoji="0" lang="en-US" sz="2400" b="1" i="0" u="none" strike="noStrike" kern="1200" cap="none" spc="0" normalizeH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>
                <a:solidFill>
                  <a:srgbClr val="1F497D"/>
                </a:solidFill>
              </a:rPr>
              <a:t>ცხრილი/გრაფიკა, სადაც </a:t>
            </a:r>
            <a:r>
              <a:rPr lang="ka-GE" sz="2400" b="1" dirty="0" smtClean="0">
                <a:solidFill>
                  <a:srgbClr val="1F497D"/>
                </a:solidFill>
              </a:rPr>
              <a:t>აღწერილია სასაქონლო მარაგების ბრუნვა სხვადასხვა სექტორში, აგრეთვე დასაქმება და შემოსავალი</a:t>
            </a:r>
          </a:p>
        </p:txBody>
      </p:sp>
    </p:spTree>
    <p:extLst>
      <p:ext uri="{BB962C8B-B14F-4D97-AF65-F5344CB8AC3E}">
        <p14:creationId xmlns:p14="http://schemas.microsoft.com/office/powerpoint/2010/main" val="52651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000" t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43299" y="6492875"/>
            <a:ext cx="2584545" cy="365125"/>
          </a:xfrm>
        </p:spPr>
        <p:txBody>
          <a:bodyPr/>
          <a:lstStyle/>
          <a:p>
            <a:r>
              <a:rPr lang="en-US" dirty="0" smtClean="0"/>
              <a:t>Training session 14 / 15 June 2017</a:t>
            </a:r>
            <a:endParaRPr lang="en-US" dirty="0"/>
          </a:p>
        </p:txBody>
      </p:sp>
      <p:sp>
        <p:nvSpPr>
          <p:cNvPr id="6" name="Untertitel 2"/>
          <p:cNvSpPr txBox="1">
            <a:spLocks/>
          </p:cNvSpPr>
          <p:nvPr/>
        </p:nvSpPr>
        <p:spPr>
          <a:xfrm>
            <a:off x="179512" y="620688"/>
            <a:ext cx="8856984" cy="4841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ka-GE" sz="2800" b="1" dirty="0">
                <a:solidFill>
                  <a:schemeClr val="tx2"/>
                </a:solidFill>
              </a:rPr>
              <a:t>ნარჩენების მართვის გეგმების მომზადების გრაფიკი</a:t>
            </a:r>
            <a:endParaRPr lang="de-DE" sz="2800" dirty="0">
              <a:solidFill>
                <a:schemeClr val="tx2"/>
              </a:solidFill>
            </a:endParaRPr>
          </a:p>
        </p:txBody>
      </p:sp>
      <p:sp>
        <p:nvSpPr>
          <p:cNvPr id="7" name="Untertitel 2"/>
          <p:cNvSpPr txBox="1">
            <a:spLocks/>
          </p:cNvSpPr>
          <p:nvPr/>
        </p:nvSpPr>
        <p:spPr>
          <a:xfrm>
            <a:off x="163568" y="3090560"/>
            <a:ext cx="808032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a-GE" sz="1600" dirty="0" smtClean="0"/>
              <a:t>ნოე</a:t>
            </a:r>
            <a:r>
              <a:rPr lang="en-US" sz="1600" dirty="0" smtClean="0"/>
              <a:t>’16</a:t>
            </a:r>
            <a:endParaRPr lang="de-DE" sz="1600" b="1" dirty="0"/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395536" y="2802528"/>
            <a:ext cx="8424936" cy="0"/>
          </a:xfrm>
          <a:prstGeom prst="straightConnector1">
            <a:avLst/>
          </a:prstGeom>
          <a:ln w="889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539552" y="2658512"/>
            <a:ext cx="0" cy="28803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1331640" y="2666896"/>
            <a:ext cx="0" cy="28803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2123728" y="2658512"/>
            <a:ext cx="0" cy="28803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2915816" y="2658512"/>
            <a:ext cx="0" cy="28803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3707904" y="2658512"/>
            <a:ext cx="0" cy="28803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4499992" y="2658512"/>
            <a:ext cx="0" cy="28803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5292080" y="2658512"/>
            <a:ext cx="0" cy="28803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6084168" y="2658512"/>
            <a:ext cx="0" cy="28803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>
            <a:off x="6876256" y="2658512"/>
            <a:ext cx="0" cy="28803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7668344" y="2666896"/>
            <a:ext cx="0" cy="28803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Untertitel 2"/>
          <p:cNvSpPr txBox="1">
            <a:spLocks/>
          </p:cNvSpPr>
          <p:nvPr/>
        </p:nvSpPr>
        <p:spPr>
          <a:xfrm>
            <a:off x="955656" y="3090560"/>
            <a:ext cx="808032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a-GE" sz="1600" dirty="0" smtClean="0"/>
              <a:t>დეკ</a:t>
            </a:r>
            <a:r>
              <a:rPr lang="en-US" sz="1600" dirty="0" smtClean="0"/>
              <a:t>’16</a:t>
            </a:r>
            <a:endParaRPr lang="de-DE" sz="1600" b="1" dirty="0"/>
          </a:p>
        </p:txBody>
      </p:sp>
      <p:sp>
        <p:nvSpPr>
          <p:cNvPr id="20" name="Untertitel 2"/>
          <p:cNvSpPr txBox="1">
            <a:spLocks/>
          </p:cNvSpPr>
          <p:nvPr/>
        </p:nvSpPr>
        <p:spPr>
          <a:xfrm>
            <a:off x="2539832" y="3090560"/>
            <a:ext cx="808032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a-GE" sz="1600" dirty="0" smtClean="0"/>
              <a:t>თებ</a:t>
            </a:r>
            <a:r>
              <a:rPr lang="en-US" sz="1600" dirty="0" smtClean="0"/>
              <a:t>’17</a:t>
            </a:r>
            <a:endParaRPr lang="de-DE" sz="1600" b="1" dirty="0"/>
          </a:p>
        </p:txBody>
      </p:sp>
      <p:sp>
        <p:nvSpPr>
          <p:cNvPr id="21" name="Untertitel 2"/>
          <p:cNvSpPr txBox="1">
            <a:spLocks/>
          </p:cNvSpPr>
          <p:nvPr/>
        </p:nvSpPr>
        <p:spPr>
          <a:xfrm>
            <a:off x="3347864" y="3090560"/>
            <a:ext cx="808032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a-GE" sz="1600" dirty="0" smtClean="0"/>
              <a:t>მარ</a:t>
            </a:r>
            <a:r>
              <a:rPr lang="en-US" sz="1600" dirty="0" smtClean="0"/>
              <a:t>’17</a:t>
            </a:r>
            <a:endParaRPr lang="de-DE" sz="1600" b="1" dirty="0"/>
          </a:p>
        </p:txBody>
      </p:sp>
      <p:sp>
        <p:nvSpPr>
          <p:cNvPr id="22" name="Untertitel 2"/>
          <p:cNvSpPr txBox="1">
            <a:spLocks/>
          </p:cNvSpPr>
          <p:nvPr/>
        </p:nvSpPr>
        <p:spPr>
          <a:xfrm>
            <a:off x="4180072" y="3090560"/>
            <a:ext cx="808032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a-GE" sz="1600" dirty="0" smtClean="0"/>
              <a:t>აპრ</a:t>
            </a:r>
            <a:r>
              <a:rPr lang="en-US" sz="1600" dirty="0" smtClean="0"/>
              <a:t>’17</a:t>
            </a:r>
            <a:endParaRPr lang="de-DE" sz="1600" b="1" dirty="0"/>
          </a:p>
        </p:txBody>
      </p:sp>
      <p:sp>
        <p:nvSpPr>
          <p:cNvPr id="23" name="Untertitel 2"/>
          <p:cNvSpPr txBox="1">
            <a:spLocks/>
          </p:cNvSpPr>
          <p:nvPr/>
        </p:nvSpPr>
        <p:spPr>
          <a:xfrm>
            <a:off x="4988104" y="3090560"/>
            <a:ext cx="808032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a-GE" sz="1600" dirty="0" smtClean="0"/>
              <a:t>მაი</a:t>
            </a:r>
            <a:r>
              <a:rPr lang="en-US" sz="1600" dirty="0" smtClean="0"/>
              <a:t>’17</a:t>
            </a:r>
            <a:endParaRPr lang="de-DE" sz="1600" b="1" dirty="0"/>
          </a:p>
        </p:txBody>
      </p:sp>
      <p:sp>
        <p:nvSpPr>
          <p:cNvPr id="24" name="Untertitel 2"/>
          <p:cNvSpPr txBox="1">
            <a:spLocks/>
          </p:cNvSpPr>
          <p:nvPr/>
        </p:nvSpPr>
        <p:spPr>
          <a:xfrm>
            <a:off x="5764248" y="3090560"/>
            <a:ext cx="808032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a-GE" sz="1600" dirty="0" smtClean="0"/>
              <a:t>ივნ</a:t>
            </a:r>
            <a:r>
              <a:rPr lang="en-US" sz="1600" dirty="0" smtClean="0"/>
              <a:t>’17</a:t>
            </a:r>
            <a:endParaRPr lang="de-DE" sz="1600" b="1" dirty="0"/>
          </a:p>
        </p:txBody>
      </p:sp>
      <p:sp>
        <p:nvSpPr>
          <p:cNvPr id="25" name="Untertitel 2"/>
          <p:cNvSpPr txBox="1">
            <a:spLocks/>
          </p:cNvSpPr>
          <p:nvPr/>
        </p:nvSpPr>
        <p:spPr>
          <a:xfrm>
            <a:off x="6572280" y="3090560"/>
            <a:ext cx="808032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a-GE" sz="1600" dirty="0" smtClean="0"/>
              <a:t>ივლ</a:t>
            </a:r>
            <a:r>
              <a:rPr lang="en-US" sz="1600" dirty="0" smtClean="0"/>
              <a:t>’17</a:t>
            </a:r>
            <a:endParaRPr lang="de-DE" sz="1600" b="1" dirty="0"/>
          </a:p>
        </p:txBody>
      </p:sp>
      <p:sp>
        <p:nvSpPr>
          <p:cNvPr id="26" name="Untertitel 2"/>
          <p:cNvSpPr txBox="1">
            <a:spLocks/>
          </p:cNvSpPr>
          <p:nvPr/>
        </p:nvSpPr>
        <p:spPr>
          <a:xfrm>
            <a:off x="7348424" y="3090560"/>
            <a:ext cx="808032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a-GE" sz="1600" dirty="0" smtClean="0"/>
              <a:t>სექ</a:t>
            </a:r>
            <a:r>
              <a:rPr lang="en-US" sz="1600" dirty="0" smtClean="0"/>
              <a:t>’17</a:t>
            </a:r>
            <a:endParaRPr lang="de-DE" sz="1600" b="1" dirty="0"/>
          </a:p>
        </p:txBody>
      </p:sp>
      <p:sp>
        <p:nvSpPr>
          <p:cNvPr id="27" name="Untertitel 2"/>
          <p:cNvSpPr txBox="1">
            <a:spLocks/>
          </p:cNvSpPr>
          <p:nvPr/>
        </p:nvSpPr>
        <p:spPr>
          <a:xfrm>
            <a:off x="8156456" y="3090560"/>
            <a:ext cx="808032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a-GE" sz="1600" dirty="0" smtClean="0"/>
              <a:t>ნოე</a:t>
            </a:r>
            <a:r>
              <a:rPr lang="en-US" sz="1600" dirty="0" smtClean="0"/>
              <a:t>’17</a:t>
            </a:r>
            <a:endParaRPr lang="de-DE" sz="1600" b="1" dirty="0"/>
          </a:p>
        </p:txBody>
      </p:sp>
      <p:graphicFrame>
        <p:nvGraphicFramePr>
          <p:cNvPr id="28" name="Tabel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65518"/>
              </p:ext>
            </p:extLst>
          </p:nvPr>
        </p:nvGraphicFramePr>
        <p:xfrm>
          <a:off x="179512" y="1484784"/>
          <a:ext cx="8784975" cy="1010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7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4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a-GE" dirty="0" smtClean="0"/>
                        <a:t>სენსიტ.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a-GE" dirty="0" smtClean="0"/>
                        <a:t>მობილიზაც.</a:t>
                      </a:r>
                      <a:endParaRPr lang="de-DE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a-GE" dirty="0" smtClean="0"/>
                        <a:t>შესაძლებლობების მიცემა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dirty="0" smtClean="0"/>
                        <a:t>დასრულ.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a-GE" sz="1200" dirty="0" smtClean="0">
                          <a:solidFill>
                            <a:schemeClr val="tx2"/>
                          </a:solidFill>
                        </a:rPr>
                        <a:t>სასტარტო შეხვედრა</a:t>
                      </a:r>
                      <a:endParaRPr lang="de-DE" dirty="0" smtClean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a-GE" dirty="0" smtClean="0">
                          <a:solidFill>
                            <a:schemeClr val="tx2"/>
                          </a:solidFill>
                        </a:rPr>
                        <a:t>სტატუსი (არსებული მდგომარეობის ნაწილი)</a:t>
                      </a:r>
                      <a:endParaRPr lang="de-DE" dirty="0" smtClean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dirty="0" smtClean="0">
                          <a:solidFill>
                            <a:schemeClr val="tx2"/>
                          </a:solidFill>
                        </a:rPr>
                        <a:t>დაგეგმვის ნაწილი</a:t>
                      </a:r>
                      <a:endParaRPr lang="de-DE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Rechteck 28"/>
          <p:cNvSpPr/>
          <p:nvPr/>
        </p:nvSpPr>
        <p:spPr>
          <a:xfrm>
            <a:off x="153272" y="4842559"/>
            <a:ext cx="22836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1400" dirty="0">
                <a:solidFill>
                  <a:srgbClr val="92D050"/>
                </a:solidFill>
              </a:rPr>
              <a:t>ზოგადი მონაცემების საკითხი; ნარჩენებთან დაკავშირებული მონაცემები; ზოგადი შინაარსი; ასოციაციების შექმნის საკითხი;</a:t>
            </a:r>
            <a:endParaRPr lang="de-DE" sz="1400" dirty="0">
              <a:solidFill>
                <a:srgbClr val="92D050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755576" y="3522608"/>
            <a:ext cx="37444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1400" dirty="0">
                <a:solidFill>
                  <a:schemeClr val="accent2"/>
                </a:solidFill>
              </a:rPr>
              <a:t>ნარჩენების რაოდენობის შეფასება/ </a:t>
            </a:r>
            <a:r>
              <a:rPr lang="ka-GE" sz="1400" dirty="0" smtClean="0">
                <a:solidFill>
                  <a:schemeClr val="accent2"/>
                </a:solidFill>
              </a:rPr>
              <a:t>პროგნოზი;</a:t>
            </a:r>
            <a:r>
              <a:rPr lang="ka-GE" sz="1400" dirty="0">
                <a:solidFill>
                  <a:schemeClr val="accent2"/>
                </a:solidFill>
              </a:rPr>
              <a:t> </a:t>
            </a:r>
            <a:r>
              <a:rPr lang="ka-GE" sz="1400" dirty="0" smtClean="0">
                <a:solidFill>
                  <a:srgbClr val="92D050"/>
                </a:solidFill>
              </a:rPr>
              <a:t>ხარჯებისა </a:t>
            </a:r>
            <a:r>
              <a:rPr lang="ka-GE" sz="1400" dirty="0">
                <a:solidFill>
                  <a:srgbClr val="92D050"/>
                </a:solidFill>
              </a:rPr>
              <a:t>და შემოსავლების კუთხით არსებული მდგომარეობა; მყარი ნარჩენების მართვის კანონმდებლობა,</a:t>
            </a:r>
            <a:endParaRPr lang="de-DE" sz="1400" dirty="0">
              <a:solidFill>
                <a:srgbClr val="92D050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2470580" y="4602728"/>
            <a:ext cx="21408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1400" dirty="0">
                <a:solidFill>
                  <a:srgbClr val="92D050"/>
                </a:solidFill>
              </a:rPr>
              <a:t>მობილიზაციის შედეგების წარდგენა და არსებული პირობების ანალიზი</a:t>
            </a:r>
            <a:endParaRPr lang="de-DE" sz="1400" dirty="0">
              <a:solidFill>
                <a:srgbClr val="92D050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4447352" y="3882648"/>
            <a:ext cx="21408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1400" dirty="0">
                <a:solidFill>
                  <a:schemeClr val="accent2"/>
                </a:solidFill>
              </a:rPr>
              <a:t>შეგროვების</a:t>
            </a:r>
            <a:r>
              <a:rPr lang="de-DE" sz="1400" dirty="0" smtClean="0">
                <a:solidFill>
                  <a:schemeClr val="accent2"/>
                </a:solidFill>
              </a:rPr>
              <a:t> </a:t>
            </a:r>
            <a:r>
              <a:rPr lang="ka-GE" sz="1400" dirty="0">
                <a:solidFill>
                  <a:srgbClr val="FF0000"/>
                </a:solidFill>
              </a:rPr>
              <a:t>დაგეგმვა</a:t>
            </a:r>
            <a:endParaRPr lang="de-DE" sz="1400" dirty="0" smtClean="0">
              <a:solidFill>
                <a:srgbClr val="FF0000"/>
              </a:solidFill>
            </a:endParaRPr>
          </a:p>
          <a:p>
            <a:r>
              <a:rPr lang="ka-GE" sz="1400" dirty="0">
                <a:solidFill>
                  <a:schemeClr val="accent2"/>
                </a:solidFill>
              </a:rPr>
              <a:t>ლოჯისტიკის</a:t>
            </a:r>
            <a:r>
              <a:rPr lang="de-DE" sz="1400" dirty="0" smtClean="0">
                <a:solidFill>
                  <a:schemeClr val="accent2"/>
                </a:solidFill>
              </a:rPr>
              <a:t> </a:t>
            </a:r>
            <a:r>
              <a:rPr lang="ka-GE" sz="1400" dirty="0">
                <a:solidFill>
                  <a:srgbClr val="FF0000"/>
                </a:solidFill>
              </a:rPr>
              <a:t>დაგეგმვა</a:t>
            </a:r>
            <a:endParaRPr lang="de-DE" sz="1400" dirty="0" smtClean="0">
              <a:solidFill>
                <a:srgbClr val="FF0000"/>
              </a:solidFill>
            </a:endParaRPr>
          </a:p>
          <a:p>
            <a:r>
              <a:rPr lang="ka-GE" sz="1400" dirty="0" smtClean="0">
                <a:solidFill>
                  <a:schemeClr val="accent2"/>
                </a:solidFill>
              </a:rPr>
              <a:t>აღჭურვილობის</a:t>
            </a:r>
            <a:r>
              <a:rPr lang="de-DE" sz="1400" dirty="0" smtClean="0">
                <a:solidFill>
                  <a:schemeClr val="accent2"/>
                </a:solidFill>
              </a:rPr>
              <a:t> </a:t>
            </a:r>
            <a:r>
              <a:rPr lang="ka-GE" sz="1400" dirty="0">
                <a:solidFill>
                  <a:srgbClr val="FF0000"/>
                </a:solidFill>
              </a:rPr>
              <a:t>დაგეგმვა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6015584" y="4818752"/>
            <a:ext cx="26608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1400" dirty="0">
                <a:solidFill>
                  <a:schemeClr val="tx2"/>
                </a:solidFill>
              </a:rPr>
              <a:t>ინვესტიციების დაგეგმვა</a:t>
            </a:r>
          </a:p>
          <a:p>
            <a:r>
              <a:rPr lang="ka-GE" sz="1400" dirty="0">
                <a:solidFill>
                  <a:schemeClr val="tx2"/>
                </a:solidFill>
              </a:rPr>
              <a:t>მოსაკრებლის დაგეგმვა</a:t>
            </a:r>
            <a:endParaRPr lang="de-DE" sz="1400" dirty="0" smtClean="0">
              <a:solidFill>
                <a:schemeClr val="tx2"/>
              </a:solidFill>
            </a:endParaRPr>
          </a:p>
          <a:p>
            <a:r>
              <a:rPr lang="ka-GE" sz="1400" b="1" dirty="0">
                <a:solidFill>
                  <a:schemeClr val="tx2"/>
                </a:solidFill>
              </a:rPr>
              <a:t>ინფორმაციის მართვა</a:t>
            </a:r>
          </a:p>
          <a:p>
            <a:r>
              <a:rPr lang="de-DE" sz="1400" b="1" dirty="0">
                <a:solidFill>
                  <a:schemeClr val="tx2"/>
                </a:solidFill>
              </a:rPr>
              <a:t>PR/ </a:t>
            </a:r>
            <a:r>
              <a:rPr lang="ka-GE" sz="1400" b="1" dirty="0">
                <a:solidFill>
                  <a:schemeClr val="tx2"/>
                </a:solidFill>
              </a:rPr>
              <a:t>საზოგადოების ცნობიერების ამაღლების </a:t>
            </a:r>
            <a:r>
              <a:rPr lang="ka-GE" sz="1400" b="1" dirty="0" smtClean="0">
                <a:solidFill>
                  <a:schemeClr val="tx2"/>
                </a:solidFill>
              </a:rPr>
              <a:t>დაგეგმვა</a:t>
            </a:r>
            <a:endParaRPr lang="ka-GE" sz="1400" b="1" dirty="0">
              <a:solidFill>
                <a:schemeClr val="tx2"/>
              </a:solidFill>
            </a:endParaRPr>
          </a:p>
        </p:txBody>
      </p:sp>
      <p:grpSp>
        <p:nvGrpSpPr>
          <p:cNvPr id="34" name="Gruppieren 13"/>
          <p:cNvGrpSpPr/>
          <p:nvPr/>
        </p:nvGrpSpPr>
        <p:grpSpPr>
          <a:xfrm>
            <a:off x="5531414" y="2204864"/>
            <a:ext cx="1080120" cy="2592288"/>
            <a:chOff x="2539832" y="2132856"/>
            <a:chExt cx="1080120" cy="2592288"/>
          </a:xfrm>
        </p:grpSpPr>
        <p:sp>
          <p:nvSpPr>
            <p:cNvPr id="35" name="Pfeil nach unten 34"/>
            <p:cNvSpPr/>
            <p:nvPr/>
          </p:nvSpPr>
          <p:spPr>
            <a:xfrm>
              <a:off x="2915816" y="2132856"/>
              <a:ext cx="360040" cy="2592288"/>
            </a:xfrm>
            <a:prstGeom prst="downArrow">
              <a:avLst/>
            </a:prstGeom>
            <a:solidFill>
              <a:srgbClr val="FFC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2539832" y="2276872"/>
              <a:ext cx="1080120" cy="276999"/>
            </a:xfrm>
            <a:prstGeom prst="rect">
              <a:avLst/>
            </a:prstGeom>
            <a:solidFill>
              <a:srgbClr val="FFC000">
                <a:alpha val="8000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ka-GE" sz="1200" b="1" dirty="0">
                  <a:solidFill>
                    <a:srgbClr val="FF0000"/>
                  </a:solidFill>
                </a:rPr>
                <a:t>ჩვენ აქ ვართ</a:t>
              </a:r>
              <a:endParaRPr lang="de-DE" sz="12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651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000" t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43299" y="6492875"/>
            <a:ext cx="2584545" cy="365125"/>
          </a:xfrm>
        </p:spPr>
        <p:txBody>
          <a:bodyPr/>
          <a:lstStyle/>
          <a:p>
            <a:r>
              <a:rPr lang="en-US" dirty="0" smtClean="0"/>
              <a:t>Training session 14 / 15 June 2017</a:t>
            </a:r>
            <a:endParaRPr lang="en-US" dirty="0"/>
          </a:p>
        </p:txBody>
      </p:sp>
      <p:sp>
        <p:nvSpPr>
          <p:cNvPr id="3" name="Untertitel 2"/>
          <p:cNvSpPr txBox="1">
            <a:spLocks/>
          </p:cNvSpPr>
          <p:nvPr/>
        </p:nvSpPr>
        <p:spPr>
          <a:xfrm>
            <a:off x="179512" y="620688"/>
            <a:ext cx="8856984" cy="4841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ka-GE" sz="2800" b="1" dirty="0" smtClean="0">
                <a:solidFill>
                  <a:schemeClr val="tx2"/>
                </a:solidFill>
              </a:rPr>
              <a:t>მუნიციპალიტეტებში ვიზიტი</a:t>
            </a:r>
            <a:endParaRPr lang="de-DE" sz="2800" dirty="0">
              <a:solidFill>
                <a:schemeClr val="tx2"/>
              </a:solidFill>
            </a:endParaRP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42844" y="1255590"/>
            <a:ext cx="8893652" cy="478526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177800" indent="-177800">
              <a:lnSpc>
                <a:spcPct val="90000"/>
              </a:lnSpc>
              <a:spcBef>
                <a:spcPts val="1200"/>
              </a:spcBef>
            </a:pPr>
            <a:r>
              <a:rPr lang="ka-GE" sz="2400" b="1" dirty="0">
                <a:solidFill>
                  <a:srgbClr val="1F497D"/>
                </a:solidFill>
              </a:rPr>
              <a:t>აპრილში, </a:t>
            </a:r>
            <a:r>
              <a:rPr lang="ka-GE" sz="2400" b="1" dirty="0" smtClean="0">
                <a:solidFill>
                  <a:srgbClr val="1F497D"/>
                </a:solidFill>
              </a:rPr>
              <a:t>ნარჩენების მართვის </a:t>
            </a:r>
            <a:r>
              <a:rPr lang="ka-GE" sz="2400" b="1" dirty="0">
                <a:solidFill>
                  <a:srgbClr val="1F497D"/>
                </a:solidFill>
              </a:rPr>
              <a:t>გეგმებთან </a:t>
            </a:r>
            <a:r>
              <a:rPr lang="ka-GE" sz="2400" b="1" dirty="0" smtClean="0">
                <a:solidFill>
                  <a:srgbClr val="1F497D"/>
                </a:solidFill>
              </a:rPr>
              <a:t>დაკავშირებით, სამი ვიზიტი მუნიციპალიტეტებში</a:t>
            </a:r>
            <a:br>
              <a:rPr lang="ka-GE" sz="2400" b="1" dirty="0" smtClean="0">
                <a:solidFill>
                  <a:srgbClr val="1F497D"/>
                </a:solidFill>
              </a:rPr>
            </a:br>
            <a:r>
              <a:rPr lang="en-US" sz="2400" b="1" dirty="0" smtClean="0">
                <a:solidFill>
                  <a:srgbClr val="1F497D"/>
                </a:solidFill>
              </a:rPr>
              <a:t/>
            </a:r>
            <a:br>
              <a:rPr lang="en-US" sz="2400" b="1" dirty="0" smtClean="0">
                <a:solidFill>
                  <a:srgbClr val="1F497D"/>
                </a:solidFill>
              </a:rPr>
            </a:br>
            <a:r>
              <a:rPr lang="ka-GE" sz="2400" b="1" dirty="0" smtClean="0">
                <a:solidFill>
                  <a:srgbClr val="1F497D"/>
                </a:solidFill>
              </a:rPr>
              <a:t>ქუთაისი, ცაგერი, ლენტეხი</a:t>
            </a:r>
            <a:endParaRPr lang="en-US" sz="2400" b="1" dirty="0" smtClean="0">
              <a:solidFill>
                <a:srgbClr val="1F497D"/>
              </a:solidFill>
            </a:endParaRPr>
          </a:p>
          <a:p>
            <a:pPr marL="177800" lvl="0" indent="-177800">
              <a:lnSpc>
                <a:spcPct val="90000"/>
              </a:lnSpc>
              <a:spcBef>
                <a:spcPts val="1200"/>
              </a:spcBef>
            </a:pPr>
            <a:r>
              <a:rPr lang="ka-GE" sz="2400" b="1" dirty="0" smtClean="0">
                <a:solidFill>
                  <a:srgbClr val="1F497D"/>
                </a:solidFill>
              </a:rPr>
              <a:t>ივნისში</a:t>
            </a:r>
            <a:r>
              <a:rPr lang="ka-GE" sz="2400" b="1" dirty="0">
                <a:solidFill>
                  <a:srgbClr val="1F497D"/>
                </a:solidFill>
              </a:rPr>
              <a:t>, ნარჩენების მართვის გეგმებთან დაკავშირებით, </a:t>
            </a:r>
            <a:r>
              <a:rPr lang="ka-GE" sz="2400" b="1" dirty="0" smtClean="0">
                <a:solidFill>
                  <a:srgbClr val="1F497D"/>
                </a:solidFill>
              </a:rPr>
              <a:t>შვიდი </a:t>
            </a:r>
            <a:r>
              <a:rPr lang="ka-GE" sz="2400" b="1" dirty="0">
                <a:solidFill>
                  <a:srgbClr val="1F497D"/>
                </a:solidFill>
              </a:rPr>
              <a:t>ვიზიტი </a:t>
            </a:r>
            <a:r>
              <a:rPr lang="ka-GE" sz="2400" b="1" dirty="0" smtClean="0">
                <a:solidFill>
                  <a:srgbClr val="1F497D"/>
                </a:solidFill>
              </a:rPr>
              <a:t>მუნიციპალიტეტებში</a:t>
            </a:r>
            <a:br>
              <a:rPr lang="ka-GE" sz="2400" b="1" dirty="0" smtClean="0">
                <a:solidFill>
                  <a:srgbClr val="1F497D"/>
                </a:solidFill>
              </a:rPr>
            </a:b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/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</a:br>
            <a:r>
              <a:rPr kumimoji="0" lang="ka-G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საჩხერე, ჭიათურა, ზესტაფონი, სამტრედია, ქუთაისი, ტყიბული,</a:t>
            </a:r>
            <a:r>
              <a:rPr kumimoji="0" lang="ka-GE" sz="2400" b="1" i="0" u="none" strike="noStrike" kern="1200" cap="none" spc="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 ამბროლაური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ძირითადი საკითხები</a:t>
            </a:r>
            <a:r>
              <a:rPr lang="en-US" sz="2400" b="1" dirty="0" smtClean="0">
                <a:solidFill>
                  <a:srgbClr val="1F497D"/>
                </a:solidFill>
              </a:rPr>
              <a:t>:</a:t>
            </a: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kumimoji="0" lang="ka-G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სამუშაო ჯგუფები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kumimoji="0" lang="ka-GE" sz="200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კონტენტი </a:t>
            </a:r>
            <a:r>
              <a:rPr kumimoji="0" lang="ka-GE" sz="200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შეიძლება დაემატოს</a:t>
            </a:r>
            <a:endParaRPr kumimoji="0" lang="en-US" sz="200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i="1" dirty="0" smtClean="0">
                <a:solidFill>
                  <a:srgbClr val="1F497D"/>
                </a:solidFill>
              </a:rPr>
              <a:t>ნარჩენების მართვის გეგმა</a:t>
            </a:r>
            <a:endParaRPr lang="en-US" sz="2400" b="1" i="1" dirty="0" smtClean="0">
              <a:solidFill>
                <a:srgbClr val="1F497D"/>
              </a:solidFill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კონტენტი </a:t>
            </a:r>
            <a:r>
              <a:rPr lang="ka-GE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შეიძლება </a:t>
            </a:r>
            <a:r>
              <a:rPr lang="ka-GE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დაემატოს</a:t>
            </a:r>
            <a:endParaRPr lang="en-US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i="1" dirty="0" smtClean="0">
                <a:solidFill>
                  <a:srgbClr val="1F497D"/>
                </a:solidFill>
              </a:rPr>
              <a:t>მაღალი დონის ჩართულობა და მხარდაჭერა, საზოგადოების ჩართულობა</a:t>
            </a:r>
            <a:endParaRPr lang="en-US" sz="2400" b="1" i="1" dirty="0" smtClean="0">
              <a:solidFill>
                <a:srgbClr val="1F497D"/>
              </a:solidFill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კონტენტი </a:t>
            </a:r>
            <a:r>
              <a:rPr lang="ka-GE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შეიძლება დაემატოს</a:t>
            </a:r>
            <a:endParaRPr lang="en-US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51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000" t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43299" y="6492875"/>
            <a:ext cx="2584545" cy="365125"/>
          </a:xfrm>
        </p:spPr>
        <p:txBody>
          <a:bodyPr/>
          <a:lstStyle/>
          <a:p>
            <a:r>
              <a:rPr lang="en-US" dirty="0" smtClean="0"/>
              <a:t>Training session 14 / 15 June 2017</a:t>
            </a:r>
            <a:endParaRPr lang="en-US" dirty="0"/>
          </a:p>
        </p:txBody>
      </p:sp>
      <p:sp>
        <p:nvSpPr>
          <p:cNvPr id="3" name="Untertitel 2"/>
          <p:cNvSpPr txBox="1">
            <a:spLocks/>
          </p:cNvSpPr>
          <p:nvPr/>
        </p:nvSpPr>
        <p:spPr>
          <a:xfrm>
            <a:off x="179512" y="620688"/>
            <a:ext cx="8856984" cy="4841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ka-GE" sz="2400" b="1" dirty="0">
                <a:solidFill>
                  <a:schemeClr val="tx2"/>
                </a:solidFill>
              </a:rPr>
              <a:t>გეგმის სამუშაო ვერსიაში </a:t>
            </a:r>
            <a:r>
              <a:rPr lang="ka-GE" sz="2400" b="1" dirty="0" smtClean="0">
                <a:solidFill>
                  <a:schemeClr val="tx2"/>
                </a:solidFill>
              </a:rPr>
              <a:t>არსებული  ქვეთავების მიმოხილვა</a:t>
            </a:r>
            <a:endParaRPr lang="de-DE" sz="2400" dirty="0">
              <a:solidFill>
                <a:schemeClr val="tx2"/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1400" y="1146201"/>
            <a:ext cx="7856537" cy="4580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3515" y="5923363"/>
            <a:ext cx="7104063" cy="199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651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000" t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43299" y="6492875"/>
            <a:ext cx="2584545" cy="365125"/>
          </a:xfrm>
        </p:spPr>
        <p:txBody>
          <a:bodyPr/>
          <a:lstStyle/>
          <a:p>
            <a:r>
              <a:rPr lang="en-US" dirty="0" smtClean="0"/>
              <a:t>Training session 14 / 15 June 2017</a:t>
            </a:r>
            <a:endParaRPr lang="en-US" dirty="0"/>
          </a:p>
        </p:txBody>
      </p:sp>
      <p:sp>
        <p:nvSpPr>
          <p:cNvPr id="3" name="Untertitel 2"/>
          <p:cNvSpPr txBox="1">
            <a:spLocks/>
          </p:cNvSpPr>
          <p:nvPr/>
        </p:nvSpPr>
        <p:spPr>
          <a:xfrm>
            <a:off x="179512" y="620688"/>
            <a:ext cx="8856984" cy="4841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ka-GE" sz="2400" b="1" dirty="0">
                <a:solidFill>
                  <a:schemeClr val="tx2"/>
                </a:solidFill>
              </a:rPr>
              <a:t>გეგმის სამუშაო ვერსიაში არსებული  ქვეთავების მიმოხილვა</a:t>
            </a:r>
            <a:endParaRPr lang="de-DE" sz="2400" dirty="0">
              <a:solidFill>
                <a:schemeClr val="tx2"/>
              </a:solidFill>
            </a:endParaRPr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0314" y="1233488"/>
            <a:ext cx="7993681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3515" y="5923363"/>
            <a:ext cx="7104063" cy="199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651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000" t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43299" y="6492875"/>
            <a:ext cx="2584545" cy="365125"/>
          </a:xfrm>
        </p:spPr>
        <p:txBody>
          <a:bodyPr/>
          <a:lstStyle/>
          <a:p>
            <a:r>
              <a:rPr lang="en-US" dirty="0" smtClean="0"/>
              <a:t>Training session 14 / 15 June 2017</a:t>
            </a:r>
            <a:endParaRPr lang="en-US" dirty="0"/>
          </a:p>
        </p:txBody>
      </p:sp>
      <p:sp>
        <p:nvSpPr>
          <p:cNvPr id="3" name="Untertitel 2"/>
          <p:cNvSpPr txBox="1">
            <a:spLocks/>
          </p:cNvSpPr>
          <p:nvPr/>
        </p:nvSpPr>
        <p:spPr>
          <a:xfrm>
            <a:off x="179512" y="620688"/>
            <a:ext cx="8856984" cy="4841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ka-GE" sz="2400" b="1" dirty="0">
                <a:solidFill>
                  <a:schemeClr val="tx2"/>
                </a:solidFill>
              </a:rPr>
              <a:t>გეგმის სამუშაო ვერსიაში არსებული  ქვეთავების მიმოხილვა</a:t>
            </a:r>
            <a:endParaRPr lang="de-DE" sz="2400" dirty="0">
              <a:solidFill>
                <a:schemeClr val="tx2"/>
              </a:solidFill>
            </a:endParaRP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42844" y="1501254"/>
            <a:ext cx="8893652" cy="47852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i="1" u="sng" dirty="0">
                <a:solidFill>
                  <a:srgbClr val="1F497D"/>
                </a:solidFill>
              </a:rPr>
              <a:t>მნიშვნელოვანი საკითხები, რომელსაც მკაფიო დაზუსტება ესაჭიროება</a:t>
            </a:r>
            <a:endParaRPr lang="en-US" sz="2400" b="1" i="1" u="sng" dirty="0" smtClean="0">
              <a:solidFill>
                <a:srgbClr val="1F497D"/>
              </a:solidFill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ადგილობრივი ქაოტური ნაგავსაყრელების დახურვა</a:t>
            </a:r>
            <a:endParaRPr lang="en-US" sz="2400" b="1" dirty="0" smtClean="0">
              <a:solidFill>
                <a:srgbClr val="1F497D"/>
              </a:solidFill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ცენტრალური ნაგავსაყრელის სამომავლო გამოყენება და სათანადო ტრანსპორტირების საჭიროებები</a:t>
            </a:r>
            <a:endParaRPr lang="en-US" sz="2400" b="1" dirty="0" smtClean="0">
              <a:solidFill>
                <a:srgbClr val="1F497D"/>
              </a:solidFill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ჭიშკრის გადასახადი</a:t>
            </a:r>
            <a:endParaRPr lang="en-US" sz="2400" b="1" dirty="0" smtClean="0">
              <a:solidFill>
                <a:srgbClr val="1F497D"/>
              </a:solidFill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2019 წლიდან სეპარაციის დაწყების ვალდებულება</a:t>
            </a:r>
            <a:endParaRPr lang="en-US" sz="2400" b="1" dirty="0" smtClean="0">
              <a:solidFill>
                <a:srgbClr val="1F497D"/>
              </a:solidFill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შეზღუდვები, რომელიც ხელს უშლის კარგად ფუნქციონირებას</a:t>
            </a:r>
            <a:endParaRPr lang="en-US" sz="2400" b="1" dirty="0" smtClean="0">
              <a:solidFill>
                <a:srgbClr val="1F497D"/>
              </a:solidFill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>
                <a:solidFill>
                  <a:srgbClr val="1F497D"/>
                </a:solidFill>
              </a:rPr>
              <a:t>გეგმაში აღნიშნული გარკვეული ტიპის ნარჩენების </a:t>
            </a:r>
            <a:r>
              <a:rPr lang="ka-GE" sz="2400" b="1" dirty="0" smtClean="0">
                <a:solidFill>
                  <a:srgbClr val="1F497D"/>
                </a:solidFill>
              </a:rPr>
              <a:t>უხეში დახასიათება და მათი არსებული (და სამომავლო) დანიშნულების ადგილი (მაგ.: ქუჩების დასუფთავება)</a:t>
            </a:r>
            <a:endParaRPr lang="en-US" sz="2400" b="1" dirty="0" smtClean="0">
              <a:solidFill>
                <a:srgbClr val="1F497D"/>
              </a:solidFill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უკვე მიმდინარე საქმიანობა, რომელიც ხელს უწყობს ნარჩენების შემცირებას / რეციკლირებას და სავარაუდოდ, შესაძლებელია მასშტაბების გაზრდა</a:t>
            </a:r>
            <a:endParaRPr lang="en-US" sz="2400" b="1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51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000" t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43299" y="6492875"/>
            <a:ext cx="2584545" cy="365125"/>
          </a:xfrm>
        </p:spPr>
        <p:txBody>
          <a:bodyPr/>
          <a:lstStyle/>
          <a:p>
            <a:r>
              <a:rPr lang="en-US" dirty="0" smtClean="0"/>
              <a:t>Training session 14 / 15 June 2017</a:t>
            </a:r>
            <a:endParaRPr lang="en-US" dirty="0"/>
          </a:p>
        </p:txBody>
      </p:sp>
      <p:sp>
        <p:nvSpPr>
          <p:cNvPr id="3" name="Untertitel 2"/>
          <p:cNvSpPr txBox="1">
            <a:spLocks/>
          </p:cNvSpPr>
          <p:nvPr/>
        </p:nvSpPr>
        <p:spPr>
          <a:xfrm>
            <a:off x="179512" y="620688"/>
            <a:ext cx="8856984" cy="4841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ka-GE" sz="2400" b="1" dirty="0">
                <a:solidFill>
                  <a:schemeClr val="tx2"/>
                </a:solidFill>
              </a:rPr>
              <a:t>გეგმის სამუშაო ვერსიაში არსებული  ქვეთავების მიმოხილვა</a:t>
            </a:r>
            <a:endParaRPr lang="de-DE" sz="2400" dirty="0">
              <a:solidFill>
                <a:schemeClr val="tx2"/>
              </a:solidFill>
            </a:endParaRP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42844" y="1501254"/>
            <a:ext cx="8893652" cy="47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i="1" u="sng" dirty="0" smtClean="0">
                <a:solidFill>
                  <a:srgbClr val="1F497D"/>
                </a:solidFill>
              </a:rPr>
              <a:t>კონტენტის მაგალითები, რომელსაც გადახედვა ესაჭიროება</a:t>
            </a:r>
            <a:endParaRPr lang="en-US" sz="2400" b="1" i="1" u="sng" dirty="0" smtClean="0">
              <a:solidFill>
                <a:srgbClr val="1F497D"/>
              </a:solidFill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კანონმდებლობიდან პირდაპირ ამოწერილი ტექსტი </a:t>
            </a:r>
            <a:r>
              <a:rPr lang="en-US" sz="2400" b="1" dirty="0" smtClean="0">
                <a:solidFill>
                  <a:srgbClr val="1F497D"/>
                </a:solidFill>
                <a:sym typeface="Wingdings" pitchFamily="2" charset="2"/>
              </a:rPr>
              <a:t> </a:t>
            </a:r>
            <a:r>
              <a:rPr lang="ka-GE" sz="2400" b="1" i="1" dirty="0" smtClean="0">
                <a:solidFill>
                  <a:srgbClr val="1F497D"/>
                </a:solidFill>
                <a:sym typeface="Wingdings" pitchFamily="2" charset="2"/>
              </a:rPr>
              <a:t>წყაროები!</a:t>
            </a:r>
            <a:r>
              <a:rPr lang="en-US" sz="2400" b="1" dirty="0" smtClean="0">
                <a:solidFill>
                  <a:srgbClr val="1F497D"/>
                </a:solidFill>
              </a:rPr>
              <a:t> </a:t>
            </a: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საგზაო ქსელები </a:t>
            </a:r>
            <a:r>
              <a:rPr lang="en-US" sz="2400" b="1" dirty="0" smtClean="0">
                <a:solidFill>
                  <a:srgbClr val="1F497D"/>
                </a:solidFill>
                <a:sym typeface="Wingdings" pitchFamily="2" charset="2"/>
              </a:rPr>
              <a:t> </a:t>
            </a:r>
            <a:r>
              <a:rPr lang="ka-GE" sz="2400" b="1" dirty="0" smtClean="0">
                <a:solidFill>
                  <a:srgbClr val="1F497D"/>
                </a:solidFill>
                <a:sym typeface="Wingdings" pitchFamily="2" charset="2"/>
              </a:rPr>
              <a:t>გათვალისწინებულია გაუმჯობესება და გაფართოება</a:t>
            </a:r>
            <a:endParaRPr lang="en-US" sz="2400" b="1" i="1" dirty="0" smtClean="0">
              <a:solidFill>
                <a:srgbClr val="1F497D"/>
              </a:solidFill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ტურისტული ადგილების / ობიექტების დეტალური სია </a:t>
            </a:r>
            <a:r>
              <a:rPr lang="en-US" sz="2400" b="1" dirty="0" smtClean="0">
                <a:solidFill>
                  <a:srgbClr val="1F497D"/>
                </a:solidFill>
                <a:sym typeface="Wingdings" pitchFamily="2" charset="2"/>
              </a:rPr>
              <a:t> </a:t>
            </a:r>
            <a:r>
              <a:rPr lang="ka-GE" sz="2400" b="1" i="1" dirty="0" smtClean="0">
                <a:solidFill>
                  <a:srgbClr val="1F497D"/>
                </a:solidFill>
                <a:sym typeface="Wingdings" pitchFamily="2" charset="2"/>
              </a:rPr>
              <a:t>უკავშირდება ნარჩენების მომსახურებას</a:t>
            </a:r>
            <a:r>
              <a:rPr lang="en-US" sz="2400" b="1" i="1" dirty="0" smtClean="0">
                <a:solidFill>
                  <a:srgbClr val="1F497D"/>
                </a:solidFill>
                <a:sym typeface="Wingdings" pitchFamily="2" charset="2"/>
              </a:rPr>
              <a:t> </a:t>
            </a:r>
            <a:endParaRPr lang="en-US" sz="2400" b="1" i="1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51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000" t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43299" y="6492875"/>
            <a:ext cx="2584545" cy="365125"/>
          </a:xfrm>
        </p:spPr>
        <p:txBody>
          <a:bodyPr/>
          <a:lstStyle/>
          <a:p>
            <a:r>
              <a:rPr lang="en-US" dirty="0" smtClean="0"/>
              <a:t>Training session 14 / 15 June 2017</a:t>
            </a:r>
            <a:endParaRPr lang="en-US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42844" y="1501254"/>
            <a:ext cx="8893652" cy="47852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177800" lvl="0" indent="-177800">
              <a:lnSpc>
                <a:spcPct val="90000"/>
              </a:lnSpc>
              <a:spcBef>
                <a:spcPts val="1200"/>
              </a:spcBef>
              <a:defRPr/>
            </a:pPr>
            <a:r>
              <a:rPr kumimoji="0" lang="ka-G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+mj-lt"/>
              </a:rPr>
              <a:t>საქართველოს ნარჩენების მართვის კოდექსი, 2015 წლის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+mj-lt"/>
              </a:rPr>
              <a:t/>
            </a:r>
            <a:b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+mj-lt"/>
              </a:rPr>
            </a:br>
            <a:r>
              <a:rPr lang="ka-GE" sz="2000" b="1" dirty="0">
                <a:solidFill>
                  <a:srgbClr val="1F497D"/>
                </a:solidFill>
                <a:latin typeface="+mj-lt"/>
              </a:rPr>
              <a:t>ნარჩენების შეგროვების დაფარვის ზონისა და ნარჩენების სეპარირების შესახებ პირობების ჩათვლით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+mj-lt"/>
              </a:rPr>
              <a:t> </a:t>
            </a:r>
          </a:p>
          <a:p>
            <a:pPr marL="177800" lvl="0" indent="-17780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>
                <a:solidFill>
                  <a:srgbClr val="1F497D"/>
                </a:solidFill>
                <a:latin typeface="+mj-lt"/>
              </a:rPr>
              <a:t>„მუნიციპალური ნარჩენების შეგროვებისა და დამუშავების წესის შესახებ“ ტექნიკური რეგლამენტი</a:t>
            </a:r>
            <a:r>
              <a:rPr lang="ka-GE" sz="2400" b="1" dirty="0" smtClean="0">
                <a:solidFill>
                  <a:srgbClr val="1F497D"/>
                </a:solidFill>
                <a:latin typeface="+mj-lt"/>
              </a:rPr>
              <a:t/>
            </a:r>
            <a:br>
              <a:rPr lang="ka-GE" sz="2400" b="1" dirty="0" smtClean="0">
                <a:solidFill>
                  <a:srgbClr val="1F497D"/>
                </a:solidFill>
                <a:latin typeface="+mj-lt"/>
              </a:rPr>
            </a:br>
            <a:r>
              <a:rPr lang="ka-GE" sz="2000" b="1" dirty="0" smtClean="0">
                <a:solidFill>
                  <a:srgbClr val="1F497D"/>
                </a:solidFill>
                <a:latin typeface="+mj-lt"/>
              </a:rPr>
              <a:t>საქართველოს მთავრობის დადგენილება </a:t>
            </a:r>
            <a:r>
              <a:rPr lang="en-US" sz="2000" b="1" dirty="0" smtClean="0">
                <a:solidFill>
                  <a:srgbClr val="1F497D"/>
                </a:solidFill>
                <a:latin typeface="+mj-lt"/>
              </a:rPr>
              <a:t>№…….</a:t>
            </a:r>
          </a:p>
          <a:p>
            <a:pPr marL="177800"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  <a:latin typeface="+mj-lt"/>
              </a:rPr>
              <a:t>დანართი 1 </a:t>
            </a:r>
            <a:r>
              <a:rPr lang="ka-GE" sz="2400" b="1" dirty="0">
                <a:solidFill>
                  <a:srgbClr val="1F497D"/>
                </a:solidFill>
                <a:latin typeface="+mj-lt"/>
              </a:rPr>
              <a:t>- მუნიციპალური ნარჩენების შეგროვებისა და ტრანსპორტირების  მეთოდური სახელმძღვანელო</a:t>
            </a:r>
            <a:endParaRPr lang="en-US" sz="2400" b="1" dirty="0" smtClean="0">
              <a:solidFill>
                <a:srgbClr val="1F497D"/>
              </a:solidFill>
              <a:latin typeface="+mj-lt"/>
            </a:endParaRPr>
          </a:p>
          <a:p>
            <a:pPr marL="177800"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  <a:latin typeface="+mj-lt"/>
              </a:rPr>
              <a:t>დანართი 2 </a:t>
            </a:r>
            <a:r>
              <a:rPr lang="ka-GE" sz="2400" b="1" dirty="0">
                <a:solidFill>
                  <a:srgbClr val="1F497D"/>
                </a:solidFill>
                <a:latin typeface="+mj-lt"/>
              </a:rPr>
              <a:t>- მუნიციპალური ნარჩენების დამუშავების მეთოდოლოგიური სახელმძღვანელო</a:t>
            </a:r>
            <a:r>
              <a:rPr lang="en-US" sz="2000" b="1" dirty="0" smtClean="0">
                <a:solidFill>
                  <a:srgbClr val="1F497D"/>
                </a:solidFill>
                <a:latin typeface="+mj-lt"/>
              </a:rPr>
              <a:t/>
            </a:r>
            <a:br>
              <a:rPr lang="en-US" sz="2000" b="1" dirty="0" smtClean="0">
                <a:solidFill>
                  <a:srgbClr val="1F497D"/>
                </a:solidFill>
                <a:latin typeface="+mj-lt"/>
              </a:rPr>
            </a:br>
            <a:r>
              <a:rPr lang="ka-GE" sz="2000" b="1" dirty="0">
                <a:solidFill>
                  <a:srgbClr val="1F497D"/>
                </a:solidFill>
                <a:latin typeface="+mj-lt"/>
              </a:rPr>
              <a:t>განსაკუთრებით მუხლი 4.2 - ნარჩენების სეპარაცია და სეპარირებული შეგროვება</a:t>
            </a:r>
            <a:endParaRPr lang="en-US" sz="2000" b="1" dirty="0" smtClean="0">
              <a:solidFill>
                <a:srgbClr val="1F497D"/>
              </a:solidFill>
              <a:latin typeface="+mj-lt"/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>
                <a:solidFill>
                  <a:srgbClr val="1F497D"/>
                </a:solidFill>
                <a:latin typeface="+mj-lt"/>
              </a:rPr>
              <a:t>„ნაგავსაყრელის მოწყობის, ოპერირების, დახურვისა და შემდგომი მოვლის შესახებ“ ტექნიკური </a:t>
            </a:r>
            <a:r>
              <a:rPr lang="ka-GE" sz="2400" b="1" dirty="0" smtClean="0">
                <a:solidFill>
                  <a:srgbClr val="1F497D"/>
                </a:solidFill>
                <a:latin typeface="+mj-lt"/>
              </a:rPr>
              <a:t>რეგლამენტი </a:t>
            </a:r>
            <a:r>
              <a:rPr lang="en-US" sz="2400" b="1" dirty="0" smtClean="0">
                <a:solidFill>
                  <a:srgbClr val="1F497D"/>
                </a:solidFill>
                <a:latin typeface="+mj-lt"/>
              </a:rPr>
              <a:t>(</a:t>
            </a:r>
            <a:r>
              <a:rPr lang="ka-GE" sz="2400" b="1" dirty="0" smtClean="0">
                <a:solidFill>
                  <a:srgbClr val="1F497D"/>
                </a:solidFill>
                <a:latin typeface="+mj-lt"/>
              </a:rPr>
              <a:t>მთავრობის დადგენილება</a:t>
            </a:r>
            <a:r>
              <a:rPr lang="en-US" sz="2400" b="1" dirty="0" smtClean="0">
                <a:solidFill>
                  <a:srgbClr val="1F497D"/>
                </a:solidFill>
                <a:latin typeface="+mj-lt"/>
              </a:rPr>
              <a:t> №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+mj-lt"/>
              </a:rPr>
              <a:t>421)</a:t>
            </a:r>
          </a:p>
          <a:p>
            <a:pPr marL="177800" marR="0" lvl="0" indent="-17780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+mj-lt"/>
              </a:rPr>
              <a:t/>
            </a:r>
            <a:b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+mj-lt"/>
              </a:rPr>
            </a:b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+mj-lt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+mj-lt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6" name="Untertitel 2"/>
          <p:cNvSpPr txBox="1">
            <a:spLocks/>
          </p:cNvSpPr>
          <p:nvPr/>
        </p:nvSpPr>
        <p:spPr>
          <a:xfrm>
            <a:off x="179512" y="620688"/>
            <a:ext cx="8856984" cy="4841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ka-GE" sz="2800" b="1" dirty="0" smtClean="0">
                <a:solidFill>
                  <a:schemeClr val="tx2"/>
                </a:solidFill>
              </a:rPr>
              <a:t>მნიშვნელოვანი წყაროები</a:t>
            </a:r>
            <a:endParaRPr lang="de-DE" sz="2800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de-DE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51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000" t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43299" y="6492875"/>
            <a:ext cx="2584545" cy="365125"/>
          </a:xfrm>
        </p:spPr>
        <p:txBody>
          <a:bodyPr/>
          <a:lstStyle/>
          <a:p>
            <a:r>
              <a:rPr lang="en-US" dirty="0" smtClean="0"/>
              <a:t>Training session 14 / 15 June 2017</a:t>
            </a:r>
            <a:endParaRPr lang="en-US" dirty="0"/>
          </a:p>
        </p:txBody>
      </p:sp>
      <p:sp>
        <p:nvSpPr>
          <p:cNvPr id="3" name="Untertitel 2"/>
          <p:cNvSpPr txBox="1">
            <a:spLocks/>
          </p:cNvSpPr>
          <p:nvPr/>
        </p:nvSpPr>
        <p:spPr>
          <a:xfrm>
            <a:off x="179512" y="620688"/>
            <a:ext cx="8856984" cy="4841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ka-GE" sz="2400" b="1" dirty="0">
                <a:solidFill>
                  <a:schemeClr val="tx2"/>
                </a:solidFill>
              </a:rPr>
              <a:t>გეგმის სამუშაო ვერსიაში არსებული  ქვეთავების მიმოხილვა</a:t>
            </a:r>
            <a:endParaRPr lang="de-DE" sz="2400" dirty="0">
              <a:solidFill>
                <a:schemeClr val="tx2"/>
              </a:solidFill>
            </a:endParaRP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142844" y="1501254"/>
            <a:ext cx="8893652" cy="478526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i="1" u="sng" dirty="0">
                <a:solidFill>
                  <a:srgbClr val="1F497D"/>
                </a:solidFill>
              </a:rPr>
              <a:t>არსებითი შინაარსის მაგალითები, რომელსაც ესაჭიროება დამატებითი ახსნა და დეტალები</a:t>
            </a:r>
            <a:endParaRPr lang="en-US" sz="2400" b="1" i="1" u="sng" dirty="0" smtClean="0">
              <a:solidFill>
                <a:srgbClr val="1F497D"/>
              </a:solidFill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>
                <a:solidFill>
                  <a:srgbClr val="1F497D"/>
                </a:solidFill>
              </a:rPr>
              <a:t>აღჭურვილობის (განსაკუთრების შემგროვებელი მანქანების) შესაძლებლობები და ფუნქციონირების სავარაუდო ვადა</a:t>
            </a:r>
            <a:endParaRPr lang="en-US" sz="2400" b="1" dirty="0" smtClean="0">
              <a:solidFill>
                <a:srgbClr val="1F497D"/>
              </a:solidFill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რუკები</a:t>
            </a:r>
            <a:endParaRPr lang="en-US" sz="2400" b="1" dirty="0" smtClean="0">
              <a:solidFill>
                <a:srgbClr val="1F497D"/>
              </a:solidFill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მოსალოდნელი ნარჩენების განვითარება</a:t>
            </a:r>
            <a:endParaRPr lang="en-US" sz="2400" b="1" dirty="0" smtClean="0">
              <a:solidFill>
                <a:srgbClr val="1F497D"/>
              </a:solidFill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აღჭურვილობის საჭიროებები</a:t>
            </a:r>
            <a:endParaRPr lang="en-US" sz="2400" b="1" dirty="0" smtClean="0">
              <a:solidFill>
                <a:srgbClr val="1F497D"/>
              </a:solidFill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ფინანსური ბალანსი </a:t>
            </a:r>
            <a:r>
              <a:rPr lang="en-US" sz="2400" b="1" dirty="0" smtClean="0">
                <a:solidFill>
                  <a:srgbClr val="1F497D"/>
                </a:solidFill>
              </a:rPr>
              <a:t>(</a:t>
            </a:r>
            <a:r>
              <a:rPr lang="ka-GE" sz="2400" b="1" dirty="0" smtClean="0">
                <a:solidFill>
                  <a:srgbClr val="1F497D"/>
                </a:solidFill>
              </a:rPr>
              <a:t>ბიუჯეტი</a:t>
            </a:r>
            <a:r>
              <a:rPr lang="en-US" sz="2400" b="1" dirty="0" smtClean="0">
                <a:solidFill>
                  <a:srgbClr val="1F497D"/>
                </a:solidFill>
              </a:rPr>
              <a:t> vs. </a:t>
            </a:r>
            <a:r>
              <a:rPr lang="ka-GE" sz="2400" b="1" dirty="0" smtClean="0">
                <a:solidFill>
                  <a:srgbClr val="1F497D"/>
                </a:solidFill>
              </a:rPr>
              <a:t>ხარჯები</a:t>
            </a:r>
            <a:r>
              <a:rPr lang="en-US" sz="2400" b="1" dirty="0" smtClean="0">
                <a:solidFill>
                  <a:srgbClr val="1F497D"/>
                </a:solidFill>
              </a:rPr>
              <a:t>, </a:t>
            </a:r>
            <a:r>
              <a:rPr lang="ka-GE" sz="2400" b="1" dirty="0" smtClean="0">
                <a:solidFill>
                  <a:srgbClr val="1F497D"/>
                </a:solidFill>
              </a:rPr>
              <a:t>მოსაკრებელი</a:t>
            </a:r>
            <a:r>
              <a:rPr lang="en-US" sz="2400" b="1" dirty="0" smtClean="0">
                <a:solidFill>
                  <a:srgbClr val="1F497D"/>
                </a:solidFill>
              </a:rPr>
              <a:t> vs. </a:t>
            </a:r>
            <a:r>
              <a:rPr lang="ka-GE" sz="2400" b="1" dirty="0" smtClean="0">
                <a:solidFill>
                  <a:srgbClr val="1F497D"/>
                </a:solidFill>
              </a:rPr>
              <a:t>ამოღებული გადასახადი</a:t>
            </a:r>
            <a:r>
              <a:rPr lang="en-US" sz="2400" b="1" dirty="0" smtClean="0">
                <a:solidFill>
                  <a:srgbClr val="1F497D"/>
                </a:solidFill>
              </a:rPr>
              <a:t>)</a:t>
            </a: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ტარიფის გაზრდა</a:t>
            </a:r>
            <a:endParaRPr lang="en-US" sz="2400" b="1" dirty="0" smtClean="0">
              <a:solidFill>
                <a:srgbClr val="1F497D"/>
              </a:solidFill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ka-GE" sz="2400" b="1" dirty="0" smtClean="0">
                <a:solidFill>
                  <a:srgbClr val="1F497D"/>
                </a:solidFill>
              </a:rPr>
              <a:t>პრობლემების იდენტიფიკაცია (რეიტინგი / შეფასების კოეფიციენტი)</a:t>
            </a:r>
            <a:endParaRPr lang="en-US" sz="2400" b="1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51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</TotalTime>
  <Words>481</Words>
  <Application>Microsoft Office PowerPoint</Application>
  <PresentationFormat>On-screen Show (4:3)</PresentationFormat>
  <Paragraphs>100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Sylfaen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Ulrich Roth</dc:creator>
  <cp:lastModifiedBy>Aleksandre Pertaia</cp:lastModifiedBy>
  <cp:revision>40</cp:revision>
  <dcterms:created xsi:type="dcterms:W3CDTF">2017-06-08T09:39:38Z</dcterms:created>
  <dcterms:modified xsi:type="dcterms:W3CDTF">2017-06-14T11:48:33Z</dcterms:modified>
</cp:coreProperties>
</file>