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4" r:id="rId4"/>
    <p:sldId id="325" r:id="rId5"/>
    <p:sldId id="326" r:id="rId6"/>
    <p:sldId id="323" r:id="rId7"/>
    <p:sldId id="322" r:id="rId8"/>
    <p:sldId id="336" r:id="rId9"/>
    <p:sldId id="321" r:id="rId10"/>
    <p:sldId id="305" r:id="rId11"/>
    <p:sldId id="331" r:id="rId12"/>
    <p:sldId id="283" r:id="rId13"/>
    <p:sldId id="337" r:id="rId14"/>
    <p:sldId id="332" r:id="rId15"/>
    <p:sldId id="316" r:id="rId16"/>
    <p:sldId id="333" r:id="rId17"/>
    <p:sldId id="334" r:id="rId18"/>
    <p:sldId id="335" r:id="rId19"/>
    <p:sldId id="32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 Boesten" initials="R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09.02.2017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09.02.2017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09.02.2017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3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6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5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8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4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57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664"/>
            <a:ext cx="3008313" cy="7784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6664"/>
            <a:ext cx="5111750" cy="56429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64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9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5364088" y="6492875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Content and compilation of  a WMP plan</a:t>
            </a:r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123728" y="6492875"/>
            <a:ext cx="2808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WMP </a:t>
            </a:r>
            <a:r>
              <a:rPr lang="de-DE" dirty="0" err="1" smtClean="0"/>
              <a:t>training</a:t>
            </a:r>
            <a:r>
              <a:rPr lang="de-DE" dirty="0" smtClean="0"/>
              <a:t>       November 17./18., 2016</a:t>
            </a:r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8244408" y="65087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B9734-B79C-491F-8812-A84B475DD43D}" type="slidenum">
              <a:rPr lang="de-DE" smtClean="0"/>
              <a:pPr algn="r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9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05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2233"/>
            <a:ext cx="2057400" cy="548393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233"/>
            <a:ext cx="6019800" cy="548393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09.02.2017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09.02.2017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09.02.2017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09.02.2017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09.02.2017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09.02.2017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09.02.2017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89874"/>
            <a:ext cx="9144000" cy="4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00076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6C8E-7907-4CAF-A03A-B57D08265DFE}" type="datetimeFigureOut">
              <a:rPr lang="de-DE" smtClean="0"/>
              <a:pPr/>
              <a:t>09.02.2017</a:t>
            </a:fld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15338" y="6421461"/>
            <a:ext cx="714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3F10-7006-48E2-ADD3-BBC8A3D774ED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32" y="11334"/>
            <a:ext cx="9144000" cy="5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el 1"/>
          <p:cNvSpPr txBox="1">
            <a:spLocks/>
          </p:cNvSpPr>
          <p:nvPr userDrawn="1"/>
        </p:nvSpPr>
        <p:spPr>
          <a:xfrm>
            <a:off x="3859200" y="100800"/>
            <a:ext cx="3643338" cy="285752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/>
          <a:lstStyle>
            <a:lvl1pPr algn="l"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Accompanying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Measures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/  Technical Trainings</a:t>
            </a:r>
          </a:p>
        </p:txBody>
      </p:sp>
      <p:pic>
        <p:nvPicPr>
          <p:cNvPr id="8" name="Picture 1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6" y="109749"/>
            <a:ext cx="360040" cy="258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9" name="Picture 2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142346"/>
            <a:ext cx="648072" cy="202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5016"/>
            <a:ext cx="8229600" cy="782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72312" y="64357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8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9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79512" y="928670"/>
            <a:ext cx="8856984" cy="523663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ka-GE" sz="2400" b="1" dirty="0">
                <a:solidFill>
                  <a:schemeClr val="tx2"/>
                </a:solidFill>
              </a:rPr>
              <a:t>მყარი ნარჩენების ინტეგრირებული მართვა - ქუთაისი</a:t>
            </a:r>
            <a:endParaRPr lang="de-DE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2400" dirty="0">
                <a:solidFill>
                  <a:srgbClr val="1F497D"/>
                </a:solidFill>
              </a:rPr>
              <a:t>– </a:t>
            </a:r>
            <a:r>
              <a:rPr lang="ka-GE" sz="2400" dirty="0">
                <a:solidFill>
                  <a:srgbClr val="1F497D"/>
                </a:solidFill>
              </a:rPr>
              <a:t>დამხმარე ტექნიკური ტრენინგი</a:t>
            </a:r>
            <a:r>
              <a:rPr lang="de-DE" sz="2400" dirty="0">
                <a:solidFill>
                  <a:schemeClr val="tx2"/>
                </a:solidFill>
              </a:rPr>
              <a:t> –</a:t>
            </a:r>
          </a:p>
          <a:p>
            <a:pPr algn="ctr">
              <a:buFont typeface="Wingdings" pitchFamily="2" charset="2"/>
              <a:buChar char="Ø"/>
            </a:pPr>
            <a:endParaRPr lang="de-DE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ka-GE" sz="4600" dirty="0">
                <a:solidFill>
                  <a:schemeClr val="tx2"/>
                </a:solidFill>
              </a:rPr>
              <a:t>ტრენინგი</a:t>
            </a:r>
            <a:endParaRPr lang="de-DE" sz="46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2900" b="1" dirty="0">
                <a:solidFill>
                  <a:srgbClr val="1F497D"/>
                </a:solidFill>
              </a:rPr>
              <a:t>“</a:t>
            </a:r>
            <a:r>
              <a:rPr lang="ka-GE" sz="2900" b="1" dirty="0">
                <a:solidFill>
                  <a:srgbClr val="1F497D"/>
                </a:solidFill>
              </a:rPr>
              <a:t>მუნიციპალური ნარჩენების მართვის დაგეგმვა</a:t>
            </a:r>
            <a:r>
              <a:rPr lang="ka-GE" sz="2900" b="1" dirty="0" smtClean="0">
                <a:solidFill>
                  <a:srgbClr val="1F497D"/>
                </a:solidFill>
              </a:rPr>
              <a:t>“</a:t>
            </a:r>
          </a:p>
          <a:p>
            <a:pPr marL="0" indent="0" algn="ctr">
              <a:buNone/>
            </a:pPr>
            <a:r>
              <a:rPr lang="de-DE" sz="2400" b="1" dirty="0">
                <a:solidFill>
                  <a:schemeClr val="tx2"/>
                </a:solidFill>
              </a:rPr>
              <a:t/>
            </a:r>
            <a:br>
              <a:rPr lang="de-DE" sz="2400" b="1" dirty="0">
                <a:solidFill>
                  <a:schemeClr val="tx2"/>
                </a:solidFill>
              </a:rPr>
            </a:br>
            <a:r>
              <a:rPr lang="de-DE" sz="2400" b="1" dirty="0" smtClean="0">
                <a:solidFill>
                  <a:schemeClr val="tx2"/>
                </a:solidFill>
              </a:rPr>
              <a:t/>
            </a:r>
            <a:br>
              <a:rPr lang="de-DE" sz="2400" b="1" dirty="0" smtClean="0">
                <a:solidFill>
                  <a:schemeClr val="tx2"/>
                </a:solidFill>
              </a:rPr>
            </a:br>
            <a:r>
              <a:rPr lang="ka-GE" sz="4600" b="1" dirty="0" smtClean="0"/>
              <a:t>ნარჩენების მართვის გეგმის მომზადების პროცესი</a:t>
            </a:r>
            <a:endParaRPr lang="en-US" sz="4600" b="1" dirty="0"/>
          </a:p>
          <a:p>
            <a:pPr marL="0" indent="0" algn="ctr">
              <a:buNone/>
            </a:pPr>
            <a:r>
              <a:rPr lang="ka-GE" sz="3400" b="1" dirty="0" smtClean="0"/>
              <a:t>როგორ ავაგოთ ნარჩენების მართვის გეგმა</a:t>
            </a:r>
            <a:endParaRPr lang="en-US" sz="3400" b="1" dirty="0"/>
          </a:p>
          <a:p>
            <a:pPr marL="0" indent="0" algn="ctr">
              <a:buNone/>
            </a:pPr>
            <a:r>
              <a:rPr lang="en-US" sz="2300" b="1" dirty="0" smtClean="0"/>
              <a:t>(</a:t>
            </a:r>
            <a:r>
              <a:rPr lang="ka-GE" sz="2300" b="1" dirty="0" smtClean="0"/>
              <a:t>მუნიციპალური ნარჩენების მართვის გეგმის შინაარსი და აგებულება)</a:t>
            </a:r>
            <a:endParaRPr lang="en-US" sz="2300" b="1" dirty="0"/>
          </a:p>
          <a:p>
            <a:pPr marL="0" indent="0" algn="ctr">
              <a:buNone/>
            </a:pPr>
            <a:endParaRPr lang="de-DE" sz="1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ka-GE" sz="2000" dirty="0">
                <a:solidFill>
                  <a:schemeClr val="tx2"/>
                </a:solidFill>
              </a:rPr>
              <a:t>მომზადებულია </a:t>
            </a:r>
            <a:r>
              <a:rPr lang="ka-GE" sz="2000" b="1" dirty="0">
                <a:solidFill>
                  <a:schemeClr val="tx2"/>
                </a:solidFill>
              </a:rPr>
              <a:t>იან რაიხენბახის</a:t>
            </a:r>
            <a:r>
              <a:rPr lang="ka-GE" sz="2000" dirty="0">
                <a:solidFill>
                  <a:schemeClr val="tx2"/>
                </a:solidFill>
              </a:rPr>
              <a:t> მიერ, </a:t>
            </a:r>
          </a:p>
          <a:p>
            <a:pPr marL="0" indent="0" algn="ctr">
              <a:buNone/>
            </a:pPr>
            <a:r>
              <a:rPr lang="ka-GE" sz="2000" dirty="0">
                <a:solidFill>
                  <a:schemeClr val="tx2"/>
                </a:solidFill>
              </a:rPr>
              <a:t>მყარი ნარჩენების მართვის საერთაშორისო ექსპერტი, 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chemeClr val="tx2"/>
                </a:solidFill>
                <a:latin typeface="Sylfaen" panose="010A0502050306030303" pitchFamily="18" charset="0"/>
              </a:rPr>
              <a:t>INTECUS GmbH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800" b="1" dirty="0" smtClean="0">
                <a:solidFill>
                  <a:schemeClr val="tx2"/>
                </a:solidFill>
              </a:rPr>
              <a:t>ტექნიკური აღჭურვილობა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79512" y="1196752"/>
            <a:ext cx="553201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 smtClean="0">
                <a:latin typeface="+mj-lt"/>
                <a:sym typeface="Symbol" pitchFamily="18" charset="2"/>
              </a:rPr>
              <a:t>რა მოწყობილობებია ხელმისაწვდომი/მათგან რომელი გამოიყენება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შეგროვებისთვის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> (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მაგ. კონტეინერები)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ასაღებად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> (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მაგ. ამწე სატვირთოები)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ტრანსპორტირებისთვის (მაგ. სატვირთო მანქანები)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დამუშავებისთვის (მაგ. ბულდოზერი, ამწე-კრანი, პრესი)</a:t>
            </a:r>
            <a:endParaRPr lang="en-US" altLang="de-DE" sz="20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 smtClean="0">
                <a:latin typeface="+mj-lt"/>
                <a:sym typeface="Symbol" pitchFamily="18" charset="2"/>
              </a:rPr>
              <a:t>რამდენი მათგანი</a:t>
            </a:r>
            <a:endParaRPr lang="en-US" altLang="de-DE" sz="20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 smtClean="0">
                <a:latin typeface="+mj-lt"/>
                <a:sym typeface="Symbol" pitchFamily="18" charset="2"/>
              </a:rPr>
              <a:t>სად მდებარეობს/ვინ იყენებს</a:t>
            </a:r>
            <a:endParaRPr lang="en-US" altLang="de-DE" sz="2000" dirty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 smtClean="0">
                <a:latin typeface="+mj-lt"/>
                <a:sym typeface="Symbol" pitchFamily="18" charset="2"/>
              </a:rPr>
              <a:t>რა მდგომარეობაშია აღჭურვილობა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ka-GE" altLang="de-DE" sz="2000" dirty="0">
                <a:latin typeface="+mj-lt"/>
                <a:sym typeface="Symbol" pitchFamily="18" charset="2"/>
              </a:rPr>
              <a:t>(რა არის მოხმარების დაგეგმილი პერიოდი/ როდის გადის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ექსპლუატაციის ვადა)</a:t>
            </a:r>
            <a:endParaRPr lang="en-US" altLang="de-DE" sz="2000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smtClean="0">
                <a:latin typeface="+mj-lt"/>
                <a:sym typeface="Symbol" pitchFamily="18" charset="2"/>
              </a:rPr>
              <a:t>რა მოცულობაა გამოსადეგი</a:t>
            </a:r>
            <a:endParaRPr lang="en-US" altLang="de-DE" sz="2000" dirty="0" smtClean="0">
              <a:latin typeface="+mj-lt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13" y="1196752"/>
            <a:ext cx="3102864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336318" y="548680"/>
            <a:ext cx="38884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400" b="1" smtClean="0">
                <a:solidFill>
                  <a:schemeClr val="tx2"/>
                </a:solidFill>
              </a:rPr>
              <a:t>ნარჩენების </a:t>
            </a:r>
            <a:r>
              <a:rPr lang="ka-GE" sz="2400" b="1" smtClean="0">
                <a:solidFill>
                  <a:schemeClr val="tx2"/>
                </a:solidFill>
              </a:rPr>
              <a:t>დამუშავე</a:t>
            </a:r>
            <a:r>
              <a:rPr lang="ka-GE" sz="2400" b="1" smtClean="0">
                <a:solidFill>
                  <a:schemeClr val="tx2"/>
                </a:solidFill>
              </a:rPr>
              <a:t>ბის </a:t>
            </a:r>
            <a:r>
              <a:rPr lang="ka-GE" sz="2400" b="1" smtClean="0">
                <a:solidFill>
                  <a:schemeClr val="tx2"/>
                </a:solidFill>
              </a:rPr>
              <a:t>საწარმოები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11" name="Rechteck 1"/>
          <p:cNvSpPr>
            <a:spLocks noChangeArrowheads="1"/>
          </p:cNvSpPr>
          <p:nvPr/>
        </p:nvSpPr>
        <p:spPr bwMode="auto">
          <a:xfrm>
            <a:off x="192112" y="1333212"/>
            <a:ext cx="884438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 smtClean="0">
                <a:latin typeface="+mj-lt"/>
                <a:sym typeface="Symbol" pitchFamily="18" charset="2"/>
              </a:rPr>
              <a:t>ადგილმდებარეობა და ტიპი</a:t>
            </a:r>
            <a:br>
              <a:rPr lang="ka-GE" altLang="de-DE" sz="2000" b="1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(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მაგ.: ღია ნაგავსაყრელი)</a:t>
            </a:r>
            <a:endParaRPr lang="en-US" altLang="de-DE" sz="20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 smtClean="0">
                <a:latin typeface="+mj-lt"/>
                <a:sym typeface="Symbol" pitchFamily="18" charset="2"/>
              </a:rPr>
              <a:t>მდგომარეობა</a:t>
            </a:r>
            <a:r>
              <a:rPr lang="en-US" altLang="de-DE" sz="2000" b="1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b="1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ხელმისაწვდომობა (როგორ? ვინ?)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უსაფრთხოების ზომები 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>(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მაგ.: ღობე)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პერიოდულად განმეორებადი პრობლებემი </a:t>
            </a:r>
            <a:br>
              <a:rPr lang="ka-GE" altLang="de-DE" sz="2000" dirty="0" smtClean="0">
                <a:latin typeface="+mj-lt"/>
                <a:sym typeface="Symbol" pitchFamily="18" charset="2"/>
              </a:rPr>
            </a:br>
            <a:r>
              <a:rPr lang="ka-GE" altLang="de-DE" sz="2000" dirty="0" smtClean="0">
                <a:latin typeface="+mj-lt"/>
                <a:sym typeface="Symbol" pitchFamily="18" charset="2"/>
              </a:rPr>
              <a:t>(მაგ.: ხანძარი, დატბორვა, დრეიფი (მიწის დაცურება)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ზომა/სამუშაო მოცულობა</a:t>
            </a:r>
            <a:endParaRPr lang="en-US" altLang="de-DE" sz="20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 smtClean="0">
                <a:latin typeface="+mj-lt"/>
                <a:sym typeface="Symbol" pitchFamily="18" charset="2"/>
              </a:rPr>
              <a:t>ოპერირება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გამოყენების სიხშირე/ განთავსებული ნარჩენების რაოდენობა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მონიტორინგი (მაგ.: აწონვა, დაცვა, ზედამხედველობა, შემოწმება)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უსაფრთხოების/დამუშავების მიზნით გატარებული ღონისძიებები (მაგ.: ნიადაგით გადაფარვა)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(მესამე მხარის) საქმიანობა (მასალების შეგროვება, საქონლის ძოვება)</a:t>
            </a:r>
            <a:endParaRPr lang="en-US" altLang="de-DE" sz="2000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 smtClean="0">
                <a:latin typeface="+mj-lt"/>
                <a:sym typeface="Symbol" pitchFamily="18" charset="2"/>
              </a:rPr>
              <a:t>სხვა თავისებურებები</a:t>
            </a:r>
            <a:r>
              <a:rPr lang="en-US" altLang="de-DE" sz="2000" b="1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b="1" dirty="0" smtClean="0">
                <a:latin typeface="+mj-lt"/>
                <a:sym typeface="Symbol" pitchFamily="18" charset="2"/>
              </a:rPr>
            </a:br>
            <a:r>
              <a:rPr lang="ka-GE" altLang="de-DE" sz="2000" dirty="0" smtClean="0">
                <a:latin typeface="+mj-lt"/>
                <a:sym typeface="Symbol" pitchFamily="18" charset="2"/>
              </a:rPr>
              <a:t>მაგ.: სამომავლო გამოყენების კუთხით</a:t>
            </a:r>
            <a:endParaRPr lang="en-US" altLang="de-DE" sz="2000" dirty="0" smtClean="0">
              <a:latin typeface="+mj-lt"/>
              <a:sym typeface="Symbol" pitchFamily="18" charset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77" y="548680"/>
            <a:ext cx="2407887" cy="18059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39" y="782098"/>
            <a:ext cx="228634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70080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800" b="1" i="1" dirty="0" smtClean="0">
                <a:solidFill>
                  <a:schemeClr val="tx2"/>
                </a:solidFill>
              </a:rPr>
              <a:t>ნარჩენების გადამამუშავებელი საწარმოები</a:t>
            </a:r>
            <a:endParaRPr lang="de-DE" sz="2800" b="1" i="1" dirty="0" smtClean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2132856"/>
            <a:ext cx="88443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200" b="1" dirty="0" smtClean="0">
                <a:latin typeface="+mj-lt"/>
                <a:sym typeface="Symbol" pitchFamily="18" charset="2"/>
              </a:rPr>
              <a:t>მაგ.: ტიპი, ადგილმდებარეობა და მდგომარეობა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38027"/>
            <a:ext cx="8856984" cy="1018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2800" b="1" dirty="0">
                <a:solidFill>
                  <a:schemeClr val="tx2"/>
                </a:solidFill>
              </a:rPr>
              <a:t>ნარჩენების მართვის გეგმის მომზადება:</a:t>
            </a:r>
            <a:r>
              <a:rPr lang="de-DE" sz="2800" b="1" dirty="0">
                <a:solidFill>
                  <a:schemeClr val="tx2"/>
                </a:solidFill>
              </a:rPr>
              <a:t/>
            </a:r>
            <a:br>
              <a:rPr lang="de-DE" sz="2800" b="1" dirty="0">
                <a:solidFill>
                  <a:schemeClr val="tx2"/>
                </a:solidFill>
              </a:rPr>
            </a:br>
            <a:r>
              <a:rPr lang="ka-GE" sz="2000" b="1" dirty="0" smtClean="0">
                <a:solidFill>
                  <a:schemeClr val="tx2"/>
                </a:solidFill>
              </a:rPr>
              <a:t>ვიზუალიზაცია </a:t>
            </a:r>
            <a:r>
              <a:rPr lang="ka-GE" sz="2000" b="1" dirty="0">
                <a:solidFill>
                  <a:schemeClr val="tx2"/>
                </a:solidFill>
              </a:rPr>
              <a:t>(არსებული მდგომარეობისა და დაგეგმვის ნაწილი)</a:t>
            </a:r>
            <a:endParaRPr lang="de-DE" sz="20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900644"/>
            <a:ext cx="2643206" cy="18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571472" y="3143248"/>
            <a:ext cx="774494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a-GE" sz="2400" b="1" dirty="0" smtClean="0">
                <a:solidFill>
                  <a:schemeClr val="tx2"/>
                </a:solidFill>
              </a:rPr>
              <a:t>(თუ შესაძლებელია) იმუშავეთ რუკებთან</a:t>
            </a:r>
            <a:endParaRPr lang="de-DE" sz="2400" b="1" dirty="0" smtClean="0">
              <a:solidFill>
                <a:schemeClr val="tx2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15610" y="2494627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800" b="1" i="1" dirty="0" smtClean="0">
                <a:solidFill>
                  <a:schemeClr val="tx2"/>
                </a:solidFill>
              </a:rPr>
              <a:t>შეგროვების ინფრასტრუქტურა და დაფარვის ზონა</a:t>
            </a:r>
            <a:endParaRPr lang="de-DE" sz="2800" b="1" i="1" dirty="0" smtClean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427" y="3786190"/>
            <a:ext cx="59407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53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800" b="1" dirty="0" smtClean="0">
                <a:solidFill>
                  <a:schemeClr val="tx2"/>
                </a:solidFill>
              </a:rPr>
              <a:t>ხარჯები/დაფინანსება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11" name="Rechteck 1"/>
          <p:cNvSpPr>
            <a:spLocks noChangeArrowheads="1"/>
          </p:cNvSpPr>
          <p:nvPr/>
        </p:nvSpPr>
        <p:spPr bwMode="auto">
          <a:xfrm>
            <a:off x="192112" y="1515561"/>
            <a:ext cx="884438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200" b="1" dirty="0" smtClean="0">
                <a:latin typeface="+mj-lt"/>
                <a:sym typeface="Symbol" pitchFamily="18" charset="2"/>
              </a:rPr>
              <a:t>რა ხარჯებთან არის დაკავშირებული ნარჩენების მართვა?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200" dirty="0" smtClean="0">
                <a:latin typeface="+mj-lt"/>
                <a:sym typeface="Symbol" pitchFamily="18" charset="2"/>
              </a:rPr>
              <a:t>შეგროვება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200" dirty="0" smtClean="0">
                <a:latin typeface="+mj-lt"/>
                <a:sym typeface="Symbol" pitchFamily="18" charset="2"/>
              </a:rPr>
              <a:t>ტრანსპორტირება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200" dirty="0" smtClean="0">
                <a:latin typeface="+mj-lt"/>
                <a:sym typeface="Symbol" pitchFamily="18" charset="2"/>
              </a:rPr>
              <a:t>განთავსება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200" dirty="0" smtClean="0">
                <a:latin typeface="+mj-lt"/>
                <a:sym typeface="Symbol" pitchFamily="18" charset="2"/>
              </a:rPr>
              <a:t>პერსონალი/ ადმინისტრირება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200" b="1" dirty="0" smtClean="0">
                <a:latin typeface="+mj-lt"/>
                <a:sym typeface="Symbol" pitchFamily="18" charset="2"/>
              </a:rPr>
              <a:t>კავშირი რაიმე სხვა საქმიანობასთან</a:t>
            </a:r>
            <a:r>
              <a:rPr lang="en-US" altLang="de-DE" sz="2200" b="1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b="1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(</a:t>
            </a:r>
            <a:r>
              <a:rPr lang="ka-GE" altLang="de-DE" sz="2200" dirty="0" smtClean="0">
                <a:latin typeface="+mj-lt"/>
                <a:sym typeface="Symbol" pitchFamily="18" charset="2"/>
              </a:rPr>
              <a:t>მაგ. წყლის/კანალიზაციის სერვისი, სასაფლაოები)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200" b="1" dirty="0" smtClean="0">
                <a:latin typeface="+mj-lt"/>
                <a:sym typeface="Symbol" pitchFamily="18" charset="2"/>
              </a:rPr>
              <a:t>ხარჯების ამოსაღებად გამოყენებული მექანიზმები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200" dirty="0" smtClean="0">
                <a:latin typeface="+mj-lt"/>
                <a:sym typeface="Symbol" pitchFamily="18" charset="2"/>
              </a:rPr>
              <a:t>დაწესებული მოსაკრებელი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200" dirty="0" smtClean="0">
                <a:latin typeface="+mj-lt"/>
                <a:sym typeface="Symbol" pitchFamily="18" charset="2"/>
              </a:rPr>
              <a:t>მოსაკრებლის ამოღება, დეფოლტი (მოსაკრებლის გადახდაზე უარის თქმა)</a:t>
            </a:r>
            <a:endParaRPr lang="en-US" altLang="de-DE" sz="2200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200" b="1" dirty="0" smtClean="0">
                <a:latin typeface="+mj-lt"/>
                <a:sym typeface="Symbol" pitchFamily="18" charset="2"/>
              </a:rPr>
              <a:t>დაფინანსების სხვა წყაროები/ფონდები</a:t>
            </a:r>
            <a:endParaRPr lang="en-US" altLang="de-DE" sz="2200" dirty="0" smtClean="0"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04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2173359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200" b="1" dirty="0" smtClean="0">
                <a:solidFill>
                  <a:schemeClr val="tx2"/>
                </a:solidFill>
              </a:rPr>
              <a:t>დღემდე </a:t>
            </a:r>
            <a:r>
              <a:rPr lang="ka-GE" sz="2200" b="1" dirty="0">
                <a:solidFill>
                  <a:schemeClr val="tx2"/>
                </a:solidFill>
              </a:rPr>
              <a:t>გამოკვეთილი ხარვეზები / </a:t>
            </a:r>
          </a:p>
          <a:p>
            <a:pPr>
              <a:buNone/>
            </a:pPr>
            <a:r>
              <a:rPr lang="ka-GE" sz="2200" b="1" dirty="0" smtClean="0">
                <a:solidFill>
                  <a:schemeClr val="tx2"/>
                </a:solidFill>
              </a:rPr>
              <a:t>შეზღუდვები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endParaRPr lang="en-US" sz="2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29" y="1478394"/>
            <a:ext cx="2751759" cy="180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92112" y="2903453"/>
            <a:ext cx="884438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1400" b="1" dirty="0" smtClean="0">
                <a:latin typeface="+mj-lt"/>
                <a:sym typeface="Symbol" pitchFamily="18" charset="2"/>
              </a:rPr>
              <a:t>ტოპოგრაფიული (მათ შორის კლიმატური) </a:t>
            </a:r>
            <a:br>
              <a:rPr lang="ka-GE" altLang="de-DE" sz="1400" b="1" dirty="0" smtClean="0">
                <a:latin typeface="+mj-lt"/>
                <a:sym typeface="Symbol" pitchFamily="18" charset="2"/>
              </a:rPr>
            </a:br>
            <a:r>
              <a:rPr lang="ka-GE" altLang="de-DE" sz="1400" b="1" dirty="0" smtClean="0">
                <a:latin typeface="+mj-lt"/>
                <a:sym typeface="Symbol" pitchFamily="18" charset="2"/>
              </a:rPr>
              <a:t>პირობები</a:t>
            </a:r>
            <a:r>
              <a:rPr lang="en-US" altLang="de-DE" sz="1400" b="1" dirty="0">
                <a:latin typeface="+mj-lt"/>
                <a:sym typeface="Symbol" pitchFamily="18" charset="2"/>
              </a:rPr>
              <a:t/>
            </a:r>
            <a:br>
              <a:rPr lang="en-US" altLang="de-DE" sz="1400" b="1" dirty="0">
                <a:latin typeface="+mj-lt"/>
                <a:sym typeface="Symbol" pitchFamily="18" charset="2"/>
              </a:rPr>
            </a:br>
            <a:r>
              <a:rPr lang="en-US" altLang="de-DE" sz="14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ka-GE" altLang="de-DE" sz="14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ხელს უშლის ეფექტურ შეგროვებას, ტერიტორიის </a:t>
            </a:r>
            <a:br>
              <a:rPr lang="ka-GE" altLang="de-DE" sz="14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</a:br>
            <a:r>
              <a:rPr lang="ka-GE" altLang="de-DE" sz="14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მთლიანად მოცვას, ტრანსპორტირებას</a:t>
            </a:r>
            <a:endParaRPr lang="en-US" altLang="de-DE" sz="1400" dirty="0">
              <a:solidFill>
                <a:schemeClr val="tx2"/>
              </a:solidFill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1400" b="1" dirty="0" smtClean="0">
                <a:latin typeface="+mj-lt"/>
                <a:sym typeface="Symbol" pitchFamily="18" charset="2"/>
              </a:rPr>
              <a:t>ასაწონი ხიდების/ნარჩენების შესახებ ჩანაწერების </a:t>
            </a:r>
            <a:br>
              <a:rPr lang="ka-GE" altLang="de-DE" sz="1400" b="1" dirty="0" smtClean="0">
                <a:latin typeface="+mj-lt"/>
                <a:sym typeface="Symbol" pitchFamily="18" charset="2"/>
              </a:rPr>
            </a:br>
            <a:r>
              <a:rPr lang="ka-GE" altLang="de-DE" sz="1400" b="1" dirty="0" smtClean="0">
                <a:latin typeface="+mj-lt"/>
                <a:sym typeface="Symbol" pitchFamily="18" charset="2"/>
              </a:rPr>
              <a:t>არარსებობა</a:t>
            </a:r>
            <a:r>
              <a:rPr lang="en-US" altLang="de-DE" sz="1400" dirty="0">
                <a:latin typeface="+mj-lt"/>
                <a:sym typeface="Symbol" pitchFamily="18" charset="2"/>
              </a:rPr>
              <a:t/>
            </a:r>
            <a:br>
              <a:rPr lang="en-US" altLang="de-DE" sz="1400" dirty="0">
                <a:latin typeface="+mj-lt"/>
                <a:sym typeface="Symbol" pitchFamily="18" charset="2"/>
              </a:rPr>
            </a:br>
            <a:r>
              <a:rPr lang="en-US" altLang="de-DE" sz="14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ka-GE" altLang="de-DE" sz="14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შეზღუდულია ნარჩენების რაოდენობასთან დაკავშირებული ინფორმაცია</a:t>
            </a:r>
            <a:endParaRPr lang="en-US" altLang="de-DE" sz="14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1400" b="1" dirty="0">
                <a:latin typeface="+mj-lt"/>
                <a:sym typeface="Symbol" pitchFamily="18" charset="2"/>
              </a:rPr>
              <a:t>ადამიანური რესურსების/კვალიფიკაციის უკმარისობა</a:t>
            </a:r>
            <a:r>
              <a:rPr lang="en-US" altLang="de-DE" sz="1400" b="1" dirty="0" smtClean="0">
                <a:latin typeface="+mj-lt"/>
                <a:sym typeface="Symbol" pitchFamily="18" charset="2"/>
              </a:rPr>
              <a:t> </a:t>
            </a:r>
            <a:r>
              <a:rPr lang="en-US" altLang="de-DE" sz="1400" b="1" dirty="0">
                <a:latin typeface="+mj-lt"/>
                <a:sym typeface="Symbol" pitchFamily="18" charset="2"/>
              </a:rPr>
              <a:t/>
            </a:r>
            <a:br>
              <a:rPr lang="en-US" altLang="de-DE" sz="1400" b="1" dirty="0">
                <a:latin typeface="+mj-lt"/>
                <a:sym typeface="Symbol" pitchFamily="18" charset="2"/>
              </a:rPr>
            </a:br>
            <a:r>
              <a:rPr lang="en-US" altLang="de-DE" sz="14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ka-GE" altLang="de-DE" sz="14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ამცირებს კონტროლს, თუმცა მიუთითებს ოპტიმიზაციისა და ასოციაციების შექმნის </a:t>
            </a:r>
            <a:r>
              <a:rPr lang="ka-GE" altLang="de-DE" sz="14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აუცილებლობაზე!</a:t>
            </a:r>
            <a:endParaRPr lang="en-US" altLang="de-DE" sz="1400" dirty="0">
              <a:solidFill>
                <a:schemeClr val="tx2"/>
              </a:solidFill>
              <a:latin typeface="+mj-lt"/>
              <a:sym typeface="Wingdings" panose="05000000000000000000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1400" b="1" dirty="0" smtClean="0">
                <a:latin typeface="+mj-lt"/>
                <a:sym typeface="Symbol" pitchFamily="18" charset="2"/>
              </a:rPr>
              <a:t>აღჭურვილობის შესაძენი სახსრების არარსებობა</a:t>
            </a:r>
            <a:r>
              <a:rPr lang="en-US" altLang="de-DE" sz="1400" b="1" dirty="0" smtClean="0">
                <a:latin typeface="+mj-lt"/>
                <a:sym typeface="Symbol" pitchFamily="18" charset="2"/>
              </a:rPr>
              <a:t/>
            </a:r>
            <a:br>
              <a:rPr lang="en-US" altLang="de-DE" sz="1400" b="1" dirty="0" smtClean="0">
                <a:latin typeface="+mj-lt"/>
                <a:sym typeface="Symbol" pitchFamily="18" charset="2"/>
              </a:rPr>
            </a:br>
            <a:r>
              <a:rPr lang="ka-GE" altLang="de-DE" sz="1400" b="1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ნარჩენების მართვის გეგმა:</a:t>
            </a:r>
            <a:r>
              <a:rPr lang="ka-GE" altLang="de-DE" sz="1400" b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ka-GE" altLang="de-DE" sz="14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მოახდენს გამოყენების ოპტიმიზაციას, მოსაკრებლის შეგროვებას, გამოკვეთავს შესყიდვის საჭიროებებს</a:t>
            </a:r>
            <a:endParaRPr lang="en-US" altLang="de-DE" sz="14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1400" b="1" dirty="0" smtClean="0">
                <a:latin typeface="+mj-lt"/>
                <a:sym typeface="Symbol" pitchFamily="18" charset="2"/>
              </a:rPr>
              <a:t>დაბალი საზოგადოებრივი ცნობიერება</a:t>
            </a:r>
            <a:r>
              <a:rPr lang="en-US" altLang="de-DE" sz="1400" b="1" dirty="0">
                <a:latin typeface="+mj-lt"/>
                <a:sym typeface="Symbol" pitchFamily="18" charset="2"/>
              </a:rPr>
              <a:t/>
            </a:r>
            <a:br>
              <a:rPr lang="en-US" altLang="de-DE" sz="1400" b="1" dirty="0">
                <a:latin typeface="+mj-lt"/>
                <a:sym typeface="Symbol" pitchFamily="18" charset="2"/>
              </a:rPr>
            </a:br>
            <a:r>
              <a:rPr lang="ka-GE" altLang="de-DE" sz="1400" b="1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ნარჩენების მართვის გეგმა: </a:t>
            </a:r>
            <a:r>
              <a:rPr lang="ka-GE" altLang="de-DE" sz="14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იგეგმება ცნობიერების კუთხით მუშაობა</a:t>
            </a:r>
            <a:endParaRPr lang="en-US" altLang="de-DE" sz="1400" dirty="0">
              <a:solidFill>
                <a:schemeClr val="tx2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212729" y="1432177"/>
            <a:ext cx="22322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Nakerala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 (1,200m 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a.s.l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de-D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287399" y="557884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400" b="1" dirty="0" smtClean="0">
                <a:solidFill>
                  <a:schemeClr val="tx2"/>
                </a:solidFill>
              </a:rPr>
              <a:t>შეზღუდვები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179512" y="1001289"/>
            <a:ext cx="88443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a-GE" altLang="de-DE" i="1" u="sng" dirty="0" smtClean="0">
                <a:latin typeface="+mj-lt"/>
                <a:sym typeface="Symbol" pitchFamily="18" charset="2"/>
              </a:rPr>
              <a:t>შენიშვნა:</a:t>
            </a:r>
            <a:r>
              <a:rPr lang="ka-GE" altLang="de-DE" i="1" dirty="0">
                <a:latin typeface="+mj-lt"/>
                <a:sym typeface="Symbol" pitchFamily="18" charset="2"/>
              </a:rPr>
              <a:t> ვრცელდება (დროებითი) შეზღუდვების აღიარების სამართებლივი შედეგები</a:t>
            </a:r>
            <a:endParaRPr lang="en-US" altLang="de-DE" i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dirty="0" smtClean="0">
                <a:latin typeface="+mj-lt"/>
                <a:sym typeface="Symbol" pitchFamily="18" charset="2"/>
              </a:rPr>
              <a:t>მაგ.: ასაწონი ხიდების/აღჭურვილობის არარსებობა</a:t>
            </a:r>
            <a:r>
              <a:rPr lang="en-US" altLang="de-DE" dirty="0" smtClean="0">
                <a:latin typeface="+mj-lt"/>
                <a:sym typeface="Symbol" pitchFamily="18" charset="2"/>
              </a:rPr>
              <a:t/>
            </a:r>
            <a:br>
              <a:rPr lang="en-US" altLang="de-DE" dirty="0" smtClean="0">
                <a:latin typeface="+mj-lt"/>
                <a:sym typeface="Symbol" pitchFamily="18" charset="2"/>
              </a:rPr>
            </a:br>
            <a:r>
              <a:rPr lang="en-US" altLang="de-DE" dirty="0" smtClean="0">
                <a:latin typeface="+mj-lt"/>
                <a:sym typeface="Symbol" pitchFamily="18" charset="2"/>
              </a:rPr>
              <a:t>	</a:t>
            </a:r>
            <a:r>
              <a:rPr lang="ka-GE" altLang="de-DE" dirty="0" smtClean="0">
                <a:latin typeface="+mj-lt"/>
                <a:sym typeface="Symbol" pitchFamily="18" charset="2"/>
              </a:rPr>
              <a:t>ადამიანური რესურსების/კვალიფიკაციის უკმარისობა</a:t>
            </a:r>
            <a:endParaRPr lang="en-US" altLang="de-DE" dirty="0" smtClean="0">
              <a:latin typeface="+mj-lt"/>
              <a:sym typeface="Symbol" pitchFamily="18" charset="2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79" y="3466233"/>
            <a:ext cx="1568209" cy="11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1052736"/>
            <a:ext cx="885698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200" b="1" dirty="0" smtClean="0">
                <a:solidFill>
                  <a:schemeClr val="tx2"/>
                </a:solidFill>
              </a:rPr>
              <a:t>მარეგულირებული დებულებები</a:t>
            </a:r>
            <a:endParaRPr lang="de-DE" sz="2200" b="1" dirty="0" smtClean="0">
              <a:solidFill>
                <a:schemeClr val="tx2"/>
              </a:solidFill>
            </a:endParaRPr>
          </a:p>
          <a:p>
            <a:pPr>
              <a:buNone/>
              <a:tabLst>
                <a:tab pos="539750" algn="l"/>
              </a:tabLst>
            </a:pPr>
            <a:r>
              <a:rPr lang="ka-GE" sz="1800" dirty="0" smtClean="0">
                <a:solidFill>
                  <a:schemeClr val="tx2"/>
                </a:solidFill>
              </a:rPr>
              <a:t>ამ შემთხვევაში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  <a:r>
              <a:rPr lang="ka-GE" sz="1800" dirty="0" smtClean="0">
                <a:solidFill>
                  <a:schemeClr val="tx2"/>
                </a:solidFill>
              </a:rPr>
              <a:t> ტექნიკური რეგლამენტი მუნიციპალური ნარჩენების შეგროვებისა და დამუშავების წესის შესახებ</a:t>
            </a: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	(</a:t>
            </a:r>
            <a:r>
              <a:rPr lang="ka-GE" sz="1800" dirty="0" smtClean="0">
                <a:solidFill>
                  <a:schemeClr val="tx2"/>
                </a:solidFill>
              </a:rPr>
              <a:t>კანონქვემდებარე აქტი მუნიციპალური ნარჩენების შეგროვების შესახებ</a:t>
            </a:r>
            <a:r>
              <a:rPr lang="en-US" sz="1800" dirty="0" smtClean="0">
                <a:solidFill>
                  <a:schemeClr val="tx2"/>
                </a:solidFill>
              </a:rPr>
              <a:t>)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None/>
            </a:pP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179512" y="2132856"/>
            <a:ext cx="875020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2200" b="1" dirty="0" smtClean="0">
                <a:solidFill>
                  <a:schemeClr val="tx2"/>
                </a:solidFill>
              </a:rPr>
              <a:t>მუხლი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>
                <a:solidFill>
                  <a:schemeClr val="tx2"/>
                </a:solidFill>
              </a:rPr>
              <a:t>9. </a:t>
            </a:r>
            <a:r>
              <a:rPr lang="ka-GE" sz="2000" b="1" dirty="0" smtClean="0">
                <a:solidFill>
                  <a:schemeClr val="tx2"/>
                </a:solidFill>
              </a:rPr>
              <a:t>შეგროვების სისტემის დაგეგმვა და განხორციელება</a:t>
            </a:r>
            <a:endParaRPr lang="en-US" sz="2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3</a:t>
            </a:r>
            <a:r>
              <a:rPr lang="en-US" sz="1600" dirty="0" smtClean="0"/>
              <a:t>. </a:t>
            </a:r>
            <a:r>
              <a:rPr lang="ka-GE" sz="1600" dirty="0" smtClean="0"/>
              <a:t>მუნიციპალური ნარჩენების შეგროვებისა და ტრანსპორტირების სისტემის დაგეგმვისა და შემუშავებისას</a:t>
            </a:r>
            <a:r>
              <a:rPr lang="ka-GE" sz="2400" dirty="0" smtClean="0"/>
              <a:t>, </a:t>
            </a:r>
            <a:r>
              <a:rPr lang="ka-GE" sz="1600" b="1" u="sng" dirty="0" smtClean="0"/>
              <a:t>მუნიციპალიტეტებმა უნდა განსაზღვრონ და მოახდინონ პრობლემების იდენტიფიცირება,</a:t>
            </a:r>
            <a:r>
              <a:rPr lang="ka-GE" sz="2400" dirty="0" smtClean="0"/>
              <a:t> </a:t>
            </a:r>
            <a:r>
              <a:rPr lang="ka-GE" sz="1600" dirty="0" smtClean="0"/>
              <a:t>რომლებიც აფერხებს სათანადო შეგროვებისა და ტრანსპორტირების მომსახურების გაწევას</a:t>
            </a:r>
            <a:r>
              <a:rPr lang="en-US" sz="1600" dirty="0" smtClean="0"/>
              <a:t>. </a:t>
            </a:r>
            <a:r>
              <a:rPr lang="ka-GE" sz="1600" b="1" u="sng" dirty="0" smtClean="0"/>
              <a:t>მათ შორის უნდა გაითვალისწინონ  შემდეგი საკითხები:</a:t>
            </a:r>
            <a:endParaRPr lang="en-US" sz="1600" b="1" u="sng" dirty="0"/>
          </a:p>
          <a:p>
            <a:pPr>
              <a:buNone/>
            </a:pPr>
            <a:r>
              <a:rPr lang="ka-GE" sz="2200" dirty="0" smtClean="0"/>
              <a:t>ა) 		რესურსების არასაკმარისი მობილიზება;</a:t>
            </a:r>
          </a:p>
          <a:p>
            <a:pPr>
              <a:buNone/>
            </a:pPr>
            <a:r>
              <a:rPr lang="ka-GE" sz="2200" dirty="0" smtClean="0"/>
              <a:t>ბ)  	იმპორტირებულ ტექნიკაზე დამოკიდებულება;</a:t>
            </a:r>
          </a:p>
          <a:p>
            <a:pPr marL="0" indent="0">
              <a:buNone/>
            </a:pPr>
            <a:r>
              <a:rPr lang="ka-GE" sz="2400" dirty="0" smtClean="0"/>
              <a:t>გ) 	</a:t>
            </a:r>
            <a:r>
              <a:rPr lang="ka-GE" sz="2200" dirty="0" smtClean="0"/>
              <a:t>დაფინანსების არასათანადო და არასაკმარისი წყაროები;</a:t>
            </a:r>
            <a:endParaRPr lang="en-US" sz="2200" b="1" dirty="0" smtClean="0"/>
          </a:p>
          <a:p>
            <a:pPr marL="0" indent="0">
              <a:buNone/>
            </a:pPr>
            <a:r>
              <a:rPr lang="ka-GE" sz="2200" dirty="0" smtClean="0"/>
              <a:t>დ) 	არასათანადო ტექნოლოგიების გამოყენება; </a:t>
            </a:r>
          </a:p>
          <a:p>
            <a:pPr marL="0" indent="0">
              <a:buNone/>
            </a:pPr>
            <a:r>
              <a:rPr lang="ka-GE" sz="2200" dirty="0" smtClean="0"/>
              <a:t>ე) 	მენეჯერული და ტექნიკური უნარების  ნაკლებობა; </a:t>
            </a:r>
          </a:p>
          <a:p>
            <a:pPr marL="0" indent="0">
              <a:buNone/>
            </a:pPr>
            <a:r>
              <a:rPr lang="ka-GE" sz="2200" dirty="0" smtClean="0"/>
              <a:t>ვ) 	არათანაბრად განაწილებული მომსახურება.</a:t>
            </a:r>
            <a:endParaRPr lang="en-US" sz="2200" b="1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200" b="1" dirty="0" smtClean="0">
                <a:solidFill>
                  <a:schemeClr val="tx2"/>
                </a:solidFill>
              </a:rPr>
              <a:t>როგორ უნდა მოაგვაროს ეს საკითხი ნარჩენების მართვის გეგმამ</a:t>
            </a:r>
            <a:endParaRPr lang="en-US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124744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i="1" u="sng" dirty="0" smtClean="0">
                <a:solidFill>
                  <a:schemeClr val="tx2"/>
                </a:solidFill>
              </a:rPr>
              <a:t> </a:t>
            </a:r>
            <a:r>
              <a:rPr lang="ka-GE" sz="2800" i="1" u="sng" dirty="0" smtClean="0">
                <a:solidFill>
                  <a:schemeClr val="tx2"/>
                </a:solidFill>
              </a:rPr>
              <a:t>ზოგიერთი რეკომენდაცია</a:t>
            </a:r>
            <a:endParaRPr lang="en-US" sz="2800" i="1" u="sng" dirty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1700808"/>
            <a:ext cx="875020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ka-GE" sz="2000" b="1" dirty="0" smtClean="0">
                <a:solidFill>
                  <a:schemeClr val="tx2"/>
                </a:solidFill>
              </a:rPr>
              <a:t>ხარვეზების</a:t>
            </a:r>
            <a:r>
              <a:rPr lang="en-US" sz="2000" b="1" dirty="0" smtClean="0">
                <a:solidFill>
                  <a:schemeClr val="tx2"/>
                </a:solidFill>
              </a:rPr>
              <a:t>/</a:t>
            </a:r>
            <a:r>
              <a:rPr lang="ka-GE" sz="2000" b="1" dirty="0" smtClean="0">
                <a:solidFill>
                  <a:schemeClr val="tx2"/>
                </a:solidFill>
              </a:rPr>
              <a:t>შეზღუდვების/პრობლემების იდენტიფიცირება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ka-GE" sz="2000" dirty="0" smtClean="0">
                <a:solidFill>
                  <a:schemeClr val="tx2"/>
                </a:solidFill>
              </a:rPr>
              <a:t>დაინტერესებული მხარეების/საზოგადოების დახმარებითაც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ka-GE" sz="2000" b="1" dirty="0" smtClean="0">
                <a:solidFill>
                  <a:schemeClr val="tx2"/>
                </a:solidFill>
              </a:rPr>
              <a:t>სექტორების მიხედვით დახარისხება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ka-GE" sz="2000" dirty="0" smtClean="0">
                <a:solidFill>
                  <a:schemeClr val="tx2"/>
                </a:solidFill>
              </a:rPr>
              <a:t>მაგ.შეგროვებასთან დაკავშირებული, განთავსებასთან დაკავშირებული) და მოსალოდნელი გავლენა</a:t>
            </a:r>
            <a:r>
              <a:rPr lang="en-US" sz="2000" b="1" dirty="0" smtClean="0">
                <a:solidFill>
                  <a:schemeClr val="tx2"/>
                </a:solidFill>
              </a:rPr>
              <a:t>/</a:t>
            </a:r>
            <a:r>
              <a:rPr lang="ka-GE" sz="2000" b="1" dirty="0" smtClean="0">
                <a:solidFill>
                  <a:schemeClr val="tx2"/>
                </a:solidFill>
              </a:rPr>
              <a:t> </a:t>
            </a:r>
            <a:r>
              <a:rPr lang="ka-GE" sz="2000" dirty="0" smtClean="0">
                <a:solidFill>
                  <a:schemeClr val="tx2"/>
                </a:solidFill>
              </a:rPr>
              <a:t>პრიორიტეტი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ka-GE" sz="2000" b="1" dirty="0" smtClean="0">
                <a:solidFill>
                  <a:schemeClr val="tx2"/>
                </a:solidFill>
              </a:rPr>
              <a:t>შექმენით პირველი თავი</a:t>
            </a:r>
            <a:r>
              <a:rPr lang="en-US" sz="2000" b="1" dirty="0" smtClean="0">
                <a:solidFill>
                  <a:schemeClr val="tx2"/>
                </a:solidFill>
              </a:rPr>
              <a:t>/</a:t>
            </a:r>
            <a:r>
              <a:rPr lang="ka-GE" sz="2000" b="1" dirty="0" smtClean="0">
                <a:solidFill>
                  <a:schemeClr val="tx2"/>
                </a:solidFill>
              </a:rPr>
              <a:t>სექცია რომელიც ხაზს გაუსვამს ამ (პრინციპულ/მთავარ) ხარვეზებს/პრობლემებს და მათ გავლენას ნარჩენების მართვის გეგმაზე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ka-GE" sz="1800" dirty="0" smtClean="0">
                <a:solidFill>
                  <a:schemeClr val="tx2"/>
                </a:solidFill>
              </a:rPr>
              <a:t>მოგვიანებით (დაგეგმვის პროცესში) დაგეგმვის თითოეულ ეტაპის დაწყებისას (გეგმის თავი/სექცია) გაიმეორეთ ხარვეზები/პრობლემები , იმ არგუმენტების მითითებით თუ რატომ შემუშავდა გეგმა იმ გზით რა მეთოდითაც შეიქმნა და როგორ პასუხობს ეს ყველაფერი აღწერილ ხარვეზებს/პრობლემებს</a:t>
            </a:r>
            <a:endParaRPr lang="en-US" sz="1800" dirty="0" smtClean="0"/>
          </a:p>
          <a:p>
            <a:pPr>
              <a:lnSpc>
                <a:spcPct val="114000"/>
              </a:lnSpc>
              <a:buNone/>
            </a:pPr>
            <a:endParaRPr lang="en-US" sz="2200" b="1" dirty="0" smtClean="0"/>
          </a:p>
          <a:p>
            <a:pPr marL="0" indent="0">
              <a:lnSpc>
                <a:spcPct val="114000"/>
              </a:lnSpc>
              <a:buFont typeface="Arial" pitchFamily="34" charset="0"/>
              <a:buNone/>
            </a:pPr>
            <a:endParaRPr lang="en-US" sz="2200" b="1" dirty="0" smtClean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200" b="1" dirty="0" smtClean="0">
                <a:solidFill>
                  <a:schemeClr val="tx2"/>
                </a:solidFill>
              </a:rPr>
              <a:t>როგორ უნდა მოაგვაროს ეს საკითხი ნარჩენების მართვის გეგმამ</a:t>
            </a:r>
            <a:endParaRPr lang="en-US" sz="22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200" b="1" dirty="0" smtClean="0">
                <a:solidFill>
                  <a:schemeClr val="tx2"/>
                </a:solidFill>
              </a:rPr>
              <a:t>როგორ უნდა მოაგვაროს ეს საკითხი ნარჩენების მართვის გეგმამ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287016" y="1052736"/>
            <a:ext cx="399695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1600" i="1" dirty="0" smtClean="0">
                <a:solidFill>
                  <a:schemeClr val="tx2"/>
                </a:solidFill>
              </a:rPr>
              <a:t>მაგალითები ქუთაისის ნარჩენების მართვის სამოქმედო გეგმიდან 2015-2020</a:t>
            </a:r>
            <a:endParaRPr lang="en-US" sz="1600" i="1" dirty="0" smtClean="0">
              <a:solidFill>
                <a:schemeClr val="tx2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8" y="2708105"/>
            <a:ext cx="8568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ka-GE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სეპარირებულ შეგროვებასთან დაკაშირებული პრობლემები:</a:t>
            </a:r>
            <a:endParaRPr lang="de-DE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a-GE" sz="1400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არასაკმარისი პოტენციალი ადგილზე სეპარირებული ნარჩენების რეციკლირების კუთხით</a:t>
            </a:r>
            <a:endParaRPr lang="en-US" sz="1400" u="sng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a-GE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ნარჩენების დახარისხების და შეგროვების არასაკმარისად განვითარებული მეთოდები</a:t>
            </a:r>
            <a:endParaRPr lang="de-DE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ka-GE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ქუთაისში ნარჩენების დამახარისხებელი ცენტრების ან ქარხნების არარსებობა</a:t>
            </a:r>
            <a:endParaRPr lang="de-DE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23528" y="3949302"/>
            <a:ext cx="8568952" cy="160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ka-GE" sz="1600" b="1" dirty="0">
                <a:solidFill>
                  <a:srgbClr val="000000"/>
                </a:solidFill>
                <a:latin typeface="AcadNusx"/>
                <a:ea typeface="Times New Roman"/>
                <a:cs typeface="Times New Roman" panose="02020603050405020304" pitchFamily="18" charset="0"/>
              </a:rPr>
              <a:t>2.10. </a:t>
            </a:r>
            <a:r>
              <a:rPr lang="ka-GE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სახიფათო ნარჩენების მართვა</a:t>
            </a:r>
            <a:endPara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ka-G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მიუხედავად იმისა რომ სამედიცინო ნარჩენების შეგროვება და სხვადასხვა სამედიცინო დაწესებეულებებიდან ნარჩენების უტილიზაცია ხდება სხვადასხვა სპეციალური კომპანიების მიერ, </a:t>
            </a:r>
            <a:r>
              <a:rPr lang="ka-GE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სამედიცინო ნარჩენების ნაწილი საყოფაცხოვრებო ნარჩენებში ხვდება </a:t>
            </a:r>
            <a:r>
              <a:rPr lang="ka-G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და შედეგად ქუთაისის ნაგავსაყრელზე აღმოჩნდება ხოლმე, რაც განსაკუთრებული პრობლემაა. აღსანიშნავია, რომ </a:t>
            </a:r>
            <a:r>
              <a:rPr lang="ka-GE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საქართველოში სახიფათო ნარჩენების მართვის სისტემა და შესაბამისი ნაგავსაყრელი არ არსებობს. </a:t>
            </a:r>
          </a:p>
        </p:txBody>
      </p:sp>
      <p:sp>
        <p:nvSpPr>
          <p:cNvPr id="8" name="Rechteck 7"/>
          <p:cNvSpPr/>
          <p:nvPr/>
        </p:nvSpPr>
        <p:spPr>
          <a:xfrm>
            <a:off x="251520" y="5445224"/>
            <a:ext cx="8568952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de-DE" sz="1600" b="1" dirty="0">
                <a:solidFill>
                  <a:srgbClr val="000000"/>
                </a:solidFill>
                <a:latin typeface="AcadNusx"/>
                <a:ea typeface="Times New Roman"/>
                <a:cs typeface="Times New Roman" panose="02020603050405020304" pitchFamily="18" charset="0"/>
              </a:rPr>
              <a:t>2.11. </a:t>
            </a:r>
            <a:r>
              <a:rPr lang="ka-GE" sz="1600" b="1" dirty="0" smtClean="0">
                <a:solidFill>
                  <a:srgbClr val="000000"/>
                </a:solidFill>
                <a:latin typeface="AcadNusx"/>
                <a:ea typeface="Times New Roman"/>
                <a:cs typeface="Times New Roman" panose="02020603050405020304" pitchFamily="18" charset="0"/>
              </a:rPr>
              <a:t>ინერტული ნარჩენების მართვა</a:t>
            </a:r>
            <a:endParaRPr lang="de-DE" sz="1600" b="1" dirty="0" smtClean="0">
              <a:solidFill>
                <a:srgbClr val="000000"/>
              </a:solidFill>
              <a:latin typeface="AcadNusx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ka-GE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ინერტული ნარჩენების წარმომქმნელები პრობლემებს აწყდებიან როდესაც მათ გატანას/მოშორებას ან განთავსებას ცდილობენ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ka-GE" sz="14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ქალაქს ინერტული ნარჩენების განსათავსებლად ტერიტორია არ გააჩნია.</a:t>
            </a:r>
            <a:endParaRPr lang="de-DE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3528" y="1412776"/>
            <a:ext cx="85689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a-GE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ნარჩენების წარმოქმნის ტემპების სწრაფი ზრდა და ნარჩენებით გარემოს უკონტროლო დაბინძურება, ერთ-ერთი ყველაზე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ka-GE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აქტუალური პრობლემაა.</a:t>
            </a:r>
            <a:endParaRPr lang="en-US" sz="16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3528" y="2060848"/>
            <a:ext cx="85689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2.5. </a:t>
            </a:r>
            <a:r>
              <a:rPr lang="ka-GE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მუნიციპალური ნარჩენების შეგროვების და გატანის ორგანიზება</a:t>
            </a:r>
            <a:r>
              <a:rPr lang="en-US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de-DE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a-GE" sz="1600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კონტეინერების განთავსება სერიოზული პრობლემაა</a:t>
            </a:r>
            <a:endParaRPr lang="en-US" sz="1600" u="sng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124744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i="1" u="sng" dirty="0" smtClean="0">
                <a:solidFill>
                  <a:schemeClr val="tx2"/>
                </a:solidFill>
              </a:rPr>
              <a:t> </a:t>
            </a:r>
            <a:r>
              <a:rPr lang="ka-GE" sz="2800" i="1" u="sng" dirty="0">
                <a:solidFill>
                  <a:schemeClr val="tx2"/>
                </a:solidFill>
              </a:rPr>
              <a:t>აგრეთვე ეხება სხვა საკითხებს, როგორიცაა:</a:t>
            </a:r>
            <a:r>
              <a:rPr lang="en-US" sz="2800" i="1" u="sng" dirty="0" smtClean="0">
                <a:solidFill>
                  <a:schemeClr val="tx2"/>
                </a:solidFill>
              </a:rPr>
              <a:t> </a:t>
            </a:r>
            <a:endParaRPr lang="en-US" sz="2800" i="1" u="sng" dirty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1844824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ka-GE" sz="2400" b="1" dirty="0" smtClean="0"/>
              <a:t>უკანონო/ძველი ნაგავსაყრელები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ka-GE" sz="2400" b="1" dirty="0" smtClean="0"/>
              <a:t>ცხოველური ნარჩენების პრობლემა („ბეიკერის ორმო“)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.....</a:t>
            </a:r>
          </a:p>
          <a:p>
            <a:pPr marL="0" indent="0">
              <a:buNone/>
            </a:pPr>
            <a:r>
              <a:rPr lang="ka-GE" sz="2000" b="1" dirty="0" smtClean="0">
                <a:solidFill>
                  <a:schemeClr val="tx2"/>
                </a:solidFill>
              </a:rPr>
              <a:t>თუმცა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F"/>
            </a:pPr>
            <a:r>
              <a:rPr lang="ka-GE" sz="2000" b="1" dirty="0" smtClean="0">
                <a:solidFill>
                  <a:schemeClr val="tx2"/>
                </a:solidFill>
                <a:sym typeface="Wingdings"/>
              </a:rPr>
              <a:t>დარწმუნდით, </a:t>
            </a:r>
            <a:r>
              <a:rPr lang="ka-GE" sz="2000" b="1" dirty="0">
                <a:solidFill>
                  <a:schemeClr val="tx2"/>
                </a:solidFill>
                <a:sym typeface="Wingdings"/>
              </a:rPr>
              <a:t>რომ ეს ექცევა ნარჩენების მართვის გეგმის </a:t>
            </a:r>
            <a:r>
              <a:rPr lang="ka-GE" sz="2000" b="1" dirty="0" smtClean="0">
                <a:solidFill>
                  <a:schemeClr val="tx2"/>
                </a:solidFill>
                <a:sym typeface="Wingdings"/>
              </a:rPr>
              <a:t>(„მუნიციპალური ნარჩენების“) </a:t>
            </a:r>
            <a:r>
              <a:rPr lang="ka-GE" sz="2000" b="1" dirty="0">
                <a:solidFill>
                  <a:schemeClr val="tx2"/>
                </a:solidFill>
                <a:sym typeface="Wingdings"/>
              </a:rPr>
              <a:t>ფარგლებში და მუნიციპალიტეტის კომპეტენციაში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F"/>
            </a:pPr>
            <a:r>
              <a:rPr lang="ka-GE" sz="2000" b="1" dirty="0" smtClean="0">
                <a:solidFill>
                  <a:schemeClr val="tx2"/>
                </a:solidFill>
              </a:rPr>
              <a:t>პრობლემის, </a:t>
            </a:r>
            <a:r>
              <a:rPr lang="ka-GE" sz="2000" b="1" dirty="0">
                <a:solidFill>
                  <a:schemeClr val="tx2"/>
                </a:solidFill>
              </a:rPr>
              <a:t>ან მუნიციპალიტეტის მხრიდან შეშფოთების არსებობის </a:t>
            </a:r>
            <a:r>
              <a:rPr lang="ka-GE" sz="2000" b="1" dirty="0" smtClean="0">
                <a:solidFill>
                  <a:schemeClr val="tx2"/>
                </a:solidFill>
              </a:rPr>
              <a:t>შემთხვევაში. </a:t>
            </a:r>
            <a:r>
              <a:rPr lang="ka-GE" sz="2000" b="1" dirty="0">
                <a:solidFill>
                  <a:schemeClr val="tx2"/>
                </a:solidFill>
              </a:rPr>
              <a:t>მიმართეთ შესაბამის კანონმდებლობას ან მასში არსებულ ხარვეზებს</a:t>
            </a:r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ka-GE" sz="1800" dirty="0">
                <a:solidFill>
                  <a:schemeClr val="tx2"/>
                </a:solidFill>
              </a:rPr>
              <a:t>მაგ.: მომავალი კანონქვემდებარე აქტი ცხოველური ნარჩენების მართვის შესახებ (2017 წლის ოქტომბერი)</a:t>
            </a:r>
            <a:endParaRPr lang="en-US" sz="1800" dirty="0" smtClean="0"/>
          </a:p>
          <a:p>
            <a:pPr>
              <a:buNone/>
            </a:pPr>
            <a:endParaRPr lang="en-US" sz="2200" b="1" dirty="0" smtClean="0"/>
          </a:p>
          <a:p>
            <a:pPr marL="0" indent="0">
              <a:buFont typeface="Arial" pitchFamily="34" charset="0"/>
              <a:buNone/>
            </a:pPr>
            <a:endParaRPr lang="en-US" sz="2200" b="1" dirty="0" smtClean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000" b="1" dirty="0">
                <a:solidFill>
                  <a:schemeClr val="tx2"/>
                </a:solidFill>
              </a:rPr>
              <a:t>როგორ უნდა მოაგვაროს ეს საკითხი ნარჩენების მართვის გეგმამ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800" b="1" dirty="0" smtClean="0">
                <a:solidFill>
                  <a:schemeClr val="tx2"/>
                </a:solidFill>
              </a:rPr>
              <a:t>ნარჩენების მართვის გეგმის შემუშავება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221872" y="1196752"/>
            <a:ext cx="1715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a-GE" altLang="de-DE" sz="2200" i="1" u="sng" dirty="0" smtClean="0">
                <a:latin typeface="+mj-lt"/>
                <a:sym typeface="Symbol" pitchFamily="18" charset="2"/>
              </a:rPr>
              <a:t>პროცესი</a:t>
            </a:r>
            <a:endParaRPr lang="de-DE" altLang="de-DE" sz="2200" i="1" u="sng" dirty="0">
              <a:latin typeface="+mj-lt"/>
              <a:sym typeface="Symbol" pitchFamily="18" charset="2"/>
            </a:endParaRPr>
          </a:p>
        </p:txBody>
      </p:sp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3849434" y="988569"/>
            <a:ext cx="5172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a-GE" altLang="de-DE" i="1" u="sng" dirty="0" smtClean="0">
                <a:latin typeface="+mj-lt"/>
                <a:sym typeface="Symbol" pitchFamily="18" charset="2"/>
              </a:rPr>
              <a:t>ნარჩენების მართვის გეგმის ძირითადი ნაწილი</a:t>
            </a:r>
            <a:endParaRPr lang="de-DE" altLang="de-DE" i="1" u="sng" dirty="0">
              <a:latin typeface="+mj-lt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00808"/>
            <a:ext cx="4903713" cy="362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1559278" y="1315797"/>
            <a:ext cx="7751506" cy="1175938"/>
            <a:chOff x="1559278" y="1315797"/>
            <a:chExt cx="7751506" cy="1175938"/>
          </a:xfrm>
        </p:grpSpPr>
        <p:sp>
          <p:nvSpPr>
            <p:cNvPr id="3" name="Ellipse 2"/>
            <p:cNvSpPr/>
            <p:nvPr/>
          </p:nvSpPr>
          <p:spPr>
            <a:xfrm>
              <a:off x="1559278" y="1657414"/>
              <a:ext cx="1872208" cy="83432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3849434" y="1315797"/>
              <a:ext cx="54613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Wingdings"/>
                <a:buChar char="à"/>
              </a:pPr>
              <a:r>
                <a:rPr lang="ka-GE" sz="1500" b="1" dirty="0">
                  <a:solidFill>
                    <a:schemeClr val="accent6"/>
                  </a:solidFill>
                  <a:sym typeface="Wingdings" panose="05000000000000000000" pitchFamily="2" charset="2"/>
                </a:rPr>
                <a:t>სფერო, მიზნები, ზოგადი ინფორმაცია, ხანგრძლივობა, პირობები, შეზღუვები, პრიორიტეტები/ხედვები</a:t>
              </a:r>
              <a:r>
                <a:rPr lang="en-US" sz="1500" b="1" dirty="0" smtClean="0">
                  <a:solidFill>
                    <a:schemeClr val="accent6"/>
                  </a:solidFill>
                  <a:sym typeface="Wingdings" panose="05000000000000000000" pitchFamily="2" charset="2"/>
                </a:rPr>
                <a:t> </a:t>
              </a:r>
              <a:endParaRPr lang="en-US" sz="1500" b="1" dirty="0">
                <a:sym typeface="Wingdings" panose="05000000000000000000" pitchFamily="2" charset="2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559278" y="1935703"/>
            <a:ext cx="7477218" cy="2477601"/>
            <a:chOff x="1559278" y="1935703"/>
            <a:chExt cx="7477218" cy="2477601"/>
          </a:xfrm>
        </p:grpSpPr>
        <p:sp>
          <p:nvSpPr>
            <p:cNvPr id="9" name="Ellipse 8"/>
            <p:cNvSpPr/>
            <p:nvPr/>
          </p:nvSpPr>
          <p:spPr>
            <a:xfrm>
              <a:off x="1559278" y="2708920"/>
              <a:ext cx="1872208" cy="7200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499992" y="1935703"/>
              <a:ext cx="4536504" cy="2477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à"/>
                <a:tabLst>
                  <a:tab pos="712788" algn="l"/>
                </a:tabLst>
              </a:pPr>
              <a:r>
                <a:rPr lang="ka-GE" sz="1500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საწყისი </a:t>
              </a:r>
              <a:r>
                <a:rPr lang="ka-GE" sz="15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პირობები (არსებული </a:t>
              </a:r>
              <a:r>
                <a:rPr lang="ka-GE" sz="1500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მდგომარეობის ნაწილი) </a:t>
              </a:r>
            </a:p>
            <a:p>
              <a:pPr>
                <a:spcBef>
                  <a:spcPts val="600"/>
                </a:spcBef>
                <a:tabLst>
                  <a:tab pos="712788" algn="l"/>
                </a:tabLst>
              </a:pPr>
              <a:r>
                <a:rPr lang="ka-GE" sz="1500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მაგ.</a:t>
              </a:r>
              <a:r>
                <a:rPr lang="en-US" sz="1500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:</a:t>
              </a:r>
              <a:r>
                <a:rPr lang="ka-GE" sz="1500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 </a:t>
              </a:r>
              <a:r>
                <a:rPr lang="ka-GE" sz="15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რაოდენობა, ხარისხი, შეგროვების დონე, ტექნიკური აღჭურვილობა, რეციკლირება/განთავსება, ფაქტობრივი ხარჯები (!), ხარჯების </a:t>
              </a:r>
              <a:r>
                <a:rPr lang="ka-GE" sz="1500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ამოღება/ფულადი სახსრების ხელმისაწვდომობა</a:t>
              </a:r>
              <a:r>
                <a:rPr lang="ka-GE" sz="15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, </a:t>
              </a:r>
              <a:r>
                <a:rPr lang="ka-GE" sz="1500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ადმინისტრაციული/ ადამიანური </a:t>
              </a:r>
              <a:r>
                <a:rPr lang="ka-GE" sz="15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შესაძლებლობები/ტექნიკური კვალიფიკაცია (</a:t>
              </a:r>
              <a:r>
                <a:rPr lang="ka-GE" sz="1500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ნმკ., </a:t>
              </a:r>
              <a:r>
                <a:rPr lang="ka-GE" sz="1500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მუხლი 14 (4) ა-დ, ზ, თ საჭიროების </a:t>
              </a:r>
              <a:r>
                <a:rPr lang="ka-GE" sz="1500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შემთხვევაში)</a:t>
              </a:r>
              <a:endParaRPr lang="en-US" sz="1500" b="1" dirty="0" smtClean="0"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6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dirty="0" smtClean="0"/>
              <a:t>რა არის ნარჩენების მართვის გეგმა?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a-GE" sz="4500" dirty="0" smtClean="0"/>
              <a:t>ნარჩენების მართვის კოდექსი, მუხლი 13 (3):</a:t>
            </a:r>
            <a:endParaRPr lang="fr-FR" sz="4500" dirty="0" smtClean="0"/>
          </a:p>
          <a:p>
            <a:pPr marL="514350" indent="-514350">
              <a:buFont typeface="+mj-lt"/>
              <a:buAutoNum type="arabicPeriod"/>
            </a:pPr>
            <a:r>
              <a:rPr lang="ka-GE" dirty="0"/>
              <a:t>თითოეული მუნიციპალიტეტი იღებს მის ტერიტორიაზე წარმოქმნილი მუნიციპალური ნარჩენების მართვის 5-წლიან გეგმას. მუნიციპალური ნარჩენების მართვის გეგმა შესაძლებელია მოსაზღვრე მუნიციპალიტეტებმა ერთობლივად შეიმუშაონ</a:t>
            </a:r>
            <a:r>
              <a:rPr lang="ka-GE" dirty="0" smtClean="0"/>
              <a:t>.</a:t>
            </a:r>
            <a:endParaRPr lang="en-US" dirty="0" smtClean="0"/>
          </a:p>
          <a:p>
            <a:pPr marL="400050" lvl="1" indent="0">
              <a:buNone/>
            </a:pPr>
            <a:r>
              <a:rPr lang="ka-GE" sz="38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ka-GE" sz="3800" b="1" u="sng" dirty="0" smtClean="0">
                <a:solidFill>
                  <a:srgbClr val="FF0000"/>
                </a:solidFill>
              </a:rPr>
              <a:t>შესავალი თავი: მიზანი და კომპეტენცია</a:t>
            </a:r>
            <a:endParaRPr lang="en-GB" sz="3800" b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a-GE" dirty="0"/>
              <a:t>მუნიციპალური ნარჩენების მართვის გეგმა უნდა შეესაბამებოდეს ნარჩენების მართვის ეროვნულ სამოქმედო გეგმას და ამ კოდექსის მე-12 მუხლის მე-7 ნაწილით გათვალისწინებულ ცალკეული სახეობების ნარჩენების მართვის გეგმებს</a:t>
            </a:r>
            <a:r>
              <a:rPr lang="ka-GE" dirty="0" smtClean="0"/>
              <a:t>.</a:t>
            </a:r>
          </a:p>
          <a:p>
            <a:pPr marL="400050" lvl="1" indent="0">
              <a:buNone/>
            </a:pPr>
            <a:r>
              <a:rPr lang="ka-GE" sz="38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თავი: სამართლებრივი მიმოხილვა</a:t>
            </a:r>
            <a:endParaRPr lang="en-GB" sz="3800" b="1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a-GE" dirty="0"/>
              <a:t>მუნიციპალური ნარჩენების მართვის გეგმის მიღებამდე ეწყობა საჯარო განხილვები, რომლებშიც მონაწილეობენ დაინტერესებული პირები და მოსაზღვრე მუნიციპალიტეტების წარმომადგენლები. საჯარო განხილვებს აწყობს (აწყობენ) შესაბამისი მუნიციპალიტეტი (მუნიციპალიტეტები</a:t>
            </a:r>
            <a:r>
              <a:rPr lang="ka-GE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3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dirty="0" smtClean="0"/>
              <a:t>რა არის ნარჩენების მართვის გეგმა?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a-GE" dirty="0"/>
              <a:t>ნარჩენების მართვის კოდექსი, </a:t>
            </a:r>
            <a:r>
              <a:rPr lang="ka-GE" dirty="0" smtClean="0"/>
              <a:t>მუხლი </a:t>
            </a:r>
            <a:r>
              <a:rPr lang="ka-GE" dirty="0"/>
              <a:t>13 (4): მუნიციპალური ნარჩენების მართვის გეგმა უნდა მოიცავდეს</a:t>
            </a:r>
            <a:r>
              <a:rPr lang="ka-GE" dirty="0" smtClean="0"/>
              <a:t>:</a:t>
            </a:r>
            <a:endParaRPr lang="en-GB" dirty="0"/>
          </a:p>
          <a:p>
            <a:pPr marL="914400" lvl="1" indent="-514350">
              <a:buAutoNum type="alphaLcParenR"/>
            </a:pPr>
            <a:r>
              <a:rPr lang="ka-GE" dirty="0"/>
              <a:t>მოსახლეობისგან ნარჩენების შეგროვების არსებული სისტემის შესახებ ინფორმაციას</a:t>
            </a:r>
            <a:r>
              <a:rPr lang="ka-GE" dirty="0" smtClean="0"/>
              <a:t>;</a:t>
            </a:r>
            <a:endParaRPr lang="en-GB" dirty="0" smtClean="0"/>
          </a:p>
          <a:p>
            <a:pPr marL="914400" lvl="1" indent="-514350">
              <a:buAutoNum type="alphaLcParenR"/>
            </a:pPr>
            <a:r>
              <a:rPr lang="ka-GE" dirty="0"/>
              <a:t>შეგროვებული, აღდგენილი და განთავსებული არასახიფათო ნარჩენების რაოდენობისა და სახეობების </a:t>
            </a:r>
            <a:r>
              <a:rPr lang="ka-GE" dirty="0" smtClean="0"/>
              <a:t>შესახებ მონაცემებს; </a:t>
            </a:r>
            <a:endParaRPr lang="en-GB" dirty="0" smtClean="0"/>
          </a:p>
          <a:p>
            <a:pPr marL="914400" lvl="1" indent="-514350">
              <a:buAutoNum type="alphaLcParenR"/>
            </a:pPr>
            <a:r>
              <a:rPr lang="ka-GE" dirty="0"/>
              <a:t>მოსახლეობისგან შეგროვებული, აღდგენილი და განთავსებული სახიფათო ნარჩენების რაოდენობისა და სახეობების შესახებ მონაცემებს;</a:t>
            </a:r>
            <a:endParaRPr lang="en-GB" dirty="0" smtClean="0"/>
          </a:p>
          <a:p>
            <a:pPr marL="914400" lvl="1" indent="-514350">
              <a:buAutoNum type="alphaLcParenR"/>
            </a:pPr>
            <a:r>
              <a:rPr lang="ka-GE" dirty="0"/>
              <a:t>ნარჩენების დამუშავების საწარმოების ადგილმდებარეობის შესახებ ინფორმაციას;</a:t>
            </a:r>
            <a:endParaRPr lang="en-GB" dirty="0" smtClean="0"/>
          </a:p>
          <a:p>
            <a:pPr marL="914400" lvl="1" indent="-514350">
              <a:buAutoNum type="alphaLcParenR"/>
            </a:pPr>
            <a:r>
              <a:rPr lang="ka-GE" dirty="0"/>
              <a:t>მუნიციპალური ნარჩენების, მათ შორის, </a:t>
            </a:r>
            <a:r>
              <a:rPr lang="ka-GE" b="1" dirty="0">
                <a:solidFill>
                  <a:srgbClr val="00B050"/>
                </a:solidFill>
              </a:rPr>
              <a:t>ბიოდეგრადირებადი ნარჩენებისა და შეფუთვის ნარჩენების</a:t>
            </a:r>
            <a:r>
              <a:rPr lang="ka-GE" dirty="0">
                <a:solidFill>
                  <a:srgbClr val="00B050"/>
                </a:solidFill>
              </a:rPr>
              <a:t>,</a:t>
            </a:r>
            <a:r>
              <a:rPr lang="ka-GE" b="1" dirty="0">
                <a:solidFill>
                  <a:srgbClr val="00B050"/>
                </a:solidFill>
              </a:rPr>
              <a:t> სეპარირებული შეგროვებისა და აღდგენის სისტემის დანერგვისათვის</a:t>
            </a:r>
            <a:r>
              <a:rPr lang="ka-GE" dirty="0">
                <a:solidFill>
                  <a:srgbClr val="00B050"/>
                </a:solidFill>
              </a:rPr>
              <a:t> </a:t>
            </a:r>
            <a:r>
              <a:rPr lang="ka-GE" dirty="0"/>
              <a:t>დაგეგმილი ღონისძიებების შესახებ ინფორმაციას</a:t>
            </a:r>
            <a:r>
              <a:rPr lang="ka-GE" dirty="0" smtClean="0"/>
              <a:t>;</a:t>
            </a:r>
            <a:r>
              <a:rPr lang="en-GB" dirty="0" smtClean="0"/>
              <a:t> </a:t>
            </a:r>
          </a:p>
          <a:p>
            <a:pPr marL="914400" lvl="1" indent="-514350">
              <a:buAutoNum type="alphaLcParenR"/>
            </a:pPr>
            <a:r>
              <a:rPr lang="ka-GE" dirty="0"/>
              <a:t>ნარჩენების დამუშავების ახალი ობიექტების მშენებლობის გეგმებს;</a:t>
            </a:r>
            <a:endParaRPr lang="en-GB" dirty="0" smtClean="0"/>
          </a:p>
          <a:p>
            <a:pPr marL="914400" lvl="1" indent="-514350">
              <a:buAutoNum type="alphaLcParenR"/>
            </a:pPr>
            <a:r>
              <a:rPr lang="ka-GE" dirty="0"/>
              <a:t>ნარჩენების მართვის საკითხებზე საზოგადოების ცნობიერების ამაღლების პროგრამებს;</a:t>
            </a:r>
            <a:endParaRPr lang="en-GB" dirty="0" smtClean="0"/>
          </a:p>
          <a:p>
            <a:pPr marL="914400" lvl="1" indent="-514350">
              <a:buAutoNum type="alphaLcParenR"/>
            </a:pPr>
            <a:r>
              <a:rPr lang="ka-GE" dirty="0"/>
              <a:t>ნარჩენების მართვის სფეროში სხვა მუნიციპალიტეტებთან თანამშრომლობის მიზნით არსებული და დაგეგმილი ღონისძიებების შესახებ ინფორმაციას;</a:t>
            </a:r>
            <a:endParaRPr lang="en-GB" dirty="0" smtClean="0"/>
          </a:p>
          <a:p>
            <a:pPr marL="914400" lvl="1" indent="-514350">
              <a:buAutoNum type="alphaLcParenR"/>
            </a:pPr>
            <a:r>
              <a:rPr lang="ka-GE" dirty="0"/>
              <a:t>გეგმით გათვალისწინებული ღონისძიებების განხორციელების გზებსა და ვადებს, პასუხისმგებელ პირებს, </a:t>
            </a:r>
            <a:r>
              <a:rPr lang="ka-GE" b="1" dirty="0">
                <a:solidFill>
                  <a:srgbClr val="00B050"/>
                </a:solidFill>
              </a:rPr>
              <a:t>სავარაუდო ხარჯებს და დაფინანსების წყაროებს</a:t>
            </a:r>
            <a:r>
              <a:rPr lang="ka-GE" b="1" dirty="0" smtClean="0">
                <a:solidFill>
                  <a:srgbClr val="00B050"/>
                </a:solidFill>
              </a:rPr>
              <a:t>.</a:t>
            </a:r>
            <a:endParaRPr lang="en-US" dirty="0"/>
          </a:p>
          <a:p>
            <a:r>
              <a:rPr lang="ka-GE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ნარჩენების მართვის გეგმის სხვა მნიშვნელოვანი საკითხები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399573"/>
          </a:xfrm>
        </p:spPr>
        <p:txBody>
          <a:bodyPr>
            <a:normAutofit fontScale="77500" lnSpcReduction="20000"/>
          </a:bodyPr>
          <a:lstStyle/>
          <a:p>
            <a:r>
              <a:rPr lang="ka-GE" sz="3000" b="1" i="1" dirty="0" smtClean="0">
                <a:solidFill>
                  <a:schemeClr val="tx2"/>
                </a:solidFill>
              </a:rPr>
              <a:t>მიზნები:</a:t>
            </a:r>
            <a:endParaRPr lang="de-DE" sz="3000" b="1" i="1" dirty="0" smtClean="0">
              <a:solidFill>
                <a:schemeClr val="tx2"/>
              </a:solidFill>
            </a:endParaRPr>
          </a:p>
          <a:p>
            <a:pPr marL="0" lvl="1" indent="0">
              <a:buNone/>
            </a:pPr>
            <a:r>
              <a:rPr lang="en-GB" sz="2200" dirty="0">
                <a:solidFill>
                  <a:schemeClr val="tx2"/>
                </a:solidFill>
              </a:rPr>
              <a:t>[</a:t>
            </a:r>
            <a:r>
              <a:rPr lang="en-GB" sz="2200" dirty="0" smtClean="0">
                <a:solidFill>
                  <a:schemeClr val="tx2"/>
                </a:solidFill>
              </a:rPr>
              <a:t>1</a:t>
            </a:r>
            <a:r>
              <a:rPr lang="ka-GE" sz="2200" dirty="0" smtClean="0">
                <a:solidFill>
                  <a:schemeClr val="tx2"/>
                </a:solidFill>
              </a:rPr>
              <a:t>-ლი ტრენინგი</a:t>
            </a:r>
            <a:r>
              <a:rPr lang="en-GB" sz="2200" dirty="0" smtClean="0">
                <a:solidFill>
                  <a:schemeClr val="tx2"/>
                </a:solidFill>
              </a:rPr>
              <a:t>]: </a:t>
            </a:r>
            <a:r>
              <a:rPr lang="ka-GE" sz="2200" b="1" dirty="0">
                <a:solidFill>
                  <a:schemeClr val="tx2"/>
                </a:solidFill>
              </a:rPr>
              <a:t>რისი მიღწევა გსურთ ნარჩენების მართვის გეგმით?</a:t>
            </a:r>
            <a:endParaRPr lang="de-DE" sz="2200" b="1" i="1" dirty="0" smtClean="0">
              <a:solidFill>
                <a:schemeClr val="tx2"/>
              </a:solidFill>
            </a:endParaRPr>
          </a:p>
          <a:p>
            <a:pPr lvl="1"/>
            <a:r>
              <a:rPr lang="ka-GE" sz="2400" dirty="0"/>
              <a:t>ნარჩენების სათანადო შეგროვებისა და განთავსების უზრუნველყოფა; </a:t>
            </a:r>
          </a:p>
          <a:p>
            <a:pPr lvl="1"/>
            <a:r>
              <a:rPr lang="ka-GE" sz="2400" dirty="0" smtClean="0"/>
              <a:t>მოსაკრებლის </a:t>
            </a:r>
            <a:r>
              <a:rPr lang="ka-GE" sz="2400" dirty="0"/>
              <a:t>უზრუნველყოფა სოციალური ასპექტების გათვალისწინებით;</a:t>
            </a:r>
          </a:p>
          <a:p>
            <a:pPr lvl="1"/>
            <a:r>
              <a:rPr lang="ka-GE" sz="2400" dirty="0"/>
              <a:t>მოსახლეობისა და ტურისტების სუფთა ქალაქით უზრუნველყოფა</a:t>
            </a:r>
          </a:p>
          <a:p>
            <a:pPr lvl="1"/>
            <a:r>
              <a:rPr lang="ka-GE" sz="2400" dirty="0"/>
              <a:t>დასაქმების მხარდაჭერა; </a:t>
            </a:r>
          </a:p>
          <a:p>
            <a:pPr lvl="1"/>
            <a:r>
              <a:rPr lang="ka-GE" sz="2400" dirty="0"/>
              <a:t>კლიმატის დაცვის ზომების ხელშეწყობა;</a:t>
            </a:r>
          </a:p>
          <a:p>
            <a:pPr lvl="1"/>
            <a:r>
              <a:rPr lang="ka-GE" sz="2400" dirty="0" smtClean="0"/>
              <a:t>ასოციაციების შესაქმნელად სამართლებრივი </a:t>
            </a:r>
            <a:r>
              <a:rPr lang="ka-GE" sz="2400" dirty="0"/>
              <a:t>საფუძვლის </a:t>
            </a:r>
            <a:r>
              <a:rPr lang="ka-GE" sz="2400" dirty="0" smtClean="0"/>
              <a:t>მომზადება.</a:t>
            </a:r>
            <a:endParaRPr lang="en-GB" sz="2400" dirty="0" smtClean="0"/>
          </a:p>
        </p:txBody>
      </p:sp>
      <p:sp>
        <p:nvSpPr>
          <p:cNvPr id="7" name="Rechteck 6"/>
          <p:cNvSpPr/>
          <p:nvPr/>
        </p:nvSpPr>
        <p:spPr>
          <a:xfrm>
            <a:off x="1403648" y="5100381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en-GB" sz="2000" b="1" dirty="0" smtClean="0">
                <a:solidFill>
                  <a:schemeClr val="tx2"/>
                </a:solidFill>
                <a:sym typeface="Wingdings"/>
              </a:rPr>
              <a:t></a:t>
            </a:r>
            <a:r>
              <a:rPr lang="en-GB" sz="20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ka-GE" sz="2000" i="1" dirty="0" smtClean="0">
                <a:solidFill>
                  <a:schemeClr val="tx2"/>
                </a:solidFill>
              </a:rPr>
              <a:t>დამატებით იხილეთ „ნარჩენების მართვის გეგმის მიზნები“ 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548680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2800" b="1" dirty="0" smtClean="0">
                <a:solidFill>
                  <a:schemeClr val="tx2"/>
                </a:solidFill>
              </a:rPr>
              <a:t>ნარჩენების მართვის გეგმის მომზადება:</a:t>
            </a:r>
            <a:r>
              <a:rPr lang="de-DE" sz="2800" b="1" dirty="0" smtClean="0">
                <a:solidFill>
                  <a:schemeClr val="tx2"/>
                </a:solidFill>
              </a:rPr>
              <a:t/>
            </a:r>
            <a:br>
              <a:rPr lang="de-DE" sz="2800" b="1" dirty="0" smtClean="0">
                <a:solidFill>
                  <a:schemeClr val="tx2"/>
                </a:solidFill>
              </a:rPr>
            </a:br>
            <a:r>
              <a:rPr lang="ka-GE" sz="2800" b="1" dirty="0" smtClean="0">
                <a:solidFill>
                  <a:schemeClr val="tx2"/>
                </a:solidFill>
              </a:rPr>
              <a:t>ზოგადი ფორმატის დაზუსტება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95536" y="5589240"/>
            <a:ext cx="8352928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800" b="1" i="1" dirty="0" smtClean="0">
                <a:solidFill>
                  <a:schemeClr val="tx2"/>
                </a:solidFill>
              </a:rPr>
              <a:t>შესაბამისი კანონმდებლობა</a:t>
            </a:r>
            <a:endParaRPr lang="de-DE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70080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800" b="1" i="1" dirty="0" smtClean="0">
                <a:solidFill>
                  <a:schemeClr val="tx2"/>
                </a:solidFill>
              </a:rPr>
              <a:t>პირობები</a:t>
            </a:r>
            <a:endParaRPr lang="de-DE" sz="2800" b="1" i="1" dirty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2132856"/>
            <a:ext cx="884438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>
                <a:sym typeface="Symbol" pitchFamily="18" charset="2"/>
              </a:rPr>
              <a:t>დაფარული ტერიტორია და პირობები</a:t>
            </a:r>
            <a:r>
              <a:rPr lang="en-US" altLang="de-DE" sz="2000" b="1" dirty="0">
                <a:sym typeface="Symbol" pitchFamily="18" charset="2"/>
              </a:rPr>
              <a:t/>
            </a:r>
            <a:br>
              <a:rPr lang="en-US" altLang="de-DE" sz="2000" b="1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- </a:t>
            </a:r>
            <a:r>
              <a:rPr lang="ka-GE" altLang="de-DE" sz="2000" dirty="0">
                <a:sym typeface="Symbol" pitchFamily="18" charset="2"/>
              </a:rPr>
              <a:t>ადგილმდებარეობა, ზომა, სიმაღლე ზღვის დონიდან, კლიმატი</a:t>
            </a:r>
            <a:endParaRPr lang="en-US" altLang="de-DE" sz="2000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>
                <a:sym typeface="Symbol" pitchFamily="18" charset="2"/>
              </a:rPr>
              <a:t>მოსახლეობა</a:t>
            </a:r>
            <a:r>
              <a:rPr lang="en-US" altLang="de-DE" sz="2000" dirty="0">
                <a:sym typeface="Symbol" pitchFamily="18" charset="2"/>
              </a:rPr>
              <a:t/>
            </a:r>
            <a:br>
              <a:rPr lang="en-US" altLang="de-DE" sz="2000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- </a:t>
            </a:r>
            <a:r>
              <a:rPr lang="ka-GE" altLang="de-DE" sz="2000" dirty="0">
                <a:sym typeface="Symbol" pitchFamily="18" charset="2"/>
              </a:rPr>
              <a:t>რაოდენობა, ასაკობრივი კლასები, სოციალური სტატუსი/დასაქმება</a:t>
            </a:r>
            <a:r>
              <a:rPr lang="en-US" altLang="de-DE" sz="2000" dirty="0">
                <a:sym typeface="Symbol" pitchFamily="18" charset="2"/>
              </a:rPr>
              <a:t/>
            </a:r>
            <a:br>
              <a:rPr lang="en-US" altLang="de-DE" sz="2000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- </a:t>
            </a:r>
            <a:r>
              <a:rPr lang="ka-GE" altLang="de-DE" sz="2000" dirty="0">
                <a:sym typeface="Symbol" pitchFamily="18" charset="2"/>
              </a:rPr>
              <a:t>აგრეთვე მოსახლეობის დინამიკა/მიგრაცია, სეზონური ცვლილებები (ტურიზმი)</a:t>
            </a:r>
            <a:endParaRPr lang="en-US" altLang="de-DE" sz="2000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>
                <a:sym typeface="Symbol" pitchFamily="18" charset="2"/>
              </a:rPr>
              <a:t>სტრუქტურა</a:t>
            </a:r>
            <a:r>
              <a:rPr lang="en-US" altLang="de-DE" sz="2000" dirty="0">
                <a:sym typeface="Symbol" pitchFamily="18" charset="2"/>
              </a:rPr>
              <a:t/>
            </a:r>
            <a:br>
              <a:rPr lang="en-US" altLang="de-DE" sz="2000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- </a:t>
            </a:r>
            <a:r>
              <a:rPr lang="ka-GE" altLang="de-DE" sz="2000" dirty="0">
                <a:sym typeface="Symbol" pitchFamily="18" charset="2"/>
              </a:rPr>
              <a:t>საცხოვრებელი სახლები/შენობა ნაგებობები, რაოდენობა/სოფლის ზომა</a:t>
            </a:r>
            <a:r>
              <a:rPr lang="en-US" altLang="de-DE" sz="2000" dirty="0">
                <a:sym typeface="Symbol" pitchFamily="18" charset="2"/>
              </a:rPr>
              <a:t/>
            </a:r>
            <a:br>
              <a:rPr lang="en-US" altLang="de-DE" sz="2000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- </a:t>
            </a:r>
            <a:r>
              <a:rPr lang="ka-GE" altLang="de-DE" sz="2000" dirty="0">
                <a:sym typeface="Symbol" pitchFamily="18" charset="2"/>
              </a:rPr>
              <a:t>შესაბამისი ინფრასტრუქტურა (საგზაო/სარკინიგზო კავშირები)</a:t>
            </a:r>
            <a:r>
              <a:rPr lang="en-US" altLang="de-DE" sz="2000" dirty="0">
                <a:sym typeface="Symbol" pitchFamily="18" charset="2"/>
              </a:rPr>
              <a:t/>
            </a:r>
            <a:br>
              <a:rPr lang="en-US" altLang="de-DE" sz="2000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- </a:t>
            </a:r>
            <a:r>
              <a:rPr lang="ka-GE" altLang="de-DE" sz="2000" dirty="0">
                <a:sym typeface="Symbol" pitchFamily="18" charset="2"/>
              </a:rPr>
              <a:t>ადგილობრივი მრეწველობა</a:t>
            </a:r>
            <a:endParaRPr lang="en-US" altLang="de-DE" sz="2000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>
                <a:sym typeface="Symbol" pitchFamily="18" charset="2"/>
              </a:rPr>
              <a:t>მყარი ნარჩენების მართვის პასუხისმგებლობის განაწილება</a:t>
            </a:r>
            <a:endParaRPr lang="en-US" altLang="de-DE" sz="2000" b="1" dirty="0">
              <a:sym typeface="Symbol" pitchFamily="18" charset="2"/>
            </a:endParaRPr>
          </a:p>
          <a:p>
            <a:pPr eaLnBrk="1" hangingPunct="1"/>
            <a:endParaRPr lang="en-US" altLang="de-DE" sz="10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200" b="1" i="1" dirty="0" smtClean="0">
                <a:latin typeface="+mj-lt"/>
                <a:sym typeface="Symbol" pitchFamily="18" charset="2"/>
              </a:rPr>
              <a:t>არსებული შეზღუდვების ჩათვლით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48679"/>
            <a:ext cx="8856984" cy="936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2800" b="1" dirty="0">
                <a:solidFill>
                  <a:schemeClr val="tx2"/>
                </a:solidFill>
              </a:rPr>
              <a:t>ნარჩენების მართვის გეგმის მომზადება:</a:t>
            </a:r>
            <a:r>
              <a:rPr lang="de-DE" sz="2000" b="1" dirty="0">
                <a:solidFill>
                  <a:schemeClr val="tx2"/>
                </a:solidFill>
              </a:rPr>
              <a:t/>
            </a:r>
            <a:br>
              <a:rPr lang="de-DE" sz="2000" b="1" dirty="0">
                <a:solidFill>
                  <a:schemeClr val="tx2"/>
                </a:solidFill>
              </a:rPr>
            </a:br>
            <a:r>
              <a:rPr lang="ka-GE" sz="2000" b="1" dirty="0" smtClean="0">
                <a:solidFill>
                  <a:schemeClr val="tx2"/>
                </a:solidFill>
              </a:rPr>
              <a:t>საწყისი პირობების დაზუსტება (არსებული მდგომარეობის ნაწილი)</a:t>
            </a:r>
            <a:endParaRPr lang="de-D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412776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800" b="1" i="1" dirty="0" smtClean="0">
                <a:solidFill>
                  <a:schemeClr val="tx2"/>
                </a:solidFill>
              </a:rPr>
              <a:t>პირობები</a:t>
            </a:r>
            <a:endParaRPr lang="de-DE" sz="2800" b="1" i="1" dirty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1772816"/>
            <a:ext cx="88443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 smtClean="0">
                <a:latin typeface="+mj-lt"/>
                <a:sym typeface="Symbol" pitchFamily="18" charset="2"/>
              </a:rPr>
              <a:t>მაგ.: მოსახლეობა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 smtClean="0">
                <a:latin typeface="+mj-lt"/>
                <a:sym typeface="Symbol" pitchFamily="18" charset="2"/>
              </a:rPr>
              <a:t>რაოდენობა, ასაკობრივი კლასები, სოციალური მდგომარეობა/დასაქმება</a:t>
            </a:r>
            <a:r>
              <a:rPr lang="en-US" altLang="de-DE" sz="20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000" dirty="0" smtClean="0">
                <a:latin typeface="+mj-lt"/>
                <a:sym typeface="Symbol" pitchFamily="18" charset="2"/>
              </a:rPr>
            </a:br>
            <a:r>
              <a:rPr lang="en-US" altLang="de-DE" sz="2000" dirty="0" smtClean="0">
                <a:latin typeface="+mj-lt"/>
                <a:sym typeface="Symbol" pitchFamily="18" charset="2"/>
              </a:rPr>
              <a:t>- </a:t>
            </a:r>
            <a:r>
              <a:rPr lang="ka-GE" altLang="de-DE" sz="2000" dirty="0">
                <a:sym typeface="Symbol" pitchFamily="18" charset="2"/>
              </a:rPr>
              <a:t>აგრეთვე მოსახლეობის დინამიკა/მიგრაცია, სეზონური ცვლილებები (ტურიზმი)</a:t>
            </a:r>
            <a:endParaRPr lang="en-US" altLang="de-DE" sz="2000" b="1" dirty="0" smtClean="0">
              <a:latin typeface="+mj-lt"/>
              <a:sym typeface="Symbol" pitchFamily="18" charset="2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48679"/>
            <a:ext cx="8856984" cy="1018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2400" b="1" dirty="0">
                <a:solidFill>
                  <a:schemeClr val="tx2"/>
                </a:solidFill>
              </a:rPr>
              <a:t>ნარჩენების მართვის გეგმის მომზადება:</a:t>
            </a:r>
            <a:r>
              <a:rPr lang="de-DE" sz="2400" b="1" dirty="0">
                <a:solidFill>
                  <a:schemeClr val="tx2"/>
                </a:solidFill>
              </a:rPr>
              <a:t/>
            </a:r>
            <a:br>
              <a:rPr lang="de-DE" sz="2400" b="1" dirty="0">
                <a:solidFill>
                  <a:schemeClr val="tx2"/>
                </a:solidFill>
              </a:rPr>
            </a:br>
            <a:r>
              <a:rPr lang="ka-GE" sz="2400" b="1" dirty="0" smtClean="0">
                <a:solidFill>
                  <a:schemeClr val="tx2"/>
                </a:solidFill>
              </a:rPr>
              <a:t>ანალიზი (არსებული მდგომარეობისა და დაგეგმვის </a:t>
            </a:r>
            <a:r>
              <a:rPr lang="ka-GE" sz="2400" b="1" dirty="0">
                <a:solidFill>
                  <a:schemeClr val="tx2"/>
                </a:solidFill>
              </a:rPr>
              <a:t>ნაწილი</a:t>
            </a:r>
            <a:r>
              <a:rPr lang="ka-GE" sz="2400" b="1" dirty="0" smtClean="0">
                <a:solidFill>
                  <a:schemeClr val="tx2"/>
                </a:solidFill>
              </a:rPr>
              <a:t>)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287016" y="3357562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a-GE" sz="2400" b="1" dirty="0" smtClean="0">
                <a:solidFill>
                  <a:schemeClr val="tx2"/>
                </a:solidFill>
              </a:rPr>
              <a:t>გააანალიზეთ და აჩვენეთ ისტორიული განვითარება</a:t>
            </a:r>
            <a:r>
              <a:rPr lang="de-DE" sz="2400" b="1" dirty="0" smtClean="0">
                <a:solidFill>
                  <a:schemeClr val="tx2"/>
                </a:solidFill>
              </a:rPr>
              <a:t/>
            </a:r>
            <a:br>
              <a:rPr lang="de-DE" sz="2400" b="1" dirty="0" smtClean="0">
                <a:solidFill>
                  <a:schemeClr val="tx2"/>
                </a:solidFill>
              </a:rPr>
            </a:br>
            <a:endParaRPr lang="de-DE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2400" b="1" dirty="0" smtClean="0">
                <a:solidFill>
                  <a:schemeClr val="tx2"/>
                </a:solidFill>
              </a:rPr>
              <a:t>					</a:t>
            </a:r>
            <a:r>
              <a:rPr lang="de-DE" sz="24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endParaRPr lang="de-DE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a-GE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ka-GE" sz="2400" dirty="0" smtClean="0">
                <a:solidFill>
                  <a:schemeClr val="tx2"/>
                </a:solidFill>
              </a:rPr>
              <a:t>ეს საჭიროა დაგეგმვის მიზნით (პროგნოზის საფუძველი)!!!</a:t>
            </a:r>
            <a:endParaRPr lang="de-DE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67694"/>
            <a:ext cx="3548058" cy="202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4005278"/>
            <a:ext cx="3023857" cy="17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70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469495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400" b="1" i="1" dirty="0" smtClean="0">
                <a:solidFill>
                  <a:schemeClr val="tx2"/>
                </a:solidFill>
              </a:rPr>
              <a:t>რაოდენობა და ხარისხი</a:t>
            </a:r>
            <a:endParaRPr lang="de-DE" sz="2400" b="1" i="1" dirty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1985903"/>
            <a:ext cx="884438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b="1" dirty="0">
                <a:sym typeface="Symbol" pitchFamily="18" charset="2"/>
              </a:rPr>
              <a:t>სად წარმოიქმნება</a:t>
            </a:r>
            <a:r>
              <a:rPr lang="en-US" altLang="de-DE" dirty="0">
                <a:sym typeface="Symbol" pitchFamily="18" charset="2"/>
              </a:rPr>
              <a:t/>
            </a:r>
            <a:br>
              <a:rPr lang="en-US" altLang="de-DE" dirty="0">
                <a:sym typeface="Symbol" pitchFamily="18" charset="2"/>
              </a:rPr>
            </a:br>
            <a:r>
              <a:rPr lang="ka-GE" altLang="de-DE" dirty="0">
                <a:sym typeface="Symbol" pitchFamily="18" charset="2"/>
              </a:rPr>
              <a:t>(ნარჩენების წარმოქმნის წყაროები)</a:t>
            </a:r>
            <a:endParaRPr lang="en-US" altLang="de-DE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b="1" dirty="0">
                <a:sym typeface="Symbol" pitchFamily="18" charset="2"/>
              </a:rPr>
              <a:t>რამდენი წარმოიქმნება - რამდენი გროვდება</a:t>
            </a:r>
            <a:r>
              <a:rPr lang="en-US" altLang="de-DE" dirty="0">
                <a:sym typeface="Symbol" pitchFamily="18" charset="2"/>
              </a:rPr>
              <a:t/>
            </a:r>
            <a:br>
              <a:rPr lang="en-US" altLang="de-DE" dirty="0">
                <a:sym typeface="Symbol" pitchFamily="18" charset="2"/>
              </a:rPr>
            </a:br>
            <a:r>
              <a:rPr lang="en-US" altLang="de-DE" dirty="0">
                <a:sym typeface="Symbol" pitchFamily="18" charset="2"/>
              </a:rPr>
              <a:t>(</a:t>
            </a:r>
            <a:r>
              <a:rPr lang="ka-GE" altLang="de-DE" dirty="0">
                <a:sym typeface="Symbol" pitchFamily="18" charset="2"/>
              </a:rPr>
              <a:t>წარმოქმნილი ნარჩენების სრული რაოდენობა არ გროვდება!)</a:t>
            </a:r>
            <a:r>
              <a:rPr lang="en-US" altLang="de-DE" dirty="0">
                <a:sym typeface="Symbol" pitchFamily="18" charset="2"/>
              </a:rPr>
              <a:t/>
            </a:r>
            <a:br>
              <a:rPr lang="en-US" altLang="de-DE" dirty="0">
                <a:sym typeface="Symbol" pitchFamily="18" charset="2"/>
              </a:rPr>
            </a:br>
            <a:r>
              <a:rPr lang="en-US" altLang="de-DE" dirty="0">
                <a:sym typeface="Symbol" pitchFamily="18" charset="2"/>
              </a:rPr>
              <a:t>- </a:t>
            </a:r>
            <a:r>
              <a:rPr lang="ka-GE" altLang="de-DE" dirty="0">
                <a:sym typeface="Symbol" pitchFamily="18" charset="2"/>
              </a:rPr>
              <a:t>წარმოქმნა დიდწილად დამოკიდებულია ნარჩენების წყაროზე, ინდივიდებზე, სეზონზე, სოციალურ მდგომარეობაზე</a:t>
            </a:r>
            <a:r>
              <a:rPr lang="en-US" altLang="de-DE" dirty="0">
                <a:sym typeface="Symbol" pitchFamily="18" charset="2"/>
              </a:rPr>
              <a:t/>
            </a:r>
            <a:br>
              <a:rPr lang="en-US" altLang="de-DE" dirty="0">
                <a:sym typeface="Symbol" pitchFamily="18" charset="2"/>
              </a:rPr>
            </a:br>
            <a:r>
              <a:rPr lang="en-US" altLang="de-DE" dirty="0">
                <a:sym typeface="Symbol" pitchFamily="18" charset="2"/>
              </a:rPr>
              <a:t>- </a:t>
            </a:r>
            <a:r>
              <a:rPr lang="ka-GE" altLang="de-DE" dirty="0">
                <a:sym typeface="Symbol" pitchFamily="18" charset="2"/>
              </a:rPr>
              <a:t>შეგროვება დიდწილად დამოკიდებულია ქცევაზე, ტექნიკურ აღჭურვილობაზე, მომსახურებაზე</a:t>
            </a:r>
            <a:endParaRPr lang="en-US" altLang="de-DE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b="1" dirty="0">
                <a:sym typeface="Symbol" pitchFamily="18" charset="2"/>
              </a:rPr>
              <a:t>რა გროვდება</a:t>
            </a:r>
            <a:r>
              <a:rPr lang="en-US" altLang="de-DE" dirty="0">
                <a:sym typeface="Symbol" pitchFamily="18" charset="2"/>
              </a:rPr>
              <a:t/>
            </a:r>
            <a:br>
              <a:rPr lang="en-US" altLang="de-DE" dirty="0">
                <a:sym typeface="Symbol" pitchFamily="18" charset="2"/>
              </a:rPr>
            </a:br>
            <a:r>
              <a:rPr lang="ka-GE" altLang="de-DE" dirty="0">
                <a:sym typeface="Symbol" pitchFamily="18" charset="2"/>
              </a:rPr>
              <a:t>(ნარჩენების ტიპი, მასალების შემადგენლობა)</a:t>
            </a:r>
            <a:endParaRPr lang="en-US" altLang="de-DE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b="1" dirty="0">
                <a:sym typeface="Symbol" pitchFamily="18" charset="2"/>
              </a:rPr>
              <a:t>როგორია შეგროვების ხარისხი</a:t>
            </a:r>
            <a:r>
              <a:rPr lang="en-US" altLang="de-DE" dirty="0">
                <a:sym typeface="Symbol" pitchFamily="18" charset="2"/>
              </a:rPr>
              <a:t/>
            </a:r>
            <a:br>
              <a:rPr lang="en-US" altLang="de-DE" dirty="0">
                <a:sym typeface="Symbol" pitchFamily="18" charset="2"/>
              </a:rPr>
            </a:br>
            <a:r>
              <a:rPr lang="en-US" altLang="de-DE" dirty="0">
                <a:sym typeface="Symbol" pitchFamily="18" charset="2"/>
              </a:rPr>
              <a:t>- </a:t>
            </a:r>
            <a:r>
              <a:rPr lang="ka-GE" altLang="de-DE" dirty="0">
                <a:sym typeface="Symbol" pitchFamily="18" charset="2"/>
              </a:rPr>
              <a:t>ვრცელდება მასალების მიზნობრივი ნაკადების შემთხვევაში (წყაროზე სეპარირება)</a:t>
            </a:r>
            <a:endParaRPr lang="en-US" altLang="de-DE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b="1" dirty="0">
                <a:sym typeface="Symbol" pitchFamily="18" charset="2"/>
              </a:rPr>
              <a:t>როგორ იცვლება ხარისხი</a:t>
            </a:r>
            <a:br>
              <a:rPr lang="ka-GE" altLang="de-DE" b="1" dirty="0">
                <a:sym typeface="Symbol" pitchFamily="18" charset="2"/>
              </a:rPr>
            </a:br>
            <a:r>
              <a:rPr lang="en-US" altLang="de-DE" dirty="0">
                <a:sym typeface="Symbol" pitchFamily="18" charset="2"/>
              </a:rPr>
              <a:t>(</a:t>
            </a:r>
            <a:r>
              <a:rPr lang="ka-GE" altLang="de-DE" dirty="0">
                <a:sym typeface="Symbol" pitchFamily="18" charset="2"/>
              </a:rPr>
              <a:t>სეზონური ცვლილება)</a:t>
            </a:r>
            <a:endParaRPr lang="en-US" altLang="de-DE" dirty="0">
              <a:sym typeface="Symbol" pitchFamily="18" charset="2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79512" y="548679"/>
            <a:ext cx="8856984" cy="792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2800" b="1" dirty="0">
                <a:solidFill>
                  <a:schemeClr val="tx2"/>
                </a:solidFill>
              </a:rPr>
              <a:t>ნარჩენების მართვის გეგმის მომზადება:</a:t>
            </a:r>
            <a:r>
              <a:rPr lang="de-DE" sz="2000" b="1" dirty="0">
                <a:solidFill>
                  <a:schemeClr val="tx2"/>
                </a:solidFill>
              </a:rPr>
              <a:t/>
            </a:r>
            <a:br>
              <a:rPr lang="de-DE" sz="2000" b="1" dirty="0">
                <a:solidFill>
                  <a:schemeClr val="tx2"/>
                </a:solidFill>
              </a:rPr>
            </a:br>
            <a:r>
              <a:rPr lang="ka-GE" sz="2000" b="1" dirty="0">
                <a:solidFill>
                  <a:schemeClr val="tx2"/>
                </a:solidFill>
              </a:rPr>
              <a:t>არსებული მდგომარეობის </a:t>
            </a:r>
            <a:r>
              <a:rPr lang="ka-GE" sz="2000" b="1" dirty="0" smtClean="0">
                <a:solidFill>
                  <a:schemeClr val="tx2"/>
                </a:solidFill>
              </a:rPr>
              <a:t>ნაწილი </a:t>
            </a:r>
            <a:endParaRPr lang="de-D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800" b="1" dirty="0">
                <a:solidFill>
                  <a:schemeClr val="tx2"/>
                </a:solidFill>
              </a:rPr>
              <a:t>შეგროვება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92112" y="1311726"/>
            <a:ext cx="884438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>
                <a:sym typeface="Symbol" pitchFamily="18" charset="2"/>
              </a:rPr>
              <a:t>რა მომსახურება არის </a:t>
            </a:r>
            <a:r>
              <a:rPr lang="ka-GE" altLang="de-DE" sz="2000" b="1" dirty="0" smtClean="0">
                <a:sym typeface="Symbol" pitchFamily="18" charset="2"/>
              </a:rPr>
              <a:t/>
            </a:r>
            <a:br>
              <a:rPr lang="ka-GE" altLang="de-DE" sz="2000" b="1" dirty="0" smtClean="0">
                <a:sym typeface="Symbol" pitchFamily="18" charset="2"/>
              </a:rPr>
            </a:br>
            <a:r>
              <a:rPr lang="ka-GE" altLang="de-DE" sz="2000" b="1" dirty="0" smtClean="0">
                <a:sym typeface="Symbol" pitchFamily="18" charset="2"/>
              </a:rPr>
              <a:t>შემოთავაზებული</a:t>
            </a:r>
            <a:r>
              <a:rPr lang="en-US" altLang="de-DE" sz="2000" dirty="0">
                <a:sym typeface="Symbol" pitchFamily="18" charset="2"/>
              </a:rPr>
              <a:t/>
            </a:r>
            <a:br>
              <a:rPr lang="en-US" altLang="de-DE" sz="2000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- </a:t>
            </a:r>
            <a:r>
              <a:rPr lang="ka-GE" altLang="de-DE" sz="2000" dirty="0">
                <a:sym typeface="Symbol" pitchFamily="18" charset="2"/>
              </a:rPr>
              <a:t>მოსახლეობა როგორ იშორებს ნარჩენებს</a:t>
            </a:r>
            <a:r>
              <a:rPr lang="en-US" altLang="de-DE" sz="2000" dirty="0">
                <a:sym typeface="Symbol" pitchFamily="18" charset="2"/>
              </a:rPr>
              <a:t/>
            </a:r>
            <a:br>
              <a:rPr lang="en-US" altLang="de-DE" sz="2000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- </a:t>
            </a:r>
            <a:r>
              <a:rPr lang="ka-GE" altLang="de-DE" sz="2000" dirty="0">
                <a:sym typeface="Symbol" pitchFamily="18" charset="2"/>
              </a:rPr>
              <a:t>რომელი მასალებისთვის</a:t>
            </a:r>
            <a:endParaRPr lang="en-US" altLang="de-DE" sz="2000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>
                <a:sym typeface="Symbol" pitchFamily="18" charset="2"/>
              </a:rPr>
              <a:t>დაფარვის რა დონეა მიღწეული</a:t>
            </a:r>
            <a:r>
              <a:rPr lang="en-US" altLang="de-DE" sz="2000" dirty="0">
                <a:sym typeface="Symbol" pitchFamily="18" charset="2"/>
              </a:rPr>
              <a:t/>
            </a:r>
            <a:br>
              <a:rPr lang="en-US" altLang="de-DE" sz="2000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(</a:t>
            </a:r>
            <a:r>
              <a:rPr lang="ka-GE" altLang="de-DE" sz="2000" dirty="0">
                <a:sym typeface="Symbol" pitchFamily="18" charset="2"/>
              </a:rPr>
              <a:t>ადგილები/მოსახლეობა დაკავშირებულია/არ არის დაკავშირებული აღნიშნულ მომსახურებასთან)</a:t>
            </a:r>
            <a:endParaRPr lang="en-US" altLang="de-DE" sz="2000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>
                <a:sym typeface="Symbol" pitchFamily="18" charset="2"/>
              </a:rPr>
              <a:t>შეგროვების პარამეტრები</a:t>
            </a:r>
            <a:r>
              <a:rPr lang="en-US" altLang="de-DE" sz="2000" b="1" dirty="0">
                <a:sym typeface="Symbol" pitchFamily="18" charset="2"/>
              </a:rPr>
              <a:t/>
            </a:r>
            <a:br>
              <a:rPr lang="en-US" altLang="de-DE" sz="2000" b="1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(</a:t>
            </a:r>
            <a:r>
              <a:rPr lang="ka-GE" altLang="de-DE" sz="2000" dirty="0">
                <a:sym typeface="Symbol" pitchFamily="18" charset="2"/>
              </a:rPr>
              <a:t>კონტეინერების რაოდენობა/მოცულობა</a:t>
            </a:r>
            <a:r>
              <a:rPr lang="ka-GE" altLang="de-DE" sz="2000" dirty="0" smtClean="0">
                <a:sym typeface="Symbol" pitchFamily="18" charset="2"/>
              </a:rPr>
              <a:t>/</a:t>
            </a:r>
            <a:br>
              <a:rPr lang="ka-GE" altLang="de-DE" sz="2000" dirty="0" smtClean="0">
                <a:sym typeface="Symbol" pitchFamily="18" charset="2"/>
              </a:rPr>
            </a:br>
            <a:r>
              <a:rPr lang="ka-GE" altLang="de-DE" sz="2000" dirty="0" smtClean="0">
                <a:sym typeface="Symbol" pitchFamily="18" charset="2"/>
              </a:rPr>
              <a:t>განლაგება</a:t>
            </a:r>
            <a:r>
              <a:rPr lang="ka-GE" altLang="de-DE" sz="2000" dirty="0">
                <a:sym typeface="Symbol" pitchFamily="18" charset="2"/>
              </a:rPr>
              <a:t>)</a:t>
            </a:r>
            <a:endParaRPr lang="en-US" altLang="de-DE" sz="2000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>
                <a:sym typeface="Symbol" pitchFamily="18" charset="2"/>
              </a:rPr>
              <a:t>შეგროვების სიხშირე</a:t>
            </a:r>
            <a:r>
              <a:rPr lang="en-US" altLang="de-DE" sz="2000" dirty="0">
                <a:sym typeface="Symbol" pitchFamily="18" charset="2"/>
              </a:rPr>
              <a:t/>
            </a:r>
            <a:br>
              <a:rPr lang="en-US" altLang="de-DE" sz="2000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(</a:t>
            </a:r>
            <a:r>
              <a:rPr lang="ka-GE" altLang="de-DE" sz="2000" dirty="0">
                <a:sym typeface="Symbol" pitchFamily="18" charset="2"/>
              </a:rPr>
              <a:t>რამდენად ხშირად გროვდება)</a:t>
            </a:r>
            <a:endParaRPr lang="en-US" altLang="de-DE" sz="2000" dirty="0"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a-GE" altLang="de-DE" sz="2000" b="1" dirty="0">
                <a:sym typeface="Symbol" pitchFamily="18" charset="2"/>
              </a:rPr>
              <a:t>სეპარირებული შეგროვება</a:t>
            </a:r>
            <a:r>
              <a:rPr lang="en-US" altLang="de-DE" sz="2000" dirty="0">
                <a:sym typeface="Symbol" pitchFamily="18" charset="2"/>
              </a:rPr>
              <a:t/>
            </a:r>
            <a:br>
              <a:rPr lang="en-US" altLang="de-DE" sz="2000" dirty="0">
                <a:sym typeface="Symbol" pitchFamily="18" charset="2"/>
              </a:rPr>
            </a:br>
            <a:r>
              <a:rPr lang="en-US" altLang="de-DE" sz="2000" dirty="0">
                <a:sym typeface="Symbol" pitchFamily="18" charset="2"/>
              </a:rPr>
              <a:t>(</a:t>
            </a:r>
            <a:r>
              <a:rPr lang="ka-GE" altLang="de-DE" sz="2000" dirty="0">
                <a:sym typeface="Symbol" pitchFamily="18" charset="2"/>
              </a:rPr>
              <a:t>როგორ, როდის, საზოგადოების ცნობიერება)</a:t>
            </a:r>
            <a:endParaRPr lang="en-US" altLang="de-DE" sz="2000" dirty="0" smtClean="0">
              <a:latin typeface="+mj-lt"/>
              <a:sym typeface="Symbol" pitchFamily="18" charset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15" y="3284984"/>
            <a:ext cx="2844316" cy="213323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92696"/>
            <a:ext cx="1510035" cy="20162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55" y="661742"/>
            <a:ext cx="2314100" cy="12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877</Words>
  <Application>Microsoft Office PowerPoint</Application>
  <PresentationFormat>On-screen Show (4:3)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AcadNusx</vt:lpstr>
      <vt:lpstr>Arial</vt:lpstr>
      <vt:lpstr>Calibri</vt:lpstr>
      <vt:lpstr>Sylfaen</vt:lpstr>
      <vt:lpstr>Symbol</vt:lpstr>
      <vt:lpstr>Times New Roman</vt:lpstr>
      <vt:lpstr>Wingdings</vt:lpstr>
      <vt:lpstr>Larissa-Design</vt:lpstr>
      <vt:lpstr>Office Theme</vt:lpstr>
      <vt:lpstr>PowerPoint Presentation</vt:lpstr>
      <vt:lpstr>PowerPoint Presentation</vt:lpstr>
      <vt:lpstr>რა არის ნარჩენების მართვის გეგმა?</vt:lpstr>
      <vt:lpstr>რა არის ნარჩენების მართვის გეგმა?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Bla, bla</dc:title>
  <dc:creator>user</dc:creator>
  <cp:lastModifiedBy>Aleksander Pertaia</cp:lastModifiedBy>
  <cp:revision>213</cp:revision>
  <dcterms:created xsi:type="dcterms:W3CDTF">2015-09-30T12:26:19Z</dcterms:created>
  <dcterms:modified xsi:type="dcterms:W3CDTF">2017-02-09T09:01:08Z</dcterms:modified>
</cp:coreProperties>
</file>