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9" r:id="rId4"/>
    <p:sldId id="307" r:id="rId5"/>
    <p:sldId id="308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5940152" y="6492875"/>
            <a:ext cx="252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plan</a:t>
            </a:r>
            <a:endParaRPr lang="de-DE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123728" y="6492875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</a:t>
            </a:r>
            <a:r>
              <a:rPr lang="de-DE" dirty="0" err="1" smtClean="0"/>
              <a:t>training</a:t>
            </a:r>
            <a:r>
              <a:rPr lang="de-DE" dirty="0" smtClean="0"/>
              <a:t>       2nd Training,</a:t>
            </a:r>
            <a:r>
              <a:rPr lang="de-DE" baseline="0" dirty="0" smtClean="0"/>
              <a:t> </a:t>
            </a:r>
            <a:r>
              <a:rPr lang="de-DE" dirty="0" err="1" smtClean="0"/>
              <a:t>December</a:t>
            </a:r>
            <a:r>
              <a:rPr lang="de-DE" dirty="0" smtClean="0"/>
              <a:t> 14./15., 2016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244408" y="65087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B9734-B79C-491F-8812-A84B475DD43D}" type="slidenum">
              <a:rPr lang="de-DE" smtClean="0"/>
              <a:pPr algn="r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07.02.2017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89874"/>
            <a:ext cx="9144000" cy="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6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6C8E-7907-4CAF-A03A-B57D08265DFE}" type="datetimeFigureOut">
              <a:rPr lang="de-DE" smtClean="0"/>
              <a:pPr/>
              <a:t>07.02.2017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15338" y="6421461"/>
            <a:ext cx="714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3F10-7006-48E2-ADD3-BBC8A3D774E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2" y="11334"/>
            <a:ext cx="9144000" cy="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3859200" y="100800"/>
            <a:ext cx="3643338" cy="28575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lvl1pPr algn="l"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Accompanying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/  Technical Trainings</a:t>
            </a:r>
          </a:p>
        </p:txBody>
      </p:sp>
      <p:pic>
        <p:nvPicPr>
          <p:cNvPr id="8" name="Picture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109749"/>
            <a:ext cx="360040" cy="258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Picture 2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42346"/>
            <a:ext cx="648072" cy="202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72008" y="764704"/>
            <a:ext cx="9036496" cy="5236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მყარი ნარჩენების ინტეგრირებული მართვა - </a:t>
            </a:r>
            <a:r>
              <a:rPr lang="ka-GE" sz="2200" b="1" dirty="0" smtClean="0">
                <a:solidFill>
                  <a:schemeClr val="tx2"/>
                </a:solidFill>
              </a:rPr>
              <a:t>ქუთაისი </a:t>
            </a:r>
            <a:r>
              <a:rPr lang="de-DE" sz="2200" dirty="0" smtClean="0">
                <a:solidFill>
                  <a:srgbClr val="1F497D"/>
                </a:solidFill>
              </a:rPr>
              <a:t>–</a:t>
            </a:r>
            <a:r>
              <a:rPr lang="ka-GE" sz="2200" dirty="0" smtClean="0">
                <a:solidFill>
                  <a:srgbClr val="1F497D"/>
                </a:solidFill>
              </a:rPr>
              <a:t> </a:t>
            </a:r>
            <a:r>
              <a:rPr lang="ka-GE" sz="2200" dirty="0" smtClean="0">
                <a:solidFill>
                  <a:schemeClr val="tx2"/>
                </a:solidFill>
              </a:rPr>
              <a:t>დამხმარე </a:t>
            </a:r>
            <a:r>
              <a:rPr lang="ka-GE" sz="2200" dirty="0" smtClean="0">
                <a:solidFill>
                  <a:schemeClr val="tx2"/>
                </a:solidFill>
              </a:rPr>
              <a:t>ტექნიკური ტრენინგი</a:t>
            </a:r>
            <a:r>
              <a:rPr lang="de-DE" sz="2200" dirty="0" smtClean="0">
                <a:solidFill>
                  <a:schemeClr val="tx2"/>
                </a:solidFill>
              </a:rPr>
              <a:t>–</a:t>
            </a:r>
          </a:p>
          <a:p>
            <a:pPr algn="ctr">
              <a:buNone/>
            </a:pPr>
            <a:r>
              <a:rPr lang="de-DE" sz="2200" b="1" dirty="0">
                <a:solidFill>
                  <a:schemeClr val="tx2"/>
                </a:solidFill>
              </a:rPr>
              <a:t>Integrated Solid Waste Management </a:t>
            </a:r>
            <a:r>
              <a:rPr lang="de-DE" sz="2200" b="1" dirty="0" smtClean="0">
                <a:solidFill>
                  <a:schemeClr val="tx2"/>
                </a:solidFill>
              </a:rPr>
              <a:t>Kutaisi</a:t>
            </a:r>
            <a:r>
              <a:rPr lang="ka-GE" sz="2200" b="1" dirty="0" smtClean="0">
                <a:solidFill>
                  <a:schemeClr val="tx2"/>
                </a:solidFill>
              </a:rPr>
              <a:t> </a:t>
            </a:r>
            <a:r>
              <a:rPr lang="de-DE" sz="2200" dirty="0" smtClean="0">
                <a:solidFill>
                  <a:srgbClr val="1F497D"/>
                </a:solidFill>
              </a:rPr>
              <a:t>– </a:t>
            </a:r>
            <a:r>
              <a:rPr lang="de-DE" sz="2200" dirty="0">
                <a:solidFill>
                  <a:schemeClr val="tx2"/>
                </a:solidFill>
              </a:rPr>
              <a:t>Accompanying Technical Training –</a:t>
            </a:r>
          </a:p>
          <a:p>
            <a:pPr algn="ctr">
              <a:buFont typeface="Wingdings" pitchFamily="2" charset="2"/>
              <a:buChar char="Ø"/>
            </a:pPr>
            <a:endParaRPr lang="de-DE" sz="3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ka-GE" sz="2400" dirty="0" smtClean="0">
                <a:solidFill>
                  <a:schemeClr val="tx2"/>
                </a:solidFill>
              </a:rPr>
              <a:t>მე-</a:t>
            </a:r>
            <a:r>
              <a:rPr lang="en-US" sz="2400" dirty="0" smtClean="0">
                <a:solidFill>
                  <a:schemeClr val="tx2"/>
                </a:solidFill>
              </a:rPr>
              <a:t>3</a:t>
            </a:r>
            <a:r>
              <a:rPr lang="ka-GE" sz="2400" dirty="0" smtClean="0">
                <a:solidFill>
                  <a:schemeClr val="tx2"/>
                </a:solidFill>
              </a:rPr>
              <a:t> ტრენინგი </a:t>
            </a:r>
            <a:r>
              <a:rPr lang="de-DE" sz="2400" b="1" dirty="0" smtClean="0">
                <a:solidFill>
                  <a:srgbClr val="1F497D"/>
                </a:solidFill>
              </a:rPr>
              <a:t>“</a:t>
            </a:r>
            <a:r>
              <a:rPr lang="ka-GE" sz="2400" b="1" dirty="0" smtClean="0">
                <a:solidFill>
                  <a:srgbClr val="1F497D"/>
                </a:solidFill>
              </a:rPr>
              <a:t>მუნიციპალური ნარჩენების მართვის დაგეგმვა</a:t>
            </a:r>
            <a:r>
              <a:rPr lang="de-DE" sz="2400" b="1" dirty="0" smtClean="0">
                <a:solidFill>
                  <a:srgbClr val="1F497D"/>
                </a:solidFill>
              </a:rPr>
              <a:t>“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r>
              <a:rPr lang="ka-GE" sz="2800" dirty="0" smtClean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r</a:t>
            </a:r>
            <a:r>
              <a:rPr lang="de-DE" sz="2800" dirty="0">
                <a:solidFill>
                  <a:schemeClr val="tx2"/>
                </a:solidFill>
              </a:rPr>
              <a:t>d </a:t>
            </a:r>
            <a:r>
              <a:rPr lang="de-DE" sz="2800" dirty="0" smtClean="0">
                <a:solidFill>
                  <a:schemeClr val="tx2"/>
                </a:solidFill>
              </a:rPr>
              <a:t>Training</a:t>
            </a:r>
            <a:r>
              <a:rPr lang="ka-GE" sz="2800" dirty="0" smtClean="0">
                <a:solidFill>
                  <a:schemeClr val="tx2"/>
                </a:solidFill>
              </a:rPr>
              <a:t> </a:t>
            </a:r>
            <a:r>
              <a:rPr lang="de-DE" sz="2800" b="1" dirty="0" smtClean="0">
                <a:solidFill>
                  <a:srgbClr val="1F497D"/>
                </a:solidFill>
              </a:rPr>
              <a:t>“Municipal </a:t>
            </a:r>
            <a:r>
              <a:rPr lang="de-DE" sz="2800" b="1" dirty="0">
                <a:solidFill>
                  <a:srgbClr val="1F497D"/>
                </a:solidFill>
              </a:rPr>
              <a:t>Waste Management Planning“</a:t>
            </a:r>
            <a:r>
              <a:rPr lang="de-DE" sz="2400" b="1" dirty="0">
                <a:solidFill>
                  <a:schemeClr val="tx2"/>
                </a:solidFill>
              </a:rPr>
              <a:t/>
            </a:r>
            <a:br>
              <a:rPr lang="de-DE" sz="2400" b="1" dirty="0">
                <a:solidFill>
                  <a:schemeClr val="tx2"/>
                </a:solidFill>
              </a:rPr>
            </a:br>
            <a:endParaRPr lang="de-DE" sz="1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ka-GE" sz="3600" b="1" dirty="0" smtClean="0"/>
              <a:t>საკონსულტაციო </a:t>
            </a:r>
            <a:r>
              <a:rPr lang="ka-GE" sz="3600" b="1" dirty="0"/>
              <a:t>სახის </a:t>
            </a:r>
            <a:r>
              <a:rPr lang="ka-GE" sz="3600" b="1" dirty="0" smtClean="0"/>
              <a:t>ვიზიტები,</a:t>
            </a:r>
          </a:p>
          <a:p>
            <a:pPr marL="0" indent="0" algn="ctr">
              <a:buNone/>
            </a:pPr>
            <a:r>
              <a:rPr lang="ka-GE" sz="3600" b="1" dirty="0" smtClean="0"/>
              <a:t>2017 </a:t>
            </a:r>
            <a:r>
              <a:rPr lang="ka-GE" sz="3600" b="1" dirty="0"/>
              <a:t>წლის </a:t>
            </a:r>
            <a:r>
              <a:rPr lang="ka-GE" sz="3600" b="1" dirty="0" smtClean="0"/>
              <a:t>თებერვალი</a:t>
            </a:r>
            <a:endParaRPr lang="ka-GE" sz="36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000" b="1" dirty="0"/>
              <a:t>Consultative </a:t>
            </a:r>
            <a:r>
              <a:rPr lang="en-US" sz="4000" b="1" dirty="0" smtClean="0"/>
              <a:t>visits</a:t>
            </a:r>
            <a:r>
              <a:rPr lang="ka-GE" sz="4000" b="1" dirty="0" smtClean="0"/>
              <a:t>, </a:t>
            </a:r>
            <a:r>
              <a:rPr lang="en-US" sz="4000" b="1" dirty="0" smtClean="0"/>
              <a:t>February</a:t>
            </a:r>
            <a:r>
              <a:rPr lang="en-US" sz="4000" b="1" dirty="0" smtClean="0"/>
              <a:t>, 2017</a:t>
            </a:r>
            <a:r>
              <a:rPr lang="en-US" sz="3600" b="1" dirty="0"/>
              <a:t/>
            </a:r>
            <a:br>
              <a:rPr lang="en-US" sz="3600" b="1" dirty="0"/>
            </a:br>
            <a:endParaRPr lang="de-DE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2951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dirty="0"/>
              <a:t>Consultative </a:t>
            </a:r>
            <a:r>
              <a:rPr lang="en-US" sz="1400" dirty="0" smtClean="0"/>
              <a:t>visits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ka-GE" sz="1400" dirty="0" smtClean="0"/>
              <a:t>საკონსულტაციო სახის ვიზიტები</a:t>
            </a:r>
            <a:endParaRPr lang="ka-GE" sz="1400" dirty="0">
              <a:solidFill>
                <a:srgbClr val="000000"/>
              </a:solidFill>
            </a:endParaRPr>
          </a:p>
        </p:txBody>
      </p:sp>
      <p:pic>
        <p:nvPicPr>
          <p:cNvPr id="9" name="Picture 5" descr="D:\!GOGI\!_GAMMA\!_2017\Kutaisi_Accompanying Measures_2017\01-2017\Photos_01-2017\IMG_20170126_160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5430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!GOGI\!_GAMMA\!_2017\Kutaisi_Accompanying Measures_2017\01-2017\Photos_01-2017\IMG_20170125_154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!GOGI\!_GAMMA\!_2017\Kutaisi_Accompanying Measures_2017\01-2017\Photos_01-2017\IMG_20170126_1433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!GOGI\!_GAMMA\!_2017\Kutaisi_Accompanying Measures_2017\01-2017\Photos_01-2017\IMG_20170125_1339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4955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2951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dirty="0"/>
              <a:t>Consultative </a:t>
            </a:r>
            <a:r>
              <a:rPr lang="en-US" sz="1400" dirty="0" smtClean="0"/>
              <a:t>visits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ka-GE" sz="1400" dirty="0" smtClean="0"/>
              <a:t>საკონსულტაციო სახის ვიზიტები</a:t>
            </a:r>
            <a:endParaRPr lang="ka-GE" sz="1400" dirty="0">
              <a:solidFill>
                <a:srgbClr val="000000"/>
              </a:solidFill>
            </a:endParaRPr>
          </a:p>
        </p:txBody>
      </p:sp>
      <p:pic>
        <p:nvPicPr>
          <p:cNvPr id="3075" name="Picture 3" descr="D:\!GOGI\!_GAMMA\!_2017\Kutaisi_Accompanying Measures_2017\01-2017\Photos_01-2017\IMG_20170125_120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/>
          <a:stretch/>
        </p:blipFill>
        <p:spPr bwMode="auto">
          <a:xfrm>
            <a:off x="179512" y="1268760"/>
            <a:ext cx="3344352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!GOGI\!_GAMMA\!_2017\Kutaisi_Accompanying Measures_2017\01-2017\Photos_01-2017\IMG_20170125_120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r="14441" b="8918"/>
          <a:stretch/>
        </p:blipFill>
        <p:spPr bwMode="auto">
          <a:xfrm>
            <a:off x="2782362" y="3543009"/>
            <a:ext cx="316418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!GOGI\!_GAMMA\!_2017\Kutaisi_Accompanying Measures_2017\01-2017\Photos_01-2017\IMG_20170126_1525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55872"/>
            <a:ext cx="316992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2951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dirty="0"/>
              <a:t>Track record for the WMP process with municipalities in the </a:t>
            </a:r>
            <a:r>
              <a:rPr lang="en-US" sz="1400" dirty="0" err="1"/>
              <a:t>Imereti</a:t>
            </a:r>
            <a:r>
              <a:rPr lang="en-US" sz="1400" dirty="0"/>
              <a:t> and </a:t>
            </a:r>
            <a:r>
              <a:rPr lang="en-US" sz="1400" dirty="0" err="1"/>
              <a:t>Racha-Lechkhumi-Kmevo</a:t>
            </a:r>
            <a:r>
              <a:rPr lang="en-US" sz="1400" dirty="0"/>
              <a:t> </a:t>
            </a:r>
            <a:r>
              <a:rPr lang="en-US" sz="1400" dirty="0" err="1"/>
              <a:t>Svaneti</a:t>
            </a:r>
            <a:r>
              <a:rPr lang="en-US" sz="1400" dirty="0"/>
              <a:t> regions</a:t>
            </a:r>
            <a:br>
              <a:rPr lang="en-US" sz="1400" dirty="0"/>
            </a:br>
            <a:r>
              <a:rPr lang="ka-GE" sz="1400" dirty="0"/>
              <a:t>იმერეთის, რაჭა-ლეჩხუმის და ქვემო სვანეთის რეგიონებში ნარჩენების მართვის გეგმის მომზადების პროცესი</a:t>
            </a:r>
            <a:endParaRPr lang="ka-GE" sz="140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8" y="1076470"/>
            <a:ext cx="8920271" cy="530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2951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dirty="0"/>
              <a:t>Track record for the WMP process with municipalities in the </a:t>
            </a:r>
            <a:r>
              <a:rPr lang="en-US" sz="1400" dirty="0" err="1"/>
              <a:t>Imereti</a:t>
            </a:r>
            <a:r>
              <a:rPr lang="en-US" sz="1400" dirty="0"/>
              <a:t> and </a:t>
            </a:r>
            <a:r>
              <a:rPr lang="en-US" sz="1400" dirty="0" err="1"/>
              <a:t>Racha-Lechkhumi-Kmevo</a:t>
            </a:r>
            <a:r>
              <a:rPr lang="en-US" sz="1400" dirty="0"/>
              <a:t> </a:t>
            </a:r>
            <a:r>
              <a:rPr lang="en-US" sz="1400" dirty="0" err="1"/>
              <a:t>Svaneti</a:t>
            </a:r>
            <a:r>
              <a:rPr lang="en-US" sz="1400" dirty="0"/>
              <a:t> regions</a:t>
            </a:r>
            <a:br>
              <a:rPr lang="en-US" sz="1400" dirty="0"/>
            </a:br>
            <a:r>
              <a:rPr lang="ka-GE" sz="1400" dirty="0"/>
              <a:t>იმერეთის, რაჭა-ლეჩხუმის და ქვემო სვანეთის რეგიონებში ნარჩენების მართვის გეგმის მომზადების პროცესი</a:t>
            </a:r>
            <a:endParaRPr lang="ka-GE" sz="1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401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68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Bla, bla</dc:title>
  <dc:creator>user</dc:creator>
  <cp:lastModifiedBy>Go Be</cp:lastModifiedBy>
  <cp:revision>211</cp:revision>
  <dcterms:created xsi:type="dcterms:W3CDTF">2015-09-30T12:26:19Z</dcterms:created>
  <dcterms:modified xsi:type="dcterms:W3CDTF">2017-02-07T14:53:35Z</dcterms:modified>
</cp:coreProperties>
</file>