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ne Boesten" initials="RB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60F-571B-2242-AAD2-7BD7C5B03D24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6441-DD3E-9845-BBF9-34D8E9CB0C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84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60F-571B-2242-AAD2-7BD7C5B03D24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6441-DD3E-9845-BBF9-34D8E9CB0C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741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42233"/>
            <a:ext cx="2057400" cy="548393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42233"/>
            <a:ext cx="6019800" cy="548393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60F-571B-2242-AAD2-7BD7C5B03D24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6441-DD3E-9845-BBF9-34D8E9CB0C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669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60F-571B-2242-AAD2-7BD7C5B03D24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6441-DD3E-9845-BBF9-34D8E9CB0C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062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60F-571B-2242-AAD2-7BD7C5B03D24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6441-DD3E-9845-BBF9-34D8E9CB0C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539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60F-571B-2242-AAD2-7BD7C5B03D24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6441-DD3E-9845-BBF9-34D8E9CB0C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06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60F-571B-2242-AAD2-7BD7C5B03D24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6441-DD3E-9845-BBF9-34D8E9CB0C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914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60F-571B-2242-AAD2-7BD7C5B03D24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6441-DD3E-9845-BBF9-34D8E9CB0C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019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60F-571B-2242-AAD2-7BD7C5B03D24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6441-DD3E-9845-BBF9-34D8E9CB0C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309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6664"/>
            <a:ext cx="3008313" cy="77843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56664"/>
            <a:ext cx="5111750" cy="564299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6455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60F-571B-2242-AAD2-7BD7C5B03D24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6441-DD3E-9845-BBF9-34D8E9CB0C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930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D60F-571B-2242-AAD2-7BD7C5B03D24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6441-DD3E-9845-BBF9-34D8E9CB0C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83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35016"/>
            <a:ext cx="8229600" cy="7826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56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372312" y="643572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ED60F-571B-2242-AAD2-7BD7C5B03D24}" type="datetimeFigureOut">
              <a:rPr lang="en-US" smtClean="0"/>
              <a:pPr/>
              <a:t>2/8/2017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285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B6441-DD3E-9845-BBF9-34D8E9CB0C8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03" y="0"/>
            <a:ext cx="694703" cy="808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246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45705"/>
            <a:ext cx="7772400" cy="2354746"/>
          </a:xfrm>
        </p:spPr>
        <p:txBody>
          <a:bodyPr>
            <a:normAutofit/>
          </a:bodyPr>
          <a:lstStyle/>
          <a:p>
            <a:r>
              <a:rPr lang="ka-GE" dirty="0" smtClean="0"/>
              <a:t>ტრენინგი:</a:t>
            </a:r>
            <a:br>
              <a:rPr lang="ka-GE" dirty="0" smtClean="0"/>
            </a:br>
            <a:r>
              <a:rPr lang="ka-GE" dirty="0" smtClean="0"/>
              <a:t>მუნიციპალური ნარჩენების მართვის დაგეგმვა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5130" y="4070554"/>
            <a:ext cx="7663070" cy="1568245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ka-GE" sz="2400" dirty="0" smtClean="0"/>
              <a:t>ქუთაისი, 2017 წლის თებერვალი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487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773735" y="843067"/>
            <a:ext cx="78075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dirty="0" smtClean="0">
                <a:solidFill>
                  <a:schemeClr val="bg1">
                    <a:lumMod val="50000"/>
                  </a:schemeClr>
                </a:solidFill>
              </a:rPr>
              <a:t>ტრენინგი: მუნიციპალური ნარჩენების </a:t>
            </a:r>
            <a:r>
              <a:rPr lang="ka-GE" smtClean="0">
                <a:solidFill>
                  <a:schemeClr val="bg1">
                    <a:lumMod val="50000"/>
                  </a:schemeClr>
                </a:solidFill>
              </a:rPr>
              <a:t>მართვის დაგეგმვა</a:t>
            </a:r>
          </a:p>
          <a:p>
            <a:pPr algn="ctr"/>
            <a:r>
              <a:rPr lang="ka-GE" dirty="0" smtClean="0">
                <a:solidFill>
                  <a:schemeClr val="bg1">
                    <a:lumMod val="50000"/>
                  </a:schemeClr>
                </a:solidFill>
              </a:rPr>
              <a:t>ქუთაისი, 2017 წლის თებერვალი</a:t>
            </a:r>
            <a:endParaRPr lang="de-D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211015" y="1604564"/>
            <a:ext cx="876183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2600" b="1" u="sng" dirty="0" smtClean="0">
                <a:solidFill>
                  <a:schemeClr val="tx2"/>
                </a:solidFill>
              </a:rPr>
              <a:t>საორგანიზაციო კუთხით მნიშვნელოვანი ინფორმაცია</a:t>
            </a:r>
            <a:endParaRPr lang="de-DE" sz="2600" b="1" u="sng" dirty="0">
              <a:solidFill>
                <a:schemeClr val="tx2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211015" y="2252668"/>
            <a:ext cx="84757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>
              <a:buFont typeface="Arial" pitchFamily="34" charset="0"/>
              <a:buChar char="•"/>
            </a:pPr>
            <a:r>
              <a:rPr lang="ka-GE" b="1" dirty="0" smtClean="0"/>
              <a:t>დღეს, საღამოს 19:00 საათზე სასტუმროს რესტორანში გაიმართება სადილი</a:t>
            </a:r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211015" y="3023882"/>
            <a:ext cx="876183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2400" b="1" i="1" u="sng" dirty="0" smtClean="0">
                <a:solidFill>
                  <a:schemeClr val="tx2"/>
                </a:solidFill>
              </a:rPr>
              <a:t>ხუთშაბათი, 9 თებერვალი, ტრენინგის მე-2 დღე:</a:t>
            </a:r>
            <a:endParaRPr lang="en-US" sz="2400" b="1" i="1" u="sng" dirty="0" smtClean="0">
              <a:solidFill>
                <a:schemeClr val="tx2"/>
              </a:solidFill>
            </a:endParaRPr>
          </a:p>
          <a:p>
            <a:pPr indent="266700">
              <a:buFont typeface="Arial" pitchFamily="34" charset="0"/>
              <a:buChar char="•"/>
            </a:pPr>
            <a:endParaRPr lang="en-US" sz="2000" b="1" dirty="0" smtClean="0">
              <a:solidFill>
                <a:schemeClr val="tx2"/>
              </a:solidFill>
            </a:endParaRPr>
          </a:p>
          <a:p>
            <a:pPr indent="266700">
              <a:buFont typeface="Arial" pitchFamily="34" charset="0"/>
              <a:buChar char="•"/>
            </a:pPr>
            <a:r>
              <a:rPr lang="ka-GE" sz="2000" b="1" dirty="0" smtClean="0"/>
              <a:t>საუზმე </a:t>
            </a:r>
            <a:r>
              <a:rPr lang="en-US" sz="2000" dirty="0" smtClean="0"/>
              <a:t> </a:t>
            </a:r>
            <a:r>
              <a:rPr lang="ka-GE" sz="2000" dirty="0" smtClean="0"/>
              <a:t>ტრენინგის მონაწილეებისთვის </a:t>
            </a:r>
            <a:r>
              <a:rPr lang="en-US" sz="2000" b="1" dirty="0" smtClean="0"/>
              <a:t>08:00</a:t>
            </a:r>
            <a:r>
              <a:rPr lang="ka-GE" sz="2000" b="1" dirty="0" smtClean="0"/>
              <a:t>-დან</a:t>
            </a:r>
            <a:r>
              <a:rPr lang="en-US" sz="2000" b="1" dirty="0" smtClean="0"/>
              <a:t> - 9:30</a:t>
            </a:r>
            <a:r>
              <a:rPr lang="ka-GE" sz="2000" b="1" dirty="0" smtClean="0"/>
              <a:t>-მდე</a:t>
            </a:r>
            <a:endParaRPr lang="en-US" sz="2000" b="1" dirty="0" smtClean="0"/>
          </a:p>
          <a:p>
            <a:pPr indent="266700">
              <a:buFont typeface="Arial" pitchFamily="34" charset="0"/>
              <a:buChar char="•"/>
            </a:pPr>
            <a:endParaRPr lang="en-US" sz="2000" dirty="0" smtClean="0"/>
          </a:p>
          <a:p>
            <a:pPr indent="266700">
              <a:buFont typeface="Arial" pitchFamily="34" charset="0"/>
              <a:buChar char="•"/>
              <a:tabLst>
                <a:tab pos="266700" algn="l"/>
              </a:tabLst>
            </a:pPr>
            <a:r>
              <a:rPr lang="ka-GE" sz="2000" b="1" dirty="0" smtClean="0"/>
              <a:t>ჩექაუთი</a:t>
            </a:r>
            <a:r>
              <a:rPr lang="en-US" sz="2000" b="1" dirty="0" smtClean="0"/>
              <a:t> </a:t>
            </a:r>
            <a:r>
              <a:rPr lang="en-US" sz="2000" dirty="0" smtClean="0"/>
              <a:t>/ </a:t>
            </a:r>
            <a:r>
              <a:rPr lang="ka-GE" sz="2000" dirty="0" smtClean="0"/>
              <a:t>ნომრების დაცლა</a:t>
            </a:r>
            <a:r>
              <a:rPr lang="en-US" sz="2000" dirty="0" smtClean="0"/>
              <a:t> </a:t>
            </a:r>
            <a:r>
              <a:rPr lang="ka-GE" sz="2000" dirty="0" smtClean="0"/>
              <a:t>გრძელდება </a:t>
            </a:r>
            <a:r>
              <a:rPr lang="en-US" sz="2000" b="1" smtClean="0"/>
              <a:t>12:00</a:t>
            </a:r>
            <a:r>
              <a:rPr lang="ka-GE" sz="2000" b="1" smtClean="0"/>
              <a:t>-მდე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	</a:t>
            </a:r>
            <a:r>
              <a:rPr lang="ka-GE" sz="2000" dirty="0" smtClean="0"/>
              <a:t>ბარგის შენახვა შესაძლებელია სასტუმროს მისაღებში</a:t>
            </a:r>
            <a:endParaRPr lang="en-US" sz="2000" dirty="0" smtClean="0"/>
          </a:p>
          <a:p>
            <a:pPr indent="266700">
              <a:buFont typeface="Arial" pitchFamily="34" charset="0"/>
              <a:buChar char="•"/>
              <a:tabLst>
                <a:tab pos="266700" algn="l"/>
              </a:tabLst>
            </a:pPr>
            <a:endParaRPr lang="en-US" sz="2000" dirty="0" smtClean="0"/>
          </a:p>
          <a:p>
            <a:pPr indent="266700">
              <a:buFont typeface="Arial" pitchFamily="34" charset="0"/>
              <a:buChar char="•"/>
              <a:tabLst>
                <a:tab pos="266700" algn="l"/>
              </a:tabLst>
            </a:pPr>
            <a:r>
              <a:rPr lang="ka-GE" sz="2000" b="1" dirty="0" smtClean="0"/>
              <a:t>შესვენებაზე „სამივლინებო ფურცელს“ ხელს მოაწერს ნოდარ შერგელაშვილი!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72909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684035"/>
              </p:ext>
            </p:extLst>
          </p:nvPr>
        </p:nvGraphicFramePr>
        <p:xfrm>
          <a:off x="132735" y="766916"/>
          <a:ext cx="8878532" cy="5505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0733">
                  <a:extLst>
                    <a:ext uri="{9D8B030D-6E8A-4147-A177-3AD203B41FA5}">
                      <a16:colId xmlns:a16="http://schemas.microsoft.com/office/drawing/2014/main" val="1887654702"/>
                    </a:ext>
                  </a:extLst>
                </a:gridCol>
                <a:gridCol w="5752391">
                  <a:extLst>
                    <a:ext uri="{9D8B030D-6E8A-4147-A177-3AD203B41FA5}">
                      <a16:colId xmlns:a16="http://schemas.microsoft.com/office/drawing/2014/main" val="2064115014"/>
                    </a:ext>
                  </a:extLst>
                </a:gridCol>
                <a:gridCol w="1935408">
                  <a:extLst>
                    <a:ext uri="{9D8B030D-6E8A-4147-A177-3AD203B41FA5}">
                      <a16:colId xmlns:a16="http://schemas.microsoft.com/office/drawing/2014/main" val="3495769180"/>
                    </a:ext>
                  </a:extLst>
                </a:gridCol>
              </a:tblGrid>
              <a:tr h="204495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effectLst/>
                        </a:rPr>
                        <a:t>დღე 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71" marR="56771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effectLst/>
                        </a:rPr>
                        <a:t>თებ. 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71" marR="5677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034633"/>
                  </a:ext>
                </a:extLst>
              </a:tr>
              <a:tr h="2044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effectLst/>
                        </a:rPr>
                        <a:t>საკითხი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effectLst/>
                        </a:rPr>
                        <a:t>მომხსენებელი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71" marR="56771" marT="0" marB="0"/>
                </a:tc>
                <a:extLst>
                  <a:ext uri="{0D108BD9-81ED-4DB2-BD59-A6C34878D82A}">
                    <a16:rowId xmlns:a16="http://schemas.microsoft.com/office/drawing/2014/main" val="1254235318"/>
                  </a:ext>
                </a:extLst>
              </a:tr>
              <a:tr h="2044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13:30 – 14:00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71" marR="56771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b="1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რეგისტრაცია</a:t>
                      </a:r>
                      <a:endParaRPr lang="en-US" sz="1400" b="1" i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71" marR="5677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017064"/>
                  </a:ext>
                </a:extLst>
              </a:tr>
              <a:tr h="4089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14:00 – 14:20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effectLst/>
                        </a:rPr>
                        <a:t>მისასალმებელი სიტყვა, დღის წესრიგი, ჩატარებული ტრენინგების შეფასება/ „სად გვსურს ყოფნა?“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effectLst/>
                        </a:rPr>
                        <a:t>იან რაიხენბახი</a:t>
                      </a:r>
                      <a:endParaRPr lang="en-US" sz="14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71" marR="56771" marT="0" marB="0"/>
                </a:tc>
                <a:extLst>
                  <a:ext uri="{0D108BD9-81ED-4DB2-BD59-A6C34878D82A}">
                    <a16:rowId xmlns:a16="http://schemas.microsoft.com/office/drawing/2014/main" val="3574604092"/>
                  </a:ext>
                </a:extLst>
              </a:tr>
              <a:tr h="6247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14:20 – </a:t>
                      </a:r>
                      <a:r>
                        <a:rPr lang="ka-GE" sz="1400" dirty="0" smtClean="0">
                          <a:effectLst/>
                        </a:rPr>
                        <a:t>14:40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effectLst/>
                        </a:rPr>
                        <a:t>საკონსულტაციო პროცესის შეფასება/შეჯამება </a:t>
                      </a:r>
                      <a:endParaRPr lang="en-US" sz="1400" dirty="0">
                        <a:effectLst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ka-GE" sz="1400" dirty="0">
                          <a:effectLst/>
                        </a:rPr>
                        <a:t>პროცედურული და თემატური საკითხები</a:t>
                      </a:r>
                      <a:endParaRPr lang="en-US" sz="1400" dirty="0">
                        <a:effectLst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ka-GE" sz="1400" dirty="0">
                          <a:effectLst/>
                        </a:rPr>
                        <a:t>ზოგადი შეფასება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effectLst/>
                        </a:rPr>
                        <a:t>გიორგი ბედენაშვილი</a:t>
                      </a:r>
                      <a:endParaRPr lang="en-US" sz="14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effectLst/>
                        </a:rPr>
                        <a:t>ნოდარ თხელიძე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71" marR="56771" marT="0" marB="0"/>
                </a:tc>
                <a:extLst>
                  <a:ext uri="{0D108BD9-81ED-4DB2-BD59-A6C34878D82A}">
                    <a16:rowId xmlns:a16="http://schemas.microsoft.com/office/drawing/2014/main" val="2190409614"/>
                  </a:ext>
                </a:extLst>
              </a:tr>
              <a:tr h="38805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</a:t>
                      </a:r>
                      <a:r>
                        <a:rPr lang="ka-GE" sz="1400" dirty="0" smtClean="0">
                          <a:effectLst/>
                        </a:rPr>
                        <a:t>4:40 - 1</a:t>
                      </a:r>
                      <a:r>
                        <a:rPr lang="en-GB" sz="1400" dirty="0" smtClean="0">
                          <a:effectLst/>
                        </a:rPr>
                        <a:t>5:00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 marL="381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effectLst/>
                        </a:rPr>
                        <a:t>საკონსულტაციო პროცესთან დაკავშირებული დისკუსია და საკითხები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effectLst/>
                        </a:rPr>
                        <a:t>მოდერატორი</a:t>
                      </a:r>
                      <a:r>
                        <a:rPr lang="en-GB" sz="1400" dirty="0">
                          <a:effectLst/>
                        </a:rPr>
                        <a:t>: 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 smtClean="0">
                          <a:effectLst/>
                        </a:rPr>
                        <a:t>იან</a:t>
                      </a:r>
                      <a:r>
                        <a:rPr lang="ka-GE" sz="1400" baseline="0" dirty="0" smtClean="0">
                          <a:effectLst/>
                        </a:rPr>
                        <a:t> რაიხენბახი</a:t>
                      </a:r>
                      <a:endParaRPr lang="en-US" sz="1400" dirty="0">
                        <a:effectLst/>
                      </a:endParaRPr>
                    </a:p>
                  </a:txBody>
                  <a:tcPr marL="56771" marR="56771" marT="0" marB="0"/>
                </a:tc>
                <a:extLst>
                  <a:ext uri="{0D108BD9-81ED-4DB2-BD59-A6C34878D82A}">
                    <a16:rowId xmlns:a16="http://schemas.microsoft.com/office/drawing/2014/main" val="1743971238"/>
                  </a:ext>
                </a:extLst>
              </a:tr>
              <a:tr h="4089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15:</a:t>
                      </a:r>
                      <a:r>
                        <a:rPr lang="ka-GE" sz="1400" dirty="0" smtClean="0">
                          <a:effectLst/>
                        </a:rPr>
                        <a:t>00</a:t>
                      </a:r>
                      <a:r>
                        <a:rPr lang="en-GB" sz="1400" dirty="0" smtClean="0">
                          <a:effectLst/>
                        </a:rPr>
                        <a:t> </a:t>
                      </a:r>
                      <a:r>
                        <a:rPr lang="en-GB" sz="1400" dirty="0">
                          <a:effectLst/>
                        </a:rPr>
                        <a:t>– </a:t>
                      </a:r>
                      <a:r>
                        <a:rPr lang="en-GB" sz="1400" dirty="0" smtClean="0">
                          <a:effectLst/>
                        </a:rPr>
                        <a:t>1</a:t>
                      </a:r>
                      <a:r>
                        <a:rPr lang="ka-GE" sz="1400" dirty="0" smtClean="0">
                          <a:effectLst/>
                        </a:rPr>
                        <a:t>5:30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effectLst/>
                        </a:rPr>
                        <a:t>გარემოსა და ბუნებრივი რესურსების დაცვის სამინისტროს ხედვები და სიახლეები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 smtClean="0">
                          <a:effectLst/>
                        </a:rPr>
                        <a:t>ვიკა </a:t>
                      </a:r>
                      <a:r>
                        <a:rPr lang="ka-GE" sz="1400" dirty="0">
                          <a:effectLst/>
                        </a:rPr>
                        <a:t>მეტრეველი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71" marR="56771" marT="0" marB="0"/>
                </a:tc>
                <a:extLst>
                  <a:ext uri="{0D108BD9-81ED-4DB2-BD59-A6C34878D82A}">
                    <a16:rowId xmlns:a16="http://schemas.microsoft.com/office/drawing/2014/main" val="2689033926"/>
                  </a:ext>
                </a:extLst>
              </a:tr>
              <a:tr h="3156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</a:t>
                      </a:r>
                      <a:r>
                        <a:rPr lang="ka-GE" sz="1400" dirty="0" smtClean="0">
                          <a:effectLst/>
                        </a:rPr>
                        <a:t>5</a:t>
                      </a:r>
                      <a:r>
                        <a:rPr lang="en-GB" sz="1400" dirty="0" smtClean="0">
                          <a:effectLst/>
                        </a:rPr>
                        <a:t>:30 </a:t>
                      </a:r>
                      <a:r>
                        <a:rPr lang="en-GB" sz="1400" dirty="0">
                          <a:effectLst/>
                        </a:rPr>
                        <a:t>– </a:t>
                      </a:r>
                      <a:r>
                        <a:rPr lang="en-GB" sz="1400" dirty="0" smtClean="0">
                          <a:effectLst/>
                        </a:rPr>
                        <a:t>1</a:t>
                      </a:r>
                      <a:r>
                        <a:rPr lang="ka-GE" sz="1400" dirty="0" smtClean="0">
                          <a:effectLst/>
                        </a:rPr>
                        <a:t>6</a:t>
                      </a:r>
                      <a:r>
                        <a:rPr lang="en-GB" sz="1400" dirty="0" smtClean="0">
                          <a:effectLst/>
                        </a:rPr>
                        <a:t>:00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71" marR="56771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8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ყავის</a:t>
                      </a:r>
                      <a:r>
                        <a:rPr lang="ka-GE" sz="1800" b="1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ka-GE" sz="18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შესვენება</a:t>
                      </a:r>
                      <a:endParaRPr lang="en-US" sz="1800" b="1" i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71" marR="5677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079376"/>
                  </a:ext>
                </a:extLst>
              </a:tr>
              <a:tr h="15630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16:00 – </a:t>
                      </a:r>
                      <a:r>
                        <a:rPr lang="en-GB" sz="1400" dirty="0" smtClean="0">
                          <a:effectLst/>
                        </a:rPr>
                        <a:t>1</a:t>
                      </a:r>
                      <a:r>
                        <a:rPr lang="ka-GE" sz="1400" dirty="0" smtClean="0">
                          <a:effectLst/>
                        </a:rPr>
                        <a:t>7:00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effectLst/>
                        </a:rPr>
                        <a:t>ზოგადი მიმოხილვა/გამოხმაურება მუნიციპალიტეტების მხრიდან: </a:t>
                      </a:r>
                      <a:endParaRPr lang="en-US" sz="1400" dirty="0">
                        <a:effectLst/>
                      </a:endParaRPr>
                    </a:p>
                    <a:p>
                      <a:pPr marL="453390" marR="0" indent="-45339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–   </a:t>
                      </a:r>
                      <a:r>
                        <a:rPr lang="ka-GE" sz="1400" dirty="0">
                          <a:effectLst/>
                        </a:rPr>
                        <a:t>ნარჩენების მართვის დაგეგმვასთან დაკავშირებული საქმიანობა </a:t>
                      </a:r>
                      <a:endParaRPr lang="en-US" sz="1400" dirty="0">
                        <a:effectLst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ka-GE" sz="1400" dirty="0">
                          <a:effectLst/>
                        </a:rPr>
                        <a:t>პროგრესი/ მიღწევები</a:t>
                      </a:r>
                      <a:endParaRPr lang="en-US" sz="1400" dirty="0">
                        <a:effectLst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ka-GE" sz="1400" dirty="0">
                          <a:effectLst/>
                        </a:rPr>
                        <a:t>ბოლო ტრენინგის შემდეგ წარმოქმნილი </a:t>
                      </a:r>
                      <a:r>
                        <a:rPr lang="ka-GE" sz="1400" dirty="0" smtClean="0">
                          <a:effectLst/>
                        </a:rPr>
                        <a:t>პრობლემები</a:t>
                      </a:r>
                    </a:p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effectLst/>
                        </a:rPr>
                        <a:t>ნარჩენების მართვის დაგეგმვის კუთხით არსებული მდგომარეობა, მუნიციპალიტეტების ხედვა/დისკუსიები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 smtClean="0">
                          <a:effectLst/>
                        </a:rPr>
                        <a:t>პროექტის</a:t>
                      </a:r>
                      <a:r>
                        <a:rPr lang="ka-GE" sz="1400" baseline="0" dirty="0" smtClean="0">
                          <a:effectLst/>
                        </a:rPr>
                        <a:t> მუნიციპალიტეტები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a-GE" sz="1400" baseline="0" dirty="0" smtClean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 smtClean="0">
                          <a:effectLst/>
                        </a:rPr>
                        <a:t>მოდერატორი</a:t>
                      </a:r>
                      <a:r>
                        <a:rPr lang="en-GB" sz="1400" dirty="0">
                          <a:effectLst/>
                        </a:rPr>
                        <a:t>: 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smtClean="0">
                          <a:effectLst/>
                        </a:rPr>
                        <a:t>იორგ ვაგნერი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71" marR="56771" marT="0" marB="0"/>
                </a:tc>
                <a:extLst>
                  <a:ext uri="{0D108BD9-81ED-4DB2-BD59-A6C34878D82A}">
                    <a16:rowId xmlns:a16="http://schemas.microsoft.com/office/drawing/2014/main" val="1735392300"/>
                  </a:ext>
                </a:extLst>
              </a:tr>
              <a:tr h="4089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17:00 </a:t>
                      </a:r>
                      <a:r>
                        <a:rPr lang="en-GB" sz="1400" dirty="0">
                          <a:effectLst/>
                        </a:rPr>
                        <a:t>– 17:30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effectLst/>
                        </a:rPr>
                        <a:t>საჩხერის მუნიციპალიტეტის პრეზენტაცია ნარჩენების მართვის დაგეგმვის კუთხით მიღწეული პროგრესის შესახებ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 smtClean="0">
                          <a:effectLst/>
                        </a:rPr>
                        <a:t>ბორის მეცხოვრიშვილი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71" marR="56771" marT="0" marB="0"/>
                </a:tc>
                <a:extLst>
                  <a:ext uri="{0D108BD9-81ED-4DB2-BD59-A6C34878D82A}">
                    <a16:rowId xmlns:a16="http://schemas.microsoft.com/office/drawing/2014/main" val="3618699958"/>
                  </a:ext>
                </a:extLst>
              </a:tr>
              <a:tr h="4089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17:30 – 18:00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 marL="381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effectLst/>
                        </a:rPr>
                        <a:t>დისკუსია</a:t>
                      </a:r>
                      <a:r>
                        <a:rPr lang="en-GB" sz="1400">
                          <a:effectLst/>
                        </a:rPr>
                        <a:t>, </a:t>
                      </a:r>
                      <a:r>
                        <a:rPr lang="ka-GE" sz="1400">
                          <a:effectLst/>
                        </a:rPr>
                        <a:t>კითხვები და პასუხები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effectLst/>
                        </a:rPr>
                        <a:t>მოდერატორი</a:t>
                      </a:r>
                      <a:r>
                        <a:rPr lang="en-GB" sz="1400" dirty="0">
                          <a:effectLst/>
                        </a:rPr>
                        <a:t>: 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effectLst/>
                        </a:rPr>
                        <a:t>იორგ ვაგნერი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71" marR="56771" marT="0" marB="0"/>
                </a:tc>
                <a:extLst>
                  <a:ext uri="{0D108BD9-81ED-4DB2-BD59-A6C34878D82A}">
                    <a16:rowId xmlns:a16="http://schemas.microsoft.com/office/drawing/2014/main" val="2624867776"/>
                  </a:ext>
                </a:extLst>
              </a:tr>
              <a:tr h="2044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18:00 – 18:15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>
                          <a:effectLst/>
                        </a:rPr>
                        <a:t>მომდევნო დღის პროგრამა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71" marR="56771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400" dirty="0">
                          <a:effectLst/>
                        </a:rPr>
                        <a:t>იან რაიხენბახი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71" marR="56771" marT="0" marB="0"/>
                </a:tc>
                <a:extLst>
                  <a:ext uri="{0D108BD9-81ED-4DB2-BD59-A6C34878D82A}">
                    <a16:rowId xmlns:a16="http://schemas.microsoft.com/office/drawing/2014/main" val="19992243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285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387939"/>
              </p:ext>
            </p:extLst>
          </p:nvPr>
        </p:nvGraphicFramePr>
        <p:xfrm>
          <a:off x="132735" y="825913"/>
          <a:ext cx="8893278" cy="57343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3664">
                  <a:extLst>
                    <a:ext uri="{9D8B030D-6E8A-4147-A177-3AD203B41FA5}">
                      <a16:colId xmlns:a16="http://schemas.microsoft.com/office/drawing/2014/main" val="1294951945"/>
                    </a:ext>
                  </a:extLst>
                </a:gridCol>
                <a:gridCol w="4724276">
                  <a:extLst>
                    <a:ext uri="{9D8B030D-6E8A-4147-A177-3AD203B41FA5}">
                      <a16:colId xmlns:a16="http://schemas.microsoft.com/office/drawing/2014/main" val="676493021"/>
                    </a:ext>
                  </a:extLst>
                </a:gridCol>
                <a:gridCol w="2635338">
                  <a:extLst>
                    <a:ext uri="{9D8B030D-6E8A-4147-A177-3AD203B41FA5}">
                      <a16:colId xmlns:a16="http://schemas.microsoft.com/office/drawing/2014/main" val="3096571774"/>
                    </a:ext>
                  </a:extLst>
                </a:gridCol>
              </a:tblGrid>
              <a:tr h="3394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>
                          <a:effectLst/>
                        </a:rPr>
                        <a:t>დღე 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>
                          <a:effectLst/>
                        </a:rPr>
                        <a:t>თებ. 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9019688"/>
                  </a:ext>
                </a:extLst>
              </a:tr>
              <a:tr h="2408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9:30 – 10:00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b="1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რეგისტრაცია</a:t>
                      </a:r>
                      <a:endParaRPr lang="en-US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8942140"/>
                  </a:ext>
                </a:extLst>
              </a:tr>
              <a:tr h="722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10:00 – 10:30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>
                          <a:effectLst/>
                        </a:rPr>
                        <a:t>ქუთაისის მუნიციპალიტეტის პრეზენტაცია ნარჩენების მართვის დაგეგმვის კუთხით მიღწეული პროგრესის შესახებ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effectLst/>
                        </a:rPr>
                        <a:t>არჩილ ტყაბლაძე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563491"/>
                  </a:ext>
                </a:extLst>
              </a:tr>
              <a:tr h="722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11:00 – 11:30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>
                          <a:effectLst/>
                        </a:rPr>
                        <a:t>დისკუსია</a:t>
                      </a:r>
                      <a:r>
                        <a:rPr lang="en-GB" sz="1600">
                          <a:effectLst/>
                        </a:rPr>
                        <a:t>, </a:t>
                      </a:r>
                      <a:r>
                        <a:rPr lang="ka-GE" sz="1600">
                          <a:effectLst/>
                        </a:rPr>
                        <a:t>კითხვები და პასუხები</a:t>
                      </a:r>
                      <a:endParaRPr lang="en-US" sz="1600">
                        <a:effectLst/>
                      </a:endParaRPr>
                    </a:p>
                    <a:p>
                      <a:pPr marL="381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>
                          <a:effectLst/>
                        </a:rPr>
                        <a:t>ექსპერტთა გამოხმაურება საჩხერისა და ქუთაისის პრეზენტაციებთან დაკავშირებით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>
                          <a:effectLst/>
                        </a:rPr>
                        <a:t>მოდერატორი</a:t>
                      </a:r>
                      <a:r>
                        <a:rPr lang="en-GB" sz="1600" dirty="0">
                          <a:effectLst/>
                        </a:rPr>
                        <a:t>: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>
                          <a:effectLst/>
                        </a:rPr>
                        <a:t>იორგ ვაგნერი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4887458"/>
                  </a:ext>
                </a:extLst>
              </a:tr>
              <a:tr h="722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11:30 – 12:00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>
                          <a:effectLst/>
                        </a:rPr>
                        <a:t>ნარჩენების მართვის დაგეგმვის გაგრძელება, ნარჩენების მართვის გეგმის ჩამოყალიბების მაგალითები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>
                          <a:effectLst/>
                        </a:rPr>
                        <a:t>იან რაიხენბახი</a:t>
                      </a:r>
                      <a:endParaRPr lang="en-US" sz="16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802608"/>
                  </a:ext>
                </a:extLst>
              </a:tr>
              <a:tr h="4817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12:00 – 12:30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>
                          <a:effectLst/>
                        </a:rPr>
                        <a:t>გამოხმაურება და დისკუსიები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>
                          <a:effectLst/>
                        </a:rPr>
                        <a:t>მოდერატორი: </a:t>
                      </a:r>
                      <a:r>
                        <a:rPr lang="ka-GE" sz="1600" dirty="0" smtClean="0">
                          <a:effectLst/>
                        </a:rPr>
                        <a:t/>
                      </a:r>
                      <a:br>
                        <a:rPr lang="ka-GE" sz="1600" dirty="0" smtClean="0">
                          <a:effectLst/>
                        </a:rPr>
                      </a:br>
                      <a:r>
                        <a:rPr lang="ka-GE" sz="1600" dirty="0" smtClean="0">
                          <a:effectLst/>
                        </a:rPr>
                        <a:t>იორგ ვაგნერი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1858768"/>
                  </a:ext>
                </a:extLst>
              </a:tr>
              <a:tr h="2408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12:30 – 13:30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800" b="1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ლანჩი</a:t>
                      </a:r>
                      <a:endParaRPr lang="en-US" sz="1800" b="1" i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81174"/>
                  </a:ext>
                </a:extLst>
              </a:tr>
              <a:tr h="722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13:30 – </a:t>
                      </a:r>
                      <a:r>
                        <a:rPr lang="en-GB" sz="1600" dirty="0" smtClean="0">
                          <a:effectLst/>
                        </a:rPr>
                        <a:t>14:</a:t>
                      </a:r>
                      <a:r>
                        <a:rPr lang="ka-GE" sz="1600" dirty="0" smtClean="0">
                          <a:effectLst/>
                        </a:rPr>
                        <a:t>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effectLst/>
                        </a:rPr>
                        <a:t>ფინანსურ მდგომარეობასთან დაკავშირებული განხილვები და პრეზენტაცია</a:t>
                      </a:r>
                      <a:r>
                        <a:rPr lang="ka-GE" sz="1600" baseline="0" dirty="0" smtClean="0">
                          <a:effectLst/>
                        </a:rPr>
                        <a:t>. არსებული მდგომარეობა და მონაცემებთან მუშაობა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effectLst/>
                        </a:rPr>
                        <a:t>პროექტის მუნიციპალიტეტები</a:t>
                      </a:r>
                      <a:br>
                        <a:rPr lang="ka-GE" sz="1600" dirty="0" smtClean="0">
                          <a:effectLst/>
                        </a:rPr>
                      </a:br>
                      <a:r>
                        <a:rPr lang="ka-GE" sz="1600" dirty="0" smtClean="0">
                          <a:effectLst/>
                        </a:rPr>
                        <a:t>მოდერატორი:</a:t>
                      </a:r>
                      <a:r>
                        <a:rPr lang="ka-GE" sz="1600" baseline="0" dirty="0" smtClean="0">
                          <a:effectLst/>
                        </a:rPr>
                        <a:t> </a:t>
                      </a:r>
                      <a:r>
                        <a:rPr lang="ka-GE" sz="1600" dirty="0" smtClean="0">
                          <a:effectLst/>
                        </a:rPr>
                        <a:t>ჰაკან </a:t>
                      </a:r>
                      <a:r>
                        <a:rPr lang="ka-GE" sz="1600" dirty="0">
                          <a:effectLst/>
                        </a:rPr>
                        <a:t>მატი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3681446"/>
                  </a:ext>
                </a:extLst>
              </a:tr>
              <a:tr h="4817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effectLst/>
                        </a:rPr>
                        <a:t>14:00 – 15:00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effectLst/>
                        </a:rPr>
                        <a:t>ნარჩენების მოსაკრებლის</a:t>
                      </a:r>
                      <a:r>
                        <a:rPr lang="ka-GE" sz="1600" baseline="0" dirty="0" smtClean="0">
                          <a:effectLst/>
                        </a:rPr>
                        <a:t> </a:t>
                      </a:r>
                      <a:r>
                        <a:rPr lang="ka-GE" sz="1600" dirty="0" smtClean="0">
                          <a:effectLst/>
                        </a:rPr>
                        <a:t>მოთხოვნები მოსაკრებლის გამოთვლის</a:t>
                      </a:r>
                      <a:r>
                        <a:rPr lang="ka-GE" sz="1600" baseline="0" dirty="0" smtClean="0">
                          <a:effectLst/>
                        </a:rPr>
                        <a:t> პროცედურები და </a:t>
                      </a:r>
                      <a:r>
                        <a:rPr lang="ka-GE" sz="1600" baseline="0" smtClean="0">
                          <a:effectLst/>
                        </a:rPr>
                        <a:t>ხელმისაწყვდომობის საკითხი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effectLst/>
                        </a:rPr>
                        <a:t>ჰაკან მატი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099412"/>
                  </a:ext>
                </a:extLst>
              </a:tr>
              <a:tr h="722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 smtClean="0">
                          <a:effectLst/>
                        </a:rPr>
                        <a:t>15:00</a:t>
                      </a:r>
                      <a:r>
                        <a:rPr lang="en-GB" sz="1600" dirty="0" smtClean="0">
                          <a:effectLst/>
                        </a:rPr>
                        <a:t> </a:t>
                      </a:r>
                      <a:r>
                        <a:rPr lang="en-GB" sz="1600" dirty="0">
                          <a:effectLst/>
                        </a:rPr>
                        <a:t>- 15:30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>
                          <a:effectLst/>
                        </a:rPr>
                        <a:t>შემდეგი ნაბიჯები და საშინაო დავალება </a:t>
                      </a:r>
                      <a:endParaRPr lang="en-US" sz="160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>
                          <a:effectLst/>
                        </a:rPr>
                        <a:t>საბოლოო კითხვები და პასუხები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>
                          <a:effectLst/>
                        </a:rPr>
                        <a:t>იან რაიხენბახი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1600" dirty="0">
                          <a:effectLst/>
                        </a:rPr>
                        <a:t>გიორგი ბედენაშვილი/ ნოდარ თხელიძე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7060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941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327</Words>
  <Application>Microsoft Office PowerPoint</Application>
  <PresentationFormat>On-screen Show (4:3)</PresentationFormat>
  <Paragraphs>92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Sylfaen</vt:lpstr>
      <vt:lpstr>Symbol</vt:lpstr>
      <vt:lpstr>Times New Roman</vt:lpstr>
      <vt:lpstr>Office Theme</vt:lpstr>
      <vt:lpstr>ტრენინგი: მუნიციპალური ნარჩენების მართვის დაგეგმვა</vt:lpstr>
      <vt:lpstr>PowerPoint Presentation</vt:lpstr>
      <vt:lpstr>PowerPoint Presentation</vt:lpstr>
      <vt:lpstr>PowerPoint Presentation</vt:lpstr>
    </vt:vector>
  </TitlesOfParts>
  <Company>PFA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Ulrich Roth</dc:creator>
  <cp:lastModifiedBy>Aleksander Pertaia</cp:lastModifiedBy>
  <cp:revision>57</cp:revision>
  <dcterms:created xsi:type="dcterms:W3CDTF">2016-02-09T10:21:58Z</dcterms:created>
  <dcterms:modified xsi:type="dcterms:W3CDTF">2017-02-08T12:03:36Z</dcterms:modified>
</cp:coreProperties>
</file>