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3" y="0"/>
            <a:ext cx="694703" cy="8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5705"/>
            <a:ext cx="7772400" cy="2354746"/>
          </a:xfrm>
        </p:spPr>
        <p:txBody>
          <a:bodyPr>
            <a:normAutofit/>
          </a:bodyPr>
          <a:lstStyle/>
          <a:p>
            <a:r>
              <a:rPr lang="ka-GE" dirty="0" smtClean="0"/>
              <a:t>ტრენინგი:</a:t>
            </a:r>
            <a:br>
              <a:rPr lang="ka-GE" dirty="0" smtClean="0"/>
            </a:br>
            <a:r>
              <a:rPr lang="ka-GE" dirty="0" smtClean="0"/>
              <a:t>მუნიციპალური ნარჩენების მართვის დაგეგმვა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0" y="4070554"/>
            <a:ext cx="7663070" cy="156824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ka-GE" sz="2400" dirty="0" smtClean="0"/>
              <a:t>ქუთაისი, 2017 წლის თებერვალი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73735" y="843067"/>
            <a:ext cx="7807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dirty="0" smtClean="0">
                <a:solidFill>
                  <a:schemeClr val="bg1">
                    <a:lumMod val="50000"/>
                  </a:schemeClr>
                </a:solidFill>
              </a:rPr>
              <a:t>ტრენინგი: მუნიციპალური ნარჩენების </a:t>
            </a:r>
            <a:r>
              <a:rPr lang="ka-GE" smtClean="0">
                <a:solidFill>
                  <a:schemeClr val="bg1">
                    <a:lumMod val="50000"/>
                  </a:schemeClr>
                </a:solidFill>
              </a:rPr>
              <a:t>მართვის დაგეგმვა</a:t>
            </a:r>
          </a:p>
          <a:p>
            <a:pPr algn="ctr"/>
            <a:r>
              <a:rPr lang="ka-GE" dirty="0" smtClean="0">
                <a:solidFill>
                  <a:schemeClr val="bg1">
                    <a:lumMod val="50000"/>
                  </a:schemeClr>
                </a:solidFill>
              </a:rPr>
              <a:t>ქუთაისი, 2017 წლის თებერვალი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11015" y="1604564"/>
            <a:ext cx="87618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600" b="1" u="sng" dirty="0" smtClean="0">
                <a:solidFill>
                  <a:schemeClr val="tx2"/>
                </a:solidFill>
              </a:rPr>
              <a:t>საორგანიზაციო კუთხით მნიშვნელოვანი ინფორმაცია</a:t>
            </a:r>
            <a:endParaRPr lang="de-DE" sz="2600" b="1" u="sng" dirty="0">
              <a:solidFill>
                <a:schemeClr val="tx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11015" y="2252668"/>
            <a:ext cx="8475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ka-GE" b="1" dirty="0" smtClean="0"/>
              <a:t>დღეს, საღამოს 19:00 საათზე სასტუმროს რესტორანში გაიმართება სადილი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11015" y="3023882"/>
            <a:ext cx="876183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b="1" i="1" u="sng" dirty="0" smtClean="0">
                <a:solidFill>
                  <a:schemeClr val="tx2"/>
                </a:solidFill>
              </a:rPr>
              <a:t>ხუთშაბათი, 9 თებერვალი, ტრენინგის მე-2 დღე:</a:t>
            </a:r>
            <a:endParaRPr lang="en-US" sz="2400" b="1" i="1" u="sng" dirty="0" smtClean="0">
              <a:solidFill>
                <a:schemeClr val="tx2"/>
              </a:solidFill>
            </a:endParaRPr>
          </a:p>
          <a:p>
            <a:pPr indent="266700">
              <a:buFont typeface="Arial" pitchFamily="34" charset="0"/>
              <a:buChar char="•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indent="266700">
              <a:buFont typeface="Arial" pitchFamily="34" charset="0"/>
              <a:buChar char="•"/>
            </a:pPr>
            <a:r>
              <a:rPr lang="ka-GE" sz="2000" b="1" dirty="0" smtClean="0"/>
              <a:t>საუზმე </a:t>
            </a:r>
            <a:r>
              <a:rPr lang="en-US" sz="2000" dirty="0" smtClean="0"/>
              <a:t> </a:t>
            </a:r>
            <a:r>
              <a:rPr lang="ka-GE" sz="2000" dirty="0" smtClean="0"/>
              <a:t>ტრენინგის მონაწილეებისთვის </a:t>
            </a:r>
            <a:r>
              <a:rPr lang="en-US" sz="2000" b="1" dirty="0" smtClean="0"/>
              <a:t>08:00</a:t>
            </a:r>
            <a:r>
              <a:rPr lang="ka-GE" sz="2000" b="1" dirty="0" smtClean="0"/>
              <a:t>-დან</a:t>
            </a:r>
            <a:r>
              <a:rPr lang="en-US" sz="2000" b="1" dirty="0" smtClean="0"/>
              <a:t> - 9:30</a:t>
            </a:r>
            <a:r>
              <a:rPr lang="ka-GE" sz="2000" b="1" dirty="0" smtClean="0"/>
              <a:t>-მდე</a:t>
            </a:r>
            <a:endParaRPr lang="en-US" sz="2000" b="1" dirty="0" smtClean="0"/>
          </a:p>
          <a:p>
            <a:pPr indent="266700">
              <a:buFont typeface="Arial" pitchFamily="34" charset="0"/>
              <a:buChar char="•"/>
            </a:pPr>
            <a:endParaRPr lang="en-US" sz="2000" dirty="0" smtClean="0"/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ka-GE" sz="2000" b="1" dirty="0" smtClean="0"/>
              <a:t>ჩექაუთი</a:t>
            </a:r>
            <a:r>
              <a:rPr lang="en-US" sz="2000" b="1" dirty="0" smtClean="0"/>
              <a:t> </a:t>
            </a:r>
            <a:r>
              <a:rPr lang="en-US" sz="2000" dirty="0" smtClean="0"/>
              <a:t>/ </a:t>
            </a:r>
            <a:r>
              <a:rPr lang="ka-GE" sz="2000" dirty="0" smtClean="0"/>
              <a:t>ნომრების დაცლა</a:t>
            </a:r>
            <a:r>
              <a:rPr lang="en-US" sz="2000" dirty="0" smtClean="0"/>
              <a:t> </a:t>
            </a:r>
            <a:r>
              <a:rPr lang="ka-GE" sz="2000" dirty="0" smtClean="0"/>
              <a:t>გრძელდება </a:t>
            </a:r>
            <a:r>
              <a:rPr lang="en-US" sz="2000" b="1" smtClean="0"/>
              <a:t>12:00</a:t>
            </a:r>
            <a:r>
              <a:rPr lang="ka-GE" sz="2000" b="1" smtClean="0"/>
              <a:t>-მდე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ka-GE" sz="2000" dirty="0" smtClean="0"/>
              <a:t>ბარგის შენახვა შესაძლებელია სასტუმროს მისაღებში</a:t>
            </a:r>
            <a:endParaRPr lang="en-US" sz="2000" dirty="0" smtClean="0"/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endParaRPr lang="en-US" sz="2000" dirty="0" smtClean="0"/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ka-GE" sz="2000" b="1" dirty="0" smtClean="0"/>
              <a:t>შესვენებაზე „სამივლინებო ფურცელს“ ხელს მოაწერს ნოდარ შერგელაშვილი!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290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84035"/>
              </p:ext>
            </p:extLst>
          </p:nvPr>
        </p:nvGraphicFramePr>
        <p:xfrm>
          <a:off x="132735" y="766916"/>
          <a:ext cx="8878532" cy="550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733">
                  <a:extLst>
                    <a:ext uri="{9D8B030D-6E8A-4147-A177-3AD203B41FA5}">
                      <a16:colId xmlns:a16="http://schemas.microsoft.com/office/drawing/2014/main" val="1887654702"/>
                    </a:ext>
                  </a:extLst>
                </a:gridCol>
                <a:gridCol w="5752391">
                  <a:extLst>
                    <a:ext uri="{9D8B030D-6E8A-4147-A177-3AD203B41FA5}">
                      <a16:colId xmlns:a16="http://schemas.microsoft.com/office/drawing/2014/main" val="2064115014"/>
                    </a:ext>
                  </a:extLst>
                </a:gridCol>
                <a:gridCol w="1935408">
                  <a:extLst>
                    <a:ext uri="{9D8B030D-6E8A-4147-A177-3AD203B41FA5}">
                      <a16:colId xmlns:a16="http://schemas.microsoft.com/office/drawing/2014/main" val="3495769180"/>
                    </a:ext>
                  </a:extLst>
                </a:gridCol>
              </a:tblGrid>
              <a:tr h="20449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დღე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თებ. 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34633"/>
                  </a:ext>
                </a:extLst>
              </a:tr>
              <a:tr h="204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საკითხი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მომხსენებელი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1254235318"/>
                  </a:ext>
                </a:extLst>
              </a:tr>
              <a:tr h="204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13:30 – 14:00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რეგისტრაცია</a:t>
                      </a:r>
                      <a:endParaRPr lang="en-US" sz="1400" b="1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17064"/>
                  </a:ext>
                </a:extLst>
              </a:tr>
              <a:tr h="408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14:00 – 14:20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მისასალმებელი სიტყვა, დღის წესრიგი, ჩატარებული ტრენინგების შეფასება/ „სად გვსურს ყოფნა?“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იან რაიხენბახი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3574604092"/>
                  </a:ext>
                </a:extLst>
              </a:tr>
              <a:tr h="624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14:20 – </a:t>
                      </a:r>
                      <a:r>
                        <a:rPr lang="ka-GE" sz="1400" dirty="0" smtClean="0">
                          <a:effectLst/>
                        </a:rPr>
                        <a:t>14:40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საკონსულტაციო პროცესის შეფასება/შეჯამება 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ka-GE" sz="1400" dirty="0">
                          <a:effectLst/>
                        </a:rPr>
                        <a:t>პროცედურული და თემატური საკითხები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ka-GE" sz="1400" dirty="0">
                          <a:effectLst/>
                        </a:rPr>
                        <a:t>ზოგადი შეფასება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გიორგი ბედენაშვილი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ნოდარ თხელიძე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2190409614"/>
                  </a:ext>
                </a:extLst>
              </a:tr>
              <a:tr h="388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ka-GE" sz="1400" dirty="0" smtClean="0">
                          <a:effectLst/>
                        </a:rPr>
                        <a:t>4:40 - 1</a:t>
                      </a:r>
                      <a:r>
                        <a:rPr lang="en-GB" sz="1400" dirty="0" smtClean="0">
                          <a:effectLst/>
                        </a:rPr>
                        <a:t>5:00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381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საკონსულტაციო პროცესთან დაკავშირებული დისკუსია და საკითხები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მოდერატორი</a:t>
                      </a:r>
                      <a:r>
                        <a:rPr lang="en-GB" sz="1400" dirty="0">
                          <a:effectLst/>
                        </a:rPr>
                        <a:t>: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effectLst/>
                        </a:rPr>
                        <a:t>იან</a:t>
                      </a:r>
                      <a:r>
                        <a:rPr lang="ka-GE" sz="1400" baseline="0" dirty="0" smtClean="0">
                          <a:effectLst/>
                        </a:rPr>
                        <a:t> რაიხენბახი</a:t>
                      </a:r>
                      <a:endParaRPr lang="en-US" sz="1400" dirty="0">
                        <a:effectLst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1743971238"/>
                  </a:ext>
                </a:extLst>
              </a:tr>
              <a:tr h="408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15:</a:t>
                      </a:r>
                      <a:r>
                        <a:rPr lang="ka-GE" sz="1400" dirty="0" smtClean="0">
                          <a:effectLst/>
                        </a:rPr>
                        <a:t>00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– </a:t>
                      </a: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ka-GE" sz="1400" dirty="0" smtClean="0">
                          <a:effectLst/>
                        </a:rPr>
                        <a:t>5:30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გარემოსა და ბუნებრივი რესურსების დაცვის სამინისტროს ხედვები და სიახლეები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effectLst/>
                        </a:rPr>
                        <a:t>ვიკა </a:t>
                      </a:r>
                      <a:r>
                        <a:rPr lang="ka-GE" sz="1400" dirty="0">
                          <a:effectLst/>
                        </a:rPr>
                        <a:t>მეტრეველი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2689033926"/>
                  </a:ext>
                </a:extLst>
              </a:tr>
              <a:tr h="315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ka-GE" sz="1400" dirty="0" smtClean="0">
                          <a:effectLst/>
                        </a:rPr>
                        <a:t>5</a:t>
                      </a:r>
                      <a:r>
                        <a:rPr lang="en-GB" sz="1400" dirty="0" smtClean="0">
                          <a:effectLst/>
                        </a:rPr>
                        <a:t>:30 </a:t>
                      </a:r>
                      <a:r>
                        <a:rPr lang="en-GB" sz="1400" dirty="0">
                          <a:effectLst/>
                        </a:rPr>
                        <a:t>– </a:t>
                      </a: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ka-GE" sz="1400" dirty="0" smtClean="0">
                          <a:effectLst/>
                        </a:rPr>
                        <a:t>6</a:t>
                      </a:r>
                      <a:r>
                        <a:rPr lang="en-GB" sz="1400" dirty="0" smtClean="0">
                          <a:effectLst/>
                        </a:rPr>
                        <a:t>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ყავის</a:t>
                      </a:r>
                      <a:r>
                        <a:rPr lang="ka-GE" sz="18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ka-GE" sz="1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შესვენება</a:t>
                      </a:r>
                      <a:endParaRPr lang="en-US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079376"/>
                  </a:ext>
                </a:extLst>
              </a:tr>
              <a:tr h="1563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16:00 – </a:t>
                      </a: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ka-GE" sz="1400" dirty="0" smtClean="0">
                          <a:effectLst/>
                        </a:rPr>
                        <a:t>7:00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ზოგადი მიმოხილვა/გამოხმაურება მუნიციპალიტეტების მხრიდან: </a:t>
                      </a:r>
                      <a:endParaRPr lang="en-US" sz="1400" dirty="0">
                        <a:effectLst/>
                      </a:endParaRPr>
                    </a:p>
                    <a:p>
                      <a:pPr marL="453390" marR="0" indent="-4533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–   </a:t>
                      </a:r>
                      <a:r>
                        <a:rPr lang="ka-GE" sz="1400" dirty="0">
                          <a:effectLst/>
                        </a:rPr>
                        <a:t>ნარჩენების მართვის დაგეგმვასთან დაკავშირებული საქმიანობა 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ka-GE" sz="1400" dirty="0">
                          <a:effectLst/>
                        </a:rPr>
                        <a:t>პროგრესი/ მიღწევები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ka-GE" sz="1400" dirty="0">
                          <a:effectLst/>
                        </a:rPr>
                        <a:t>ბოლო ტრენინგის შემდეგ წარმოქმნილი </a:t>
                      </a:r>
                      <a:r>
                        <a:rPr lang="ka-GE" sz="1400" dirty="0" smtClean="0">
                          <a:effectLst/>
                        </a:rPr>
                        <a:t>პრობლემები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ნარჩენების მართვის დაგეგმვის კუთხით არსებული მდგომარეობა, მუნიციპალიტეტების ხედვა/დისკუსიები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effectLst/>
                        </a:rPr>
                        <a:t>პროექტის</a:t>
                      </a:r>
                      <a:r>
                        <a:rPr lang="ka-GE" sz="1400" baseline="0" dirty="0" smtClean="0">
                          <a:effectLst/>
                        </a:rPr>
                        <a:t> მუნიციპალიტეტები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400" baseline="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effectLst/>
                        </a:rPr>
                        <a:t>მოდერატორი</a:t>
                      </a:r>
                      <a:r>
                        <a:rPr lang="en-GB" sz="1400" dirty="0">
                          <a:effectLst/>
                        </a:rPr>
                        <a:t>: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smtClean="0">
                          <a:effectLst/>
                        </a:rPr>
                        <a:t>იორგ ვაგნერი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1735392300"/>
                  </a:ext>
                </a:extLst>
              </a:tr>
              <a:tr h="408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17:00 </a:t>
                      </a:r>
                      <a:r>
                        <a:rPr lang="en-GB" sz="1400" dirty="0">
                          <a:effectLst/>
                        </a:rPr>
                        <a:t>– 17:30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საჩხერის მუნიციპალიტეტის პრეზენტაცია ნარჩენების მართვის დაგეგმვის კუთხით მიღწეული პროგრესის შესახებ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effectLst/>
                        </a:rPr>
                        <a:t>ბორის მეცხოვრიშვილი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3618699958"/>
                  </a:ext>
                </a:extLst>
              </a:tr>
              <a:tr h="408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17:30 – 18:00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381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დისკუსია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ka-GE" sz="1400">
                          <a:effectLst/>
                        </a:rPr>
                        <a:t>კითხვები და პასუხები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მოდერატორი</a:t>
                      </a:r>
                      <a:r>
                        <a:rPr lang="en-GB" sz="1400" dirty="0">
                          <a:effectLst/>
                        </a:rPr>
                        <a:t>: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იორგ ვაგნერი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2624867776"/>
                  </a:ext>
                </a:extLst>
              </a:tr>
              <a:tr h="204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18:00 – 18:15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მომდევნო დღის პროგრამა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იან რაიხენბახი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71" marR="56771" marT="0" marB="0"/>
                </a:tc>
                <a:extLst>
                  <a:ext uri="{0D108BD9-81ED-4DB2-BD59-A6C34878D82A}">
                    <a16:rowId xmlns:a16="http://schemas.microsoft.com/office/drawing/2014/main" val="1999224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8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87939"/>
              </p:ext>
            </p:extLst>
          </p:nvPr>
        </p:nvGraphicFramePr>
        <p:xfrm>
          <a:off x="132735" y="825913"/>
          <a:ext cx="8893278" cy="573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664">
                  <a:extLst>
                    <a:ext uri="{9D8B030D-6E8A-4147-A177-3AD203B41FA5}">
                      <a16:colId xmlns:a16="http://schemas.microsoft.com/office/drawing/2014/main" val="1294951945"/>
                    </a:ext>
                  </a:extLst>
                </a:gridCol>
                <a:gridCol w="4724276">
                  <a:extLst>
                    <a:ext uri="{9D8B030D-6E8A-4147-A177-3AD203B41FA5}">
                      <a16:colId xmlns:a16="http://schemas.microsoft.com/office/drawing/2014/main" val="676493021"/>
                    </a:ext>
                  </a:extLst>
                </a:gridCol>
                <a:gridCol w="2635338">
                  <a:extLst>
                    <a:ext uri="{9D8B030D-6E8A-4147-A177-3AD203B41FA5}">
                      <a16:colId xmlns:a16="http://schemas.microsoft.com/office/drawing/2014/main" val="3096571774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დღე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თებ. 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19688"/>
                  </a:ext>
                </a:extLst>
              </a:tr>
              <a:tr h="240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9:30 – 10:00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რეგისტრაცია</a:t>
                      </a:r>
                      <a:endParaRPr lang="en-US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42140"/>
                  </a:ext>
                </a:extLst>
              </a:tr>
              <a:tr h="722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10:00 – 10:30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ქუთაისის მუნიციპალიტეტის პრეზენტაცია ნარჩენების მართვის დაგეგმვის კუთხით მიღწეული პროგრესის შესახებ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არჩილ ტყაბლაძე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63491"/>
                  </a:ext>
                </a:extLst>
              </a:tr>
              <a:tr h="722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11:00 – 11:30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დისკუსია</a:t>
                      </a:r>
                      <a:r>
                        <a:rPr lang="en-GB" sz="1600">
                          <a:effectLst/>
                        </a:rPr>
                        <a:t>, </a:t>
                      </a:r>
                      <a:r>
                        <a:rPr lang="ka-GE" sz="1600">
                          <a:effectLst/>
                        </a:rPr>
                        <a:t>კითხვები და პასუხები</a:t>
                      </a:r>
                      <a:endParaRPr lang="en-US" sz="1600">
                        <a:effectLst/>
                      </a:endParaRPr>
                    </a:p>
                    <a:p>
                      <a:pPr marL="381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ექსპერტთა გამოხმაურება საჩხერისა და ქუთაისის პრეზენტაციებთან დაკავშირებით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მოდერატორი</a:t>
                      </a:r>
                      <a:r>
                        <a:rPr lang="en-GB" sz="1600" dirty="0">
                          <a:effectLst/>
                        </a:rPr>
                        <a:t>: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იორგ ვაგნერი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887458"/>
                  </a:ext>
                </a:extLst>
              </a:tr>
              <a:tr h="722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11:30 – 12:00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ნარჩენების მართვის დაგეგმვის გაგრძელება, ნარჩენების მართვის გეგმის ჩამოყალიბების მაგალითები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იან რაიხენბახი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802608"/>
                  </a:ext>
                </a:extLst>
              </a:tr>
              <a:tr h="48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12:00 – 12:30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გამოხმაურება და დისკუსიები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მოდერატორი: </a:t>
                      </a:r>
                      <a:r>
                        <a:rPr lang="ka-GE" sz="1600" dirty="0" smtClean="0">
                          <a:effectLst/>
                        </a:rPr>
                        <a:t/>
                      </a:r>
                      <a:br>
                        <a:rPr lang="ka-GE" sz="1600" dirty="0" smtClean="0">
                          <a:effectLst/>
                        </a:rPr>
                      </a:br>
                      <a:r>
                        <a:rPr lang="ka-GE" sz="1600" dirty="0" smtClean="0">
                          <a:effectLst/>
                        </a:rPr>
                        <a:t>იორგ ვაგნერი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1858768"/>
                  </a:ext>
                </a:extLst>
              </a:tr>
              <a:tr h="240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12:30 – 13:30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ლანჩი</a:t>
                      </a:r>
                      <a:endParaRPr lang="en-US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81174"/>
                  </a:ext>
                </a:extLst>
              </a:tr>
              <a:tr h="722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13:30 – </a:t>
                      </a:r>
                      <a:r>
                        <a:rPr lang="en-GB" sz="1600" dirty="0" smtClean="0">
                          <a:effectLst/>
                        </a:rPr>
                        <a:t>14:</a:t>
                      </a:r>
                      <a:r>
                        <a:rPr lang="ka-GE" sz="1600" dirty="0" smtClean="0">
                          <a:effectLst/>
                        </a:rPr>
                        <a:t>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ფინანსურ მდგომარეობასთან დაკავშირებული განხილვები და პრეზენტაცია</a:t>
                      </a:r>
                      <a:r>
                        <a:rPr lang="ka-GE" sz="1600" baseline="0" dirty="0" smtClean="0">
                          <a:effectLst/>
                        </a:rPr>
                        <a:t>. არსებული მდგომარეობა და მონაცემებთან მუშაობა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პროექტის მუნიციპალიტეტები</a:t>
                      </a:r>
                      <a:br>
                        <a:rPr lang="ka-GE" sz="1600" dirty="0" smtClean="0">
                          <a:effectLst/>
                        </a:rPr>
                      </a:br>
                      <a:r>
                        <a:rPr lang="ka-GE" sz="1600" dirty="0" smtClean="0">
                          <a:effectLst/>
                        </a:rPr>
                        <a:t>მოდერატორი:</a:t>
                      </a:r>
                      <a:r>
                        <a:rPr lang="ka-GE" sz="1600" baseline="0" dirty="0" smtClean="0">
                          <a:effectLst/>
                        </a:rPr>
                        <a:t> </a:t>
                      </a:r>
                      <a:r>
                        <a:rPr lang="ka-GE" sz="1600" dirty="0" smtClean="0">
                          <a:effectLst/>
                        </a:rPr>
                        <a:t>ჰაკან </a:t>
                      </a:r>
                      <a:r>
                        <a:rPr lang="ka-GE" sz="1600" dirty="0">
                          <a:effectLst/>
                        </a:rPr>
                        <a:t>მატი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681446"/>
                  </a:ext>
                </a:extLst>
              </a:tr>
              <a:tr h="48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14:00 – 15:00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ნარჩენების მოსაკრებლის</a:t>
                      </a:r>
                      <a:r>
                        <a:rPr lang="ka-GE" sz="1600" baseline="0" dirty="0" smtClean="0">
                          <a:effectLst/>
                        </a:rPr>
                        <a:t> </a:t>
                      </a:r>
                      <a:r>
                        <a:rPr lang="ka-GE" sz="1600" dirty="0" smtClean="0">
                          <a:effectLst/>
                        </a:rPr>
                        <a:t>მოთხოვნები მოსაკრებლის გამოთვლის</a:t>
                      </a:r>
                      <a:r>
                        <a:rPr lang="ka-GE" sz="1600" baseline="0" dirty="0" smtClean="0">
                          <a:effectLst/>
                        </a:rPr>
                        <a:t> პროცედურები და </a:t>
                      </a:r>
                      <a:r>
                        <a:rPr lang="ka-GE" sz="1600" baseline="0" smtClean="0">
                          <a:effectLst/>
                        </a:rPr>
                        <a:t>ხელმისაწყვდომობის საკითხი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ჰაკან მატი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99412"/>
                  </a:ext>
                </a:extLst>
              </a:tr>
              <a:tr h="722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15:00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- 15:30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შემდეგი ნაბიჯები და საშინაო დავალება 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effectLst/>
                        </a:rPr>
                        <a:t>საბოლოო კითხვები და პასუხები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იან რაიხენბახი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გიორგი ბედენაშვილი/ ნოდარ თხელიძე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06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327</Words>
  <Application>Microsoft Office PowerPoint</Application>
  <PresentationFormat>On-screen Show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Sylfaen</vt:lpstr>
      <vt:lpstr>Symbol</vt:lpstr>
      <vt:lpstr>Times New Roman</vt:lpstr>
      <vt:lpstr>Office Theme</vt:lpstr>
      <vt:lpstr>ტრენინგი: მუნიციპალური ნარჩენების მართვის დაგეგმვა</vt:lpstr>
      <vt:lpstr>PowerPoint Presentation</vt:lpstr>
      <vt:lpstr>PowerPoint Presentation</vt:lpstr>
      <vt:lpstr>PowerPoint Presentation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Aleksander Pertaia</cp:lastModifiedBy>
  <cp:revision>57</cp:revision>
  <dcterms:created xsi:type="dcterms:W3CDTF">2016-02-09T10:21:58Z</dcterms:created>
  <dcterms:modified xsi:type="dcterms:W3CDTF">2017-02-08T12:03:36Z</dcterms:modified>
</cp:coreProperties>
</file>