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1" r:id="rId2"/>
    <p:sldId id="279" r:id="rId3"/>
    <p:sldId id="300" r:id="rId4"/>
    <p:sldId id="293" r:id="rId5"/>
    <p:sldId id="292" r:id="rId6"/>
    <p:sldId id="295" r:id="rId7"/>
    <p:sldId id="294" r:id="rId8"/>
    <p:sldId id="296" r:id="rId9"/>
    <p:sldId id="298" r:id="rId10"/>
    <p:sldId id="297" r:id="rId11"/>
    <p:sldId id="303" r:id="rId12"/>
    <p:sldId id="304" r:id="rId13"/>
    <p:sldId id="299" r:id="rId14"/>
    <p:sldId id="305" r:id="rId15"/>
    <p:sldId id="306" r:id="rId16"/>
    <p:sldId id="309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  <a:srgbClr val="E9EDF4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50"/>
  </p:normalViewPr>
  <p:slideViewPr>
    <p:cSldViewPr snapToGrid="0" snapToObjects="1">
      <p:cViewPr varScale="1">
        <p:scale>
          <a:sx n="76" d="100"/>
          <a:sy n="76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352D3-8160-5C42-BFA3-0B5CFE499078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C8A78-C8B6-2E48-88D7-77EEEF5B07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03991-4072-2645-825E-18674F67B0BD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B249-A681-8D43-837E-82683A756C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2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Municipal-level Training, August 8-9, 2019 			    </a:t>
            </a:r>
            <a:fld id="{F51B2BED-04BA-B240-A353-138544F51AF7}" type="slidenum">
              <a:rPr lang="en-US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28546"/>
            <a:ext cx="7886700" cy="962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677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3324224" y="6356350"/>
            <a:ext cx="5534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Municipal-level Training, August 8-9, 2019 			    </a:t>
            </a:r>
            <a:fld id="{F51B2BED-04BA-B240-A353-138544F51AF7}" type="slidenum">
              <a:rPr lang="en-US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57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rneuli.gov.ge/marneulis-shesaxeb/siaxleebi1/1331-chexi-eqspertis-morigi-viziti-marneulshi.htm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eas.europa.eu/delegations/georgia/59702/node/59702_lv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uropeanunioningeorgia/videos/marneuli-waste-project/2067451053551138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Untertitel 2"/>
          <p:cNvSpPr>
            <a:spLocks noGrp="1"/>
          </p:cNvSpPr>
          <p:nvPr>
            <p:ph type="subTitle" idx="4294967295"/>
          </p:nvPr>
        </p:nvSpPr>
        <p:spPr>
          <a:xfrm>
            <a:off x="96253" y="764704"/>
            <a:ext cx="8940243" cy="55218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de-DE" sz="2200" b="1" dirty="0" smtClean="0">
                <a:solidFill>
                  <a:schemeClr val="tx2"/>
                </a:solidFill>
              </a:rPr>
              <a:t>Integrated Solid </a:t>
            </a:r>
            <a:r>
              <a:rPr lang="de-DE" sz="2200" b="1" dirty="0" err="1" smtClean="0">
                <a:solidFill>
                  <a:schemeClr val="tx2"/>
                </a:solidFill>
              </a:rPr>
              <a:t>Waste</a:t>
            </a:r>
            <a:r>
              <a:rPr lang="de-DE" sz="2200" b="1" dirty="0" smtClean="0">
                <a:solidFill>
                  <a:schemeClr val="tx2"/>
                </a:solidFill>
              </a:rPr>
              <a:t> Management </a:t>
            </a:r>
            <a:r>
              <a:rPr lang="de-DE" sz="2200" b="1" dirty="0" err="1" smtClean="0">
                <a:solidFill>
                  <a:schemeClr val="tx2"/>
                </a:solidFill>
              </a:rPr>
              <a:t>Kutaisi</a:t>
            </a:r>
            <a:endParaRPr lang="de-DE" sz="22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2200" dirty="0">
                <a:solidFill>
                  <a:srgbClr val="1F497D"/>
                </a:solidFill>
              </a:rPr>
              <a:t>– </a:t>
            </a:r>
            <a:r>
              <a:rPr lang="de-DE" sz="2200" dirty="0" err="1" smtClean="0">
                <a:solidFill>
                  <a:schemeClr val="tx2"/>
                </a:solidFill>
              </a:rPr>
              <a:t>Accompanying</a:t>
            </a:r>
            <a:r>
              <a:rPr lang="de-DE" sz="2200" dirty="0" smtClean="0">
                <a:solidFill>
                  <a:schemeClr val="tx2"/>
                </a:solidFill>
              </a:rPr>
              <a:t> Technical Training –</a:t>
            </a:r>
          </a:p>
          <a:p>
            <a:pPr algn="ctr">
              <a:buFont typeface="Wingdings" pitchFamily="2" charset="2"/>
              <a:buChar char="Ø"/>
            </a:pPr>
            <a:endParaRPr lang="de-DE" sz="2400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124000"/>
              </a:lnSpc>
              <a:buNone/>
            </a:pPr>
            <a:r>
              <a:rPr lang="en-US" sz="3000" b="1" dirty="0" smtClean="0"/>
              <a:t>Sustainability in composting projects</a:t>
            </a:r>
            <a:br>
              <a:rPr lang="en-US" sz="3000" b="1" dirty="0" smtClean="0"/>
            </a:br>
            <a:r>
              <a:rPr lang="en-US" sz="3000" b="1" dirty="0" smtClean="0"/>
              <a:t>Compost </a:t>
            </a:r>
            <a:r>
              <a:rPr lang="en-US" sz="3000" b="1" dirty="0"/>
              <a:t>quality and </a:t>
            </a:r>
            <a:r>
              <a:rPr lang="en-US" sz="3000" b="1" dirty="0" smtClean="0"/>
              <a:t>other issues</a:t>
            </a:r>
            <a:endParaRPr lang="de-DE" sz="3000" b="1" dirty="0"/>
          </a:p>
          <a:p>
            <a:pPr marL="0" indent="0" algn="ctr">
              <a:buNone/>
            </a:pPr>
            <a:endParaRPr lang="de-DE" b="1" dirty="0" smtClean="0">
              <a:solidFill>
                <a:srgbClr val="1F497D"/>
              </a:solidFill>
            </a:endParaRPr>
          </a:p>
          <a:p>
            <a:pPr marL="0" indent="0" algn="ctr">
              <a:lnSpc>
                <a:spcPct val="124000"/>
              </a:lnSpc>
              <a:spcBef>
                <a:spcPts val="0"/>
              </a:spcBef>
              <a:buNone/>
            </a:pPr>
            <a:r>
              <a:rPr lang="de-DE" sz="2200" b="1" dirty="0" smtClean="0">
                <a:solidFill>
                  <a:srgbClr val="1F497D"/>
                </a:solidFill>
              </a:rPr>
              <a:t>Training </a:t>
            </a:r>
            <a:r>
              <a:rPr lang="de-DE" sz="2200" b="1" dirty="0" err="1" smtClean="0">
                <a:solidFill>
                  <a:srgbClr val="1F497D"/>
                </a:solidFill>
              </a:rPr>
              <a:t>seminar</a:t>
            </a:r>
            <a:r>
              <a:rPr lang="de-DE" sz="2200" b="1" dirty="0" smtClean="0">
                <a:solidFill>
                  <a:srgbClr val="1F497D"/>
                </a:solidFill>
              </a:rPr>
              <a:t> </a:t>
            </a:r>
            <a:r>
              <a:rPr lang="de-DE" sz="2200" b="1" dirty="0" err="1" smtClean="0">
                <a:solidFill>
                  <a:srgbClr val="1F497D"/>
                </a:solidFill>
              </a:rPr>
              <a:t>for</a:t>
            </a:r>
            <a:r>
              <a:rPr lang="de-DE" sz="2200" b="1" dirty="0" smtClean="0">
                <a:solidFill>
                  <a:srgbClr val="1F497D"/>
                </a:solidFill>
              </a:rPr>
              <a:t> </a:t>
            </a:r>
            <a:r>
              <a:rPr lang="de-DE" sz="2200" b="1" dirty="0" smtClean="0">
                <a:solidFill>
                  <a:srgbClr val="1F497D"/>
                </a:solidFill>
              </a:rPr>
              <a:t/>
            </a:r>
            <a:br>
              <a:rPr lang="de-DE" sz="2200" b="1" dirty="0" smtClean="0">
                <a:solidFill>
                  <a:srgbClr val="1F497D"/>
                </a:solidFill>
              </a:rPr>
            </a:br>
            <a:r>
              <a:rPr lang="de-DE" sz="2200" b="1" dirty="0" err="1" smtClean="0">
                <a:solidFill>
                  <a:srgbClr val="1F497D"/>
                </a:solidFill>
              </a:rPr>
              <a:t>Municipalities</a:t>
            </a:r>
            <a:r>
              <a:rPr lang="de-DE" sz="2200" b="1" dirty="0" smtClean="0">
                <a:solidFill>
                  <a:srgbClr val="1F497D"/>
                </a:solidFill>
              </a:rPr>
              <a:t> </a:t>
            </a:r>
            <a:r>
              <a:rPr lang="de-DE" sz="2200" b="1" dirty="0">
                <a:solidFill>
                  <a:srgbClr val="1F497D"/>
                </a:solidFill>
              </a:rPr>
              <a:t>&amp; </a:t>
            </a:r>
            <a:r>
              <a:rPr lang="de-DE" sz="2200" b="1" dirty="0" smtClean="0">
                <a:solidFill>
                  <a:srgbClr val="1F497D"/>
                </a:solidFill>
              </a:rPr>
              <a:t>Services </a:t>
            </a:r>
            <a:r>
              <a:rPr lang="de-DE" sz="2200" b="1" dirty="0" err="1" smtClean="0">
                <a:solidFill>
                  <a:srgbClr val="1F497D"/>
                </a:solidFill>
              </a:rPr>
              <a:t>responsible</a:t>
            </a:r>
            <a:r>
              <a:rPr lang="de-DE" sz="2200" b="1" dirty="0" smtClean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for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managing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municipal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waste</a:t>
            </a:r>
            <a:r>
              <a:rPr lang="de-DE" sz="2200" b="1" dirty="0">
                <a:solidFill>
                  <a:srgbClr val="1F497D"/>
                </a:solidFill>
              </a:rPr>
              <a:t> (MSW) in </a:t>
            </a:r>
            <a:r>
              <a:rPr lang="de-DE" sz="2200" b="1" dirty="0" err="1">
                <a:solidFill>
                  <a:srgbClr val="1F497D"/>
                </a:solidFill>
              </a:rPr>
              <a:t>the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smtClean="0">
                <a:solidFill>
                  <a:srgbClr val="1F497D"/>
                </a:solidFill>
              </a:rPr>
              <a:t/>
            </a:r>
            <a:br>
              <a:rPr lang="de-DE" sz="2200" b="1" dirty="0" smtClean="0">
                <a:solidFill>
                  <a:srgbClr val="1F497D"/>
                </a:solidFill>
              </a:rPr>
            </a:br>
            <a:r>
              <a:rPr lang="de-DE" sz="2200" b="1" dirty="0" err="1" smtClean="0">
                <a:solidFill>
                  <a:srgbClr val="1F497D"/>
                </a:solidFill>
              </a:rPr>
              <a:t>Imereti</a:t>
            </a:r>
            <a:r>
              <a:rPr lang="de-DE" sz="2200" b="1" dirty="0" smtClean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and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Racha-Lechkhumi-Kmevo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Svaneti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region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of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smtClean="0">
                <a:solidFill>
                  <a:srgbClr val="1F497D"/>
                </a:solidFill>
              </a:rPr>
              <a:t>Georgia</a:t>
            </a:r>
            <a:br>
              <a:rPr lang="de-DE" sz="2200" b="1" dirty="0" smtClean="0">
                <a:solidFill>
                  <a:srgbClr val="1F497D"/>
                </a:solidFill>
              </a:rPr>
            </a:br>
            <a:r>
              <a:rPr lang="de-DE" sz="2200" b="1" dirty="0" err="1" smtClean="0">
                <a:solidFill>
                  <a:srgbClr val="1F497D"/>
                </a:solidFill>
              </a:rPr>
              <a:t>with</a:t>
            </a:r>
            <a:r>
              <a:rPr lang="de-DE" sz="2200" b="1" dirty="0" smtClean="0">
                <a:solidFill>
                  <a:srgbClr val="1F497D"/>
                </a:solidFill>
              </a:rPr>
              <a:t> </a:t>
            </a:r>
            <a:r>
              <a:rPr lang="de-DE" sz="2200" b="1" dirty="0">
                <a:solidFill>
                  <a:srgbClr val="1F497D"/>
                </a:solidFill>
              </a:rPr>
              <a:t>a </a:t>
            </a:r>
            <a:r>
              <a:rPr lang="de-DE" sz="2200" b="1" dirty="0" err="1">
                <a:solidFill>
                  <a:srgbClr val="1F497D"/>
                </a:solidFill>
              </a:rPr>
              <a:t>particular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focus</a:t>
            </a:r>
            <a:r>
              <a:rPr lang="de-DE" sz="2200" b="1" dirty="0">
                <a:solidFill>
                  <a:srgbClr val="1F497D"/>
                </a:solidFill>
              </a:rPr>
              <a:t> on </a:t>
            </a:r>
            <a:r>
              <a:rPr lang="de-DE" sz="2200" b="1" dirty="0" err="1">
                <a:solidFill>
                  <a:srgbClr val="1F497D"/>
                </a:solidFill>
              </a:rPr>
              <a:t>the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mountainous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200" b="1" dirty="0" err="1">
                <a:solidFill>
                  <a:srgbClr val="1F497D"/>
                </a:solidFill>
              </a:rPr>
              <a:t>municipalities</a:t>
            </a:r>
            <a:r>
              <a:rPr lang="de-DE" sz="2200" b="1" dirty="0">
                <a:solidFill>
                  <a:srgbClr val="1F497D"/>
                </a:solidFill>
              </a:rPr>
              <a:t> </a:t>
            </a:r>
            <a:r>
              <a:rPr lang="de-DE" sz="2400" b="1" dirty="0" smtClean="0">
                <a:solidFill>
                  <a:schemeClr val="tx2"/>
                </a:solidFill>
              </a:rPr>
              <a:t/>
            </a:r>
            <a:br>
              <a:rPr lang="de-DE" sz="2400" b="1" dirty="0" smtClean="0">
                <a:solidFill>
                  <a:schemeClr val="tx2"/>
                </a:solidFill>
              </a:rPr>
            </a:b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de-DE" sz="1800" b="1" dirty="0" smtClean="0">
                <a:solidFill>
                  <a:schemeClr val="tx2"/>
                </a:solidFill>
              </a:rPr>
              <a:t>Jan Reichenbach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de-DE" sz="1800" dirty="0" smtClean="0">
                <a:solidFill>
                  <a:schemeClr val="tx2"/>
                </a:solidFill>
              </a:rPr>
              <a:t>INTECUS GmbH, AMC Expert </a:t>
            </a:r>
            <a:r>
              <a:rPr lang="de-DE" sz="1800" dirty="0" err="1" smtClean="0">
                <a:solidFill>
                  <a:schemeClr val="tx2"/>
                </a:solidFill>
              </a:rPr>
              <a:t>team</a:t>
            </a:r>
            <a:r>
              <a:rPr lang="de-DE" sz="1800" dirty="0" smtClean="0">
                <a:solidFill>
                  <a:schemeClr val="tx2"/>
                </a:solidFill>
              </a:rPr>
              <a:t> Solid </a:t>
            </a:r>
            <a:r>
              <a:rPr lang="de-DE" sz="1800" dirty="0" err="1" smtClean="0">
                <a:solidFill>
                  <a:schemeClr val="tx2"/>
                </a:solidFill>
              </a:rPr>
              <a:t>Waste</a:t>
            </a:r>
            <a:r>
              <a:rPr lang="de-DE" sz="1800" dirty="0" smtClean="0">
                <a:solidFill>
                  <a:schemeClr val="tx2"/>
                </a:solidFill>
              </a:rPr>
              <a:t> Management </a:t>
            </a: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25B8866F-2963-4F5A-A42E-519E877E2EE7}" type="slidenum">
              <a:rPr lang="en-US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5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Securing safety of compost/compost use @ application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10</a:t>
            </a:fld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9512" y="11111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>
                <a:solidFill>
                  <a:srgbClr val="1F497D"/>
                </a:solidFill>
              </a:rPr>
              <a:t>Stipulations on </a:t>
            </a:r>
            <a:r>
              <a:rPr lang="en-US" sz="2200" b="1" i="1" dirty="0" smtClean="0">
                <a:solidFill>
                  <a:srgbClr val="1F497D"/>
                </a:solidFill>
              </a:rPr>
              <a:t>application </a:t>
            </a:r>
            <a:r>
              <a:rPr lang="en-US" sz="2200" b="1" i="1" dirty="0">
                <a:solidFill>
                  <a:srgbClr val="1F497D"/>
                </a:solidFill>
              </a:rPr>
              <a:t>requirements</a:t>
            </a:r>
          </a:p>
          <a:p>
            <a:pPr marL="0" lvl="0" indent="0">
              <a:buNone/>
            </a:pPr>
            <a:endParaRPr lang="en-US" sz="2200" b="1" i="1" dirty="0" smtClean="0">
              <a:solidFill>
                <a:srgbClr val="1F497D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48929" y="1580420"/>
            <a:ext cx="4464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German </a:t>
            </a:r>
            <a:r>
              <a:rPr lang="de-DE" dirty="0" err="1" smtClean="0"/>
              <a:t>practice</a:t>
            </a:r>
            <a:endParaRPr lang="de-DE" dirty="0"/>
          </a:p>
        </p:txBody>
      </p:sp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299616" y="1949752"/>
            <a:ext cx="884438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Total </a:t>
            </a: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(dry matter) </a:t>
            </a: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amount applied </a:t>
            </a: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per hectare within a period of three years shall not </a:t>
            </a: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exceed:</a:t>
            </a:r>
          </a:p>
          <a:p>
            <a:pPr marL="457200" indent="-274638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Class 1 compost:</a:t>
            </a: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	30 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tons</a:t>
            </a:r>
          </a:p>
          <a:p>
            <a:pPr marL="457200" indent="-274638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Class 2 compost: 	20 tons</a:t>
            </a:r>
            <a:endParaRPr lang="en-US" altLang="de-DE" sz="2000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Further </a:t>
            </a: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restrictions: Treated separately collected </a:t>
            </a:r>
            <a:r>
              <a:rPr lang="en-US" altLang="de-DE" sz="2000" b="1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biowaste</a:t>
            </a: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 from households is not allowed for application on permanent grassland</a:t>
            </a: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.</a:t>
            </a:r>
            <a:endParaRPr lang="en-US" altLang="de-DE" sz="2000" b="1" dirty="0">
              <a:solidFill>
                <a:prstClr val="black"/>
              </a:solidFill>
              <a:latin typeface="Calibri"/>
              <a:sym typeface="Symbol" pitchFamily="18" charset="2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348928" y="4366832"/>
            <a:ext cx="8566472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Further ways to get precautionary regulations for compost use covered:</a:t>
            </a:r>
          </a:p>
          <a:p>
            <a:pPr marL="0" lvl="0" indent="0">
              <a:buNone/>
            </a:pPr>
            <a:endParaRPr kumimoji="0" lang="de-DE" sz="2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hteck 1"/>
          <p:cNvSpPr>
            <a:spLocks noChangeArrowheads="1"/>
          </p:cNvSpPr>
          <p:nvPr/>
        </p:nvSpPr>
        <p:spPr bwMode="auto">
          <a:xfrm>
            <a:off x="348929" y="4825538"/>
            <a:ext cx="88443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Fertilizer </a:t>
            </a: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regulation  </a:t>
            </a:r>
            <a:r>
              <a:rPr lang="en-US" altLang="de-DE" sz="2000" b="1" i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-relevant for agriculture and gardening</a:t>
            </a:r>
          </a:p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Soil protection regulations</a:t>
            </a:r>
          </a:p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Regulation on Organic </a:t>
            </a: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Farming</a:t>
            </a:r>
            <a:endParaRPr lang="en-US" altLang="de-DE" sz="2000" b="1" dirty="0">
              <a:solidFill>
                <a:prstClr val="black"/>
              </a:solidFill>
              <a:latin typeface="Calibri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68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11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92212" y="1082174"/>
            <a:ext cx="8685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For example by installation of a self-obligatory measure of the industry which legal authorities </a:t>
            </a:r>
            <a:r>
              <a:rPr lang="en-US" sz="2000" dirty="0"/>
              <a:t>formally </a:t>
            </a:r>
            <a:r>
              <a:rPr lang="en-US" sz="2000" dirty="0" smtClean="0"/>
              <a:t>recognize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31" y="2768137"/>
            <a:ext cx="2948632" cy="13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8" y="2768137"/>
            <a:ext cx="2176967" cy="30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31" y="4206924"/>
            <a:ext cx="4472266" cy="169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289744" y="5948953"/>
            <a:ext cx="8409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70 %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compost</a:t>
            </a:r>
            <a:r>
              <a:rPr lang="de-DE" dirty="0" smtClean="0"/>
              <a:t> </a:t>
            </a:r>
            <a:r>
              <a:rPr lang="de-DE" dirty="0" err="1" smtClean="0"/>
              <a:t>produced</a:t>
            </a:r>
            <a:r>
              <a:rPr lang="de-DE" dirty="0" smtClean="0"/>
              <a:t> in Germany </a:t>
            </a:r>
            <a:r>
              <a:rPr lang="de-DE" dirty="0" err="1" smtClean="0"/>
              <a:t>gets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label</a:t>
            </a:r>
            <a:r>
              <a:rPr lang="de-DE" dirty="0" smtClean="0"/>
              <a:t> RAL-GZ 251</a:t>
            </a:r>
            <a:endParaRPr lang="de-DE" dirty="0"/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err="1" smtClean="0">
                <a:solidFill>
                  <a:schemeClr val="tx2"/>
                </a:solidFill>
              </a:rPr>
              <a:t>Institutionalisation</a:t>
            </a:r>
            <a:r>
              <a:rPr lang="en-US" sz="2800" b="1" dirty="0" smtClean="0">
                <a:solidFill>
                  <a:schemeClr val="tx2"/>
                </a:solidFill>
              </a:rPr>
              <a:t> of quality assurance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92212" y="1743831"/>
            <a:ext cx="8685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/>
              <a:t>In Germany </a:t>
            </a:r>
            <a:r>
              <a:rPr lang="de-DE" i="1" dirty="0" err="1" smtClean="0"/>
              <a:t>since</a:t>
            </a:r>
            <a:r>
              <a:rPr lang="de-DE" i="1" dirty="0" smtClean="0"/>
              <a:t> 1989: Quality Assurance Organisation </a:t>
            </a:r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 smtClean="0"/>
              <a:t>Compost</a:t>
            </a:r>
            <a:r>
              <a:rPr lang="de-DE" i="1" dirty="0" smtClean="0"/>
              <a:t> Bundesgütegemeinschaft Kompost e.V. (BGK), </a:t>
            </a:r>
            <a:r>
              <a:rPr lang="de-DE" i="1" dirty="0" err="1" smtClean="0"/>
              <a:t>established</a:t>
            </a:r>
            <a:r>
              <a:rPr lang="de-DE" i="1" dirty="0" smtClean="0"/>
              <a:t> RAL </a:t>
            </a:r>
            <a:r>
              <a:rPr lang="de-DE" i="1" dirty="0" err="1" smtClean="0"/>
              <a:t>quality</a:t>
            </a:r>
            <a:r>
              <a:rPr lang="de-DE" i="1" dirty="0" smtClean="0"/>
              <a:t> </a:t>
            </a:r>
            <a:r>
              <a:rPr lang="de-DE" i="1" dirty="0" err="1" smtClean="0"/>
              <a:t>assurance</a:t>
            </a:r>
            <a:r>
              <a:rPr lang="de-DE" i="1" dirty="0" smtClean="0"/>
              <a:t> </a:t>
            </a:r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 smtClean="0"/>
              <a:t>compost</a:t>
            </a:r>
            <a:r>
              <a:rPr lang="de-DE" i="1" dirty="0" smtClean="0"/>
              <a:t> (1991);  RAL-quality </a:t>
            </a:r>
            <a:r>
              <a:rPr lang="de-DE" i="1" dirty="0" err="1" smtClean="0"/>
              <a:t>labels</a:t>
            </a:r>
            <a:r>
              <a:rPr lang="de-DE" i="1" dirty="0" smtClean="0"/>
              <a:t> </a:t>
            </a:r>
            <a:r>
              <a:rPr lang="de-DE" i="1" dirty="0" err="1" smtClean="0"/>
              <a:t>identify</a:t>
            </a:r>
            <a:r>
              <a:rPr lang="de-DE" i="1" dirty="0" smtClean="0"/>
              <a:t> a </a:t>
            </a:r>
            <a:r>
              <a:rPr lang="de-DE" i="1" dirty="0" err="1" smtClean="0"/>
              <a:t>standardised</a:t>
            </a:r>
            <a:r>
              <a:rPr lang="de-DE" i="1" dirty="0" smtClean="0"/>
              <a:t>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regularly</a:t>
            </a:r>
            <a:r>
              <a:rPr lang="de-DE" i="1" dirty="0" smtClean="0"/>
              <a:t> </a:t>
            </a:r>
            <a:r>
              <a:rPr lang="de-DE" i="1" dirty="0" err="1" smtClean="0"/>
              <a:t>checked</a:t>
            </a:r>
            <a:r>
              <a:rPr lang="de-DE" i="1" dirty="0" smtClean="0"/>
              <a:t> </a:t>
            </a:r>
            <a:r>
              <a:rPr lang="de-DE" i="1" dirty="0" err="1" smtClean="0"/>
              <a:t>product</a:t>
            </a:r>
            <a:endParaRPr lang="de-DE" i="1" dirty="0"/>
          </a:p>
        </p:txBody>
      </p:sp>
      <p:sp>
        <p:nvSpPr>
          <p:cNvPr id="20" name="Rechteck 19"/>
          <p:cNvSpPr/>
          <p:nvPr/>
        </p:nvSpPr>
        <p:spPr>
          <a:xfrm>
            <a:off x="7395643" y="5602164"/>
            <a:ext cx="1194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BGK, 2009</a:t>
            </a:r>
            <a:endParaRPr lang="de-DE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12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92" y="3125661"/>
            <a:ext cx="4305393" cy="31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7306847" y="6169765"/>
            <a:ext cx="1194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BGK, 2009</a:t>
            </a:r>
            <a:endParaRPr lang="de-DE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Objectives of the </a:t>
            </a:r>
            <a:r>
              <a:rPr lang="en-US" sz="2800" b="1" dirty="0" err="1" smtClean="0">
                <a:solidFill>
                  <a:schemeClr val="tx2"/>
                </a:solidFill>
              </a:rPr>
              <a:t>institutionalisation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0" name="Rechteck 1"/>
          <p:cNvSpPr>
            <a:spLocks noChangeArrowheads="1"/>
          </p:cNvSpPr>
          <p:nvPr/>
        </p:nvSpPr>
        <p:spPr bwMode="auto">
          <a:xfrm>
            <a:off x="179512" y="1143787"/>
            <a:ext cx="882026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Market acceptance /  User </a:t>
            </a: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safety</a:t>
            </a:r>
            <a:endParaRPr lang="en-US" altLang="de-DE" sz="2000" dirty="0" smtClean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Specification </a:t>
            </a: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of products with a guaranteed homogenous 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quality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Guarantee </a:t>
            </a: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for a successful use of the 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products</a:t>
            </a:r>
          </a:p>
        </p:txBody>
      </p:sp>
      <p:sp>
        <p:nvSpPr>
          <p:cNvPr id="11" name="Rechteck 1"/>
          <p:cNvSpPr>
            <a:spLocks noChangeArrowheads="1"/>
          </p:cNvSpPr>
          <p:nvPr/>
        </p:nvSpPr>
        <p:spPr bwMode="auto">
          <a:xfrm>
            <a:off x="179512" y="2223287"/>
            <a:ext cx="874858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Promotion</a:t>
            </a:r>
            <a:endParaRPr lang="en-US" altLang="de-DE" sz="2000" dirty="0" smtClean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Enhancement </a:t>
            </a: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of product quality and operation quality (increased 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reputation)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Promotion </a:t>
            </a: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of the re-use of waste </a:t>
            </a:r>
            <a:b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</a:b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"from waste to product“ (SWM support)</a:t>
            </a:r>
          </a:p>
        </p:txBody>
      </p:sp>
      <p:sp>
        <p:nvSpPr>
          <p:cNvPr id="12" name="Rechteck 1"/>
          <p:cNvSpPr>
            <a:spLocks noChangeArrowheads="1"/>
          </p:cNvSpPr>
          <p:nvPr/>
        </p:nvSpPr>
        <p:spPr bwMode="auto">
          <a:xfrm>
            <a:off x="179512" y="3671087"/>
            <a:ext cx="4444456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Safety and Ease for </a:t>
            </a: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Operators</a:t>
            </a:r>
            <a:endParaRPr lang="en-US" altLang="de-DE" sz="2000" dirty="0" smtClean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Deregulation 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Recognition of </a:t>
            </a: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certified products by legal authorities, in agricultural systems and by 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food processing </a:t>
            </a: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2670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Compost market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13</a:t>
            </a:fld>
            <a:endParaRPr lang="de-DE" dirty="0"/>
          </a:p>
        </p:txBody>
      </p:sp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0" y="1578305"/>
            <a:ext cx="8844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2" eaLnBrk="1" hangingPunct="1">
              <a:spcAft>
                <a:spcPts val="600"/>
              </a:spcAft>
            </a:pPr>
            <a:r>
              <a:rPr lang="en-US" altLang="de-DE" sz="2000" i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Example: RAL-labelled compost products in Germany </a:t>
            </a:r>
            <a:endParaRPr lang="en-US" altLang="de-DE" sz="2000" i="1" dirty="0">
              <a:solidFill>
                <a:prstClr val="black"/>
              </a:solidFill>
              <a:latin typeface="Calibri"/>
              <a:sym typeface="Symbol" pitchFamily="18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2" y="2080015"/>
            <a:ext cx="7486579" cy="39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179512" y="11111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 err="1" smtClean="0">
                <a:solidFill>
                  <a:srgbClr val="1F497D"/>
                </a:solidFill>
              </a:rPr>
              <a:t>Offtakers</a:t>
            </a:r>
            <a:r>
              <a:rPr lang="en-US" sz="2200" b="1" i="1" dirty="0" smtClean="0">
                <a:solidFill>
                  <a:srgbClr val="1F497D"/>
                </a:solidFill>
              </a:rPr>
              <a:t> structure for facility produced compost</a:t>
            </a:r>
          </a:p>
        </p:txBody>
      </p:sp>
      <p:sp>
        <p:nvSpPr>
          <p:cNvPr id="9" name="Rechteck 8"/>
          <p:cNvSpPr/>
          <p:nvPr/>
        </p:nvSpPr>
        <p:spPr>
          <a:xfrm>
            <a:off x="7433847" y="5569450"/>
            <a:ext cx="1194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BGK, 2009</a:t>
            </a:r>
            <a:endParaRPr lang="de-DE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Preparedness to learn and adjust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14</a:t>
            </a:fld>
            <a:endParaRPr lang="de-DE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79512" y="10222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 smtClean="0">
                <a:solidFill>
                  <a:srgbClr val="1F497D"/>
                </a:solidFill>
              </a:rPr>
              <a:t>The importance of piloting!</a:t>
            </a: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8" y="1404144"/>
            <a:ext cx="2496398" cy="244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04144"/>
            <a:ext cx="2376264" cy="243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79" y="1404144"/>
            <a:ext cx="2672193" cy="243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eck 22"/>
          <p:cNvSpPr/>
          <p:nvPr/>
        </p:nvSpPr>
        <p:spPr>
          <a:xfrm>
            <a:off x="473802" y="3835524"/>
            <a:ext cx="8274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Decentralized aerobic composting of urban solid waste: Some lessons learned from Asian-EU Co-operative Research. Global NEST Journal, </a:t>
            </a:r>
            <a:r>
              <a:rPr lang="en-US" sz="1400" dirty="0" err="1" smtClean="0"/>
              <a:t>Vol</a:t>
            </a:r>
            <a:r>
              <a:rPr lang="en-US" sz="1400" dirty="0" smtClean="0"/>
              <a:t> 12, No 4, </a:t>
            </a:r>
            <a:r>
              <a:rPr lang="en-US" sz="1400" dirty="0" err="1" smtClean="0"/>
              <a:t>pp</a:t>
            </a:r>
            <a:r>
              <a:rPr lang="en-US" sz="1400" dirty="0" smtClean="0"/>
              <a:t> 343-351, 2010 </a:t>
            </a:r>
            <a:endParaRPr lang="de-DE" sz="14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25" y="4320299"/>
            <a:ext cx="2000651" cy="202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eck 24"/>
          <p:cNvSpPr/>
          <p:nvPr/>
        </p:nvSpPr>
        <p:spPr>
          <a:xfrm>
            <a:off x="1727200" y="5548353"/>
            <a:ext cx="3852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Waste Composting in Kutaisi</a:t>
            </a:r>
          </a:p>
          <a:p>
            <a:r>
              <a:rPr lang="en-US" sz="1400" dirty="0" smtClean="0"/>
              <a:t>funded by Royal Netherlands Embassy in Georgia, 1.09.2006-1.09.2007, GEL 16,890</a:t>
            </a:r>
            <a:endParaRPr lang="de-DE" sz="1400" dirty="0"/>
          </a:p>
        </p:txBody>
      </p:sp>
      <p:sp>
        <p:nvSpPr>
          <p:cNvPr id="2" name="Ellipse 1"/>
          <p:cNvSpPr/>
          <p:nvPr/>
        </p:nvSpPr>
        <p:spPr>
          <a:xfrm rot="20188949">
            <a:off x="259059" y="1988975"/>
            <a:ext cx="1506150" cy="1020376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 rot="20188949">
            <a:off x="6411299" y="5333319"/>
            <a:ext cx="1506150" cy="1020376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6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Preparedness to learn and adjust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15</a:t>
            </a:fld>
            <a:endParaRPr lang="de-DE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04912" y="10984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>
                <a:solidFill>
                  <a:srgbClr val="1F497D"/>
                </a:solidFill>
              </a:rPr>
              <a:t>Lessons learned </a:t>
            </a:r>
            <a:r>
              <a:rPr lang="en-US" sz="2200" b="1" i="1" dirty="0" smtClean="0">
                <a:solidFill>
                  <a:srgbClr val="1F497D"/>
                </a:solidFill>
              </a:rPr>
              <a:t>?</a:t>
            </a:r>
            <a:endParaRPr lang="en-US" sz="2200" b="1" i="1" dirty="0">
              <a:solidFill>
                <a:srgbClr val="1F497D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35844" y="5215544"/>
            <a:ext cx="7860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Sustainable </a:t>
            </a:r>
            <a:r>
              <a:rPr lang="en-US" sz="1400" i="1" dirty="0"/>
              <a:t>use   of   </a:t>
            </a:r>
            <a:r>
              <a:rPr lang="en-US" sz="1400" i="1" dirty="0" err="1"/>
              <a:t>biogenous</a:t>
            </a:r>
            <a:r>
              <a:rPr lang="en-US" sz="1400" i="1" dirty="0"/>
              <a:t>   household   waste   through   aerobic   treatment   of   separately collected organic waste and the application of compost in South Caucasian agriculture.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Nikolas  </a:t>
            </a:r>
            <a:r>
              <a:rPr lang="en-US" sz="1400" i="1" dirty="0" err="1"/>
              <a:t>Zöller</a:t>
            </a:r>
            <a:r>
              <a:rPr lang="en-US" sz="1400" i="1" dirty="0"/>
              <a:t>,  Faculty  of  Organic  Agricultural  Sciences,  University  of  Kassel,  </a:t>
            </a:r>
            <a:r>
              <a:rPr lang="en-US" sz="1400" i="1" dirty="0" err="1" smtClean="0"/>
              <a:t>Witzenhausen</a:t>
            </a:r>
            <a:r>
              <a:rPr lang="en-US" sz="1400" i="1" dirty="0" smtClean="0"/>
              <a:t>, 2017</a:t>
            </a:r>
            <a:endParaRPr lang="de-DE" sz="1400" i="1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4" y="1746080"/>
            <a:ext cx="723309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1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Preparedness to learn and adjust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16</a:t>
            </a:fld>
            <a:endParaRPr lang="de-DE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04912" y="9714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>
                <a:solidFill>
                  <a:srgbClr val="1F497D"/>
                </a:solidFill>
              </a:rPr>
              <a:t>Lessons learned </a:t>
            </a:r>
            <a:r>
              <a:rPr lang="en-US" sz="2200" b="1" i="1" dirty="0" smtClean="0">
                <a:solidFill>
                  <a:srgbClr val="1F497D"/>
                </a:solidFill>
              </a:rPr>
              <a:t>?</a:t>
            </a:r>
            <a:endParaRPr lang="en-US" sz="2200" b="1" i="1" dirty="0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2" y="1369131"/>
            <a:ext cx="5541437" cy="369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75" y="3871732"/>
            <a:ext cx="3400427" cy="22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79" y="3757445"/>
            <a:ext cx="3274485" cy="218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79512" y="589107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/>
              <a:t>10 </a:t>
            </a:r>
            <a:r>
              <a:rPr lang="ka-GE" sz="1400" dirty="0"/>
              <a:t>ნოემ </a:t>
            </a:r>
            <a:r>
              <a:rPr lang="ka-GE" sz="1400" dirty="0" smtClean="0"/>
              <a:t>2016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>
                <a:hlinkClick r:id="rId6"/>
              </a:rPr>
              <a:t>http</a:t>
            </a:r>
            <a:r>
              <a:rPr lang="de-DE" sz="1400" dirty="0">
                <a:hlinkClick r:id="rId6"/>
              </a:rPr>
              <a:t>://</a:t>
            </a:r>
            <a:r>
              <a:rPr lang="de-DE" sz="1400" dirty="0" smtClean="0">
                <a:hlinkClick r:id="rId6"/>
              </a:rPr>
              <a:t>www.marneuli.gov.ge/marneulis-shesaxeb/siaxleebi1/1331-chexi-eqspertis-morigi-viziti-marneulshi.html</a:t>
            </a:r>
            <a:r>
              <a:rPr lang="de-DE" sz="1400" dirty="0" smtClean="0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570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Preparedness to learn and adjust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17</a:t>
            </a:fld>
            <a:endParaRPr lang="de-DE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04912" y="10984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 smtClean="0">
                <a:solidFill>
                  <a:srgbClr val="1F497D"/>
                </a:solidFill>
              </a:rPr>
              <a:t>Its worth figuring out </a:t>
            </a:r>
            <a:endParaRPr lang="en-US" sz="2200" b="1" i="1" dirty="0">
              <a:solidFill>
                <a:srgbClr val="1F497D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95536" y="3966716"/>
            <a:ext cx="8545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EU and Government launch pilot green waste separation, collection and recycling project in </a:t>
            </a:r>
            <a:r>
              <a:rPr lang="en-US" dirty="0" err="1" smtClean="0"/>
              <a:t>Marneuli</a:t>
            </a:r>
            <a:r>
              <a:rPr lang="en-US" sz="1400" dirty="0"/>
              <a:t>. </a:t>
            </a:r>
            <a:r>
              <a:rPr lang="en-US" sz="1400" dirty="0" smtClean="0"/>
              <a:t>  Pilot </a:t>
            </a:r>
            <a:r>
              <a:rPr lang="en-US" sz="1400" dirty="0"/>
              <a:t>will demonstrate how to </a:t>
            </a:r>
            <a:r>
              <a:rPr lang="en-US" sz="1400" dirty="0" err="1"/>
              <a:t>utilise</a:t>
            </a:r>
            <a:r>
              <a:rPr lang="en-US" sz="1400" dirty="0"/>
              <a:t> the green waste that fills 50% of regional landfills and help diminish production of Green House </a:t>
            </a:r>
            <a:r>
              <a:rPr lang="en-US" sz="1400" dirty="0" smtClean="0"/>
              <a:t>Gases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eeas.europa.eu/delegations/georgia/59702/node/59702_lv</a:t>
            </a:r>
            <a:r>
              <a:rPr lang="en-US" sz="1400" dirty="0" smtClean="0"/>
              <a:t>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03326"/>
            <a:ext cx="3844230" cy="25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9" y="4830812"/>
            <a:ext cx="1990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395536" y="6025356"/>
            <a:ext cx="81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6"/>
              </a:rPr>
              <a:t>https://www.facebook.com/europeanunioningeorgia/videos/marneuli-waste-project/2067451053551138/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2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1"/>
          <p:cNvSpPr>
            <a:spLocks noChangeArrowheads="1"/>
          </p:cNvSpPr>
          <p:nvPr/>
        </p:nvSpPr>
        <p:spPr bwMode="auto">
          <a:xfrm>
            <a:off x="196740" y="1576258"/>
            <a:ext cx="882026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Public acceptance</a:t>
            </a:r>
            <a:endParaRPr lang="en-US" altLang="de-DE" sz="2000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457200" indent="-274638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Proper siting approach</a:t>
            </a:r>
          </a:p>
          <a:p>
            <a:pPr marL="457200" indent="-274638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Well-organized collection (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input quality and quantities)</a:t>
            </a:r>
            <a:endParaRPr lang="en-US" altLang="de-DE" sz="2000" dirty="0" smtClean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457200" indent="-274638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High operational standards and safety</a:t>
            </a:r>
          </a:p>
          <a:p>
            <a:pPr marL="457200" indent="-274638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Public benefits (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supplies of compost, transparent transfer of savings)</a:t>
            </a:r>
            <a:endParaRPr lang="en-US" altLang="de-DE" sz="2000" b="1" dirty="0" smtClean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Market acceptance</a:t>
            </a:r>
            <a:endParaRPr lang="en-US" altLang="de-DE" sz="2000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457200" indent="-274638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Existence of </a:t>
            </a:r>
            <a:r>
              <a:rPr lang="en-US" altLang="de-DE" sz="2000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offtakers</a:t>
            </a:r>
            <a:endParaRPr lang="en-US" altLang="de-DE" sz="2000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457200" indent="-274638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Product 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quality/safety</a:t>
            </a:r>
          </a:p>
          <a:p>
            <a:pPr marL="182562" eaLnBrk="1" hangingPunct="1">
              <a:spcAft>
                <a:spcPts val="600"/>
              </a:spcAft>
            </a:pPr>
            <a:endParaRPr lang="en-US" altLang="de-DE" sz="2000" dirty="0" smtClean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182562" eaLnBrk="1" hangingPunct="1">
              <a:spcAft>
                <a:spcPts val="600"/>
              </a:spcAft>
            </a:pPr>
            <a:endParaRPr lang="en-US" altLang="de-DE" sz="2000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182562" eaLnBrk="1" hangingPunct="1">
              <a:spcAft>
                <a:spcPts val="600"/>
              </a:spcAft>
            </a:pPr>
            <a:endParaRPr lang="en-US" altLang="de-DE" sz="2000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182563" indent="-182563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Preparedness to learn and adjust</a:t>
            </a:r>
            <a:endParaRPr lang="en-US" altLang="de-DE" sz="2000" b="1" dirty="0">
              <a:solidFill>
                <a:prstClr val="black"/>
              </a:solidFill>
              <a:latin typeface="Calibri"/>
              <a:sym typeface="Symbol" pitchFamily="18" charset="2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Ensuring sustainability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2</a:t>
            </a:fld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9512" y="11111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 smtClean="0">
                <a:solidFill>
                  <a:srgbClr val="1F497D"/>
                </a:solidFill>
              </a:rPr>
              <a:t>Key sustainability aspects in composting projects </a:t>
            </a:r>
            <a:endParaRPr kumimoji="0" lang="de-DE" sz="22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88900" y="4644283"/>
            <a:ext cx="8947596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 sz="2200" b="1" u="sng" dirty="0" smtClean="0">
                <a:solidFill>
                  <a:srgbClr val="002060"/>
                </a:solidFill>
                <a:latin typeface="Calibri"/>
                <a:sym typeface="Symbol" pitchFamily="18" charset="2"/>
              </a:rPr>
              <a:t>Compost quality is decisive for the success of a </a:t>
            </a:r>
            <a:r>
              <a:rPr lang="en-US" altLang="de-DE" sz="2200" b="1" u="sng" dirty="0">
                <a:solidFill>
                  <a:srgbClr val="002060"/>
                </a:solidFill>
                <a:latin typeface="Calibri"/>
                <a:sym typeface="Symbol" pitchFamily="18" charset="2"/>
              </a:rPr>
              <a:t>composting </a:t>
            </a:r>
            <a:r>
              <a:rPr lang="en-US" altLang="de-DE" sz="2200" b="1" u="sng" dirty="0" smtClean="0">
                <a:solidFill>
                  <a:srgbClr val="002060"/>
                </a:solidFill>
                <a:latin typeface="Calibri"/>
                <a:sym typeface="Symbol" pitchFamily="18" charset="2"/>
              </a:rPr>
              <a:t>initiative!</a:t>
            </a:r>
            <a:br>
              <a:rPr lang="en-US" altLang="de-DE" sz="2200" b="1" u="sng" dirty="0" smtClean="0">
                <a:solidFill>
                  <a:srgbClr val="002060"/>
                </a:solidFill>
                <a:latin typeface="Calibri"/>
                <a:sym typeface="Symbol" pitchFamily="18" charset="2"/>
              </a:rPr>
            </a:br>
            <a:r>
              <a:rPr lang="en-US" altLang="de-DE" sz="2200" b="1" u="sng" dirty="0" smtClean="0">
                <a:solidFill>
                  <a:srgbClr val="002060"/>
                </a:solidFill>
                <a:latin typeface="Calibri"/>
                <a:sym typeface="Symbol" pitchFamily="18" charset="2"/>
              </a:rPr>
              <a:t>It requires utmost attention from its </a:t>
            </a:r>
            <a:r>
              <a:rPr lang="en-US" altLang="de-DE" sz="2200" b="1" u="sng" dirty="0">
                <a:solidFill>
                  <a:srgbClr val="002060"/>
                </a:solidFill>
                <a:latin typeface="Calibri"/>
                <a:sym typeface="Symbol" pitchFamily="18" charset="2"/>
              </a:rPr>
              <a:t>very </a:t>
            </a:r>
            <a:r>
              <a:rPr lang="en-US" altLang="de-DE" sz="2200" b="1" u="sng" dirty="0" smtClean="0">
                <a:solidFill>
                  <a:srgbClr val="002060"/>
                </a:solidFill>
                <a:latin typeface="Calibri"/>
                <a:sym typeface="Symbol" pitchFamily="18" charset="2"/>
              </a:rPr>
              <a:t>beginning.  </a:t>
            </a:r>
            <a:endParaRPr lang="en-US" altLang="de-DE" sz="2200" u="sng" dirty="0">
              <a:solidFill>
                <a:srgbClr val="002060"/>
              </a:solidFill>
              <a:latin typeface="Calibri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51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1"/>
          <p:cNvSpPr>
            <a:spLocks noChangeArrowheads="1"/>
          </p:cNvSpPr>
          <p:nvPr/>
        </p:nvSpPr>
        <p:spPr bwMode="auto">
          <a:xfrm>
            <a:off x="196740" y="1296858"/>
            <a:ext cx="88202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2" eaLnBrk="1" hangingPunct="1"/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h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as to include: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land and infrastructural suitability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distance to neighborhood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transportation routes</a:t>
            </a:r>
            <a:endParaRPr lang="en-US" altLang="de-DE" sz="2000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public engagement process </a:t>
            </a: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Public acceptance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3</a:t>
            </a:fld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9512" y="10222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 smtClean="0">
                <a:solidFill>
                  <a:srgbClr val="1F497D"/>
                </a:solidFill>
              </a:rPr>
              <a:t>Proper siting</a:t>
            </a:r>
            <a:endParaRPr kumimoji="0" lang="de-DE" sz="22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230312" y="28764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 smtClean="0">
                <a:solidFill>
                  <a:srgbClr val="1F497D"/>
                </a:solidFill>
              </a:rPr>
              <a:t>Well-organized collection</a:t>
            </a:r>
            <a:endParaRPr kumimoji="0" lang="de-DE" sz="22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hteck 1"/>
          <p:cNvSpPr>
            <a:spLocks noChangeArrowheads="1"/>
          </p:cNvSpPr>
          <p:nvPr/>
        </p:nvSpPr>
        <p:spPr bwMode="auto">
          <a:xfrm>
            <a:off x="196740" y="3163758"/>
            <a:ext cx="88202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2" eaLnBrk="1" hangingPunct="1"/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h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as to take account of: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convenience issues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minimum nuisance 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proper information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c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ertain regularity (service and supply)</a:t>
            </a: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230312" y="47433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>
                <a:solidFill>
                  <a:srgbClr val="1F497D"/>
                </a:solidFill>
              </a:rPr>
              <a:t>High operational standards and safety</a:t>
            </a:r>
          </a:p>
        </p:txBody>
      </p:sp>
      <p:sp>
        <p:nvSpPr>
          <p:cNvPr id="15" name="Rechteck 1"/>
          <p:cNvSpPr>
            <a:spLocks noChangeArrowheads="1"/>
          </p:cNvSpPr>
          <p:nvPr/>
        </p:nvSpPr>
        <p:spPr bwMode="auto">
          <a:xfrm>
            <a:off x="196740" y="5043358"/>
            <a:ext cx="883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2" eaLnBrk="1" hangingPunct="1"/>
            <a:r>
              <a:rPr lang="en-US" altLang="de-DE" sz="2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s</a:t>
            </a: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ee corresponding information provided on composting practice &amp; quality issues </a:t>
            </a: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230312" y="53910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>
                <a:solidFill>
                  <a:srgbClr val="1F497D"/>
                </a:solidFill>
              </a:rPr>
              <a:t>Public </a:t>
            </a:r>
            <a:r>
              <a:rPr lang="en-US" sz="2200" b="1" i="1" dirty="0" smtClean="0">
                <a:solidFill>
                  <a:srgbClr val="1F497D"/>
                </a:solidFill>
              </a:rPr>
              <a:t>participation </a:t>
            </a:r>
            <a:endParaRPr kumimoji="0" lang="de-DE" sz="22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chteck 1"/>
          <p:cNvSpPr>
            <a:spLocks noChangeArrowheads="1"/>
          </p:cNvSpPr>
          <p:nvPr/>
        </p:nvSpPr>
        <p:spPr bwMode="auto">
          <a:xfrm>
            <a:off x="196740" y="5691058"/>
            <a:ext cx="88202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2" eaLnBrk="1" hangingPunct="1"/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must involve:</a:t>
            </a:r>
          </a:p>
          <a:p>
            <a:pPr marL="457200" indent="-274638" eaLnBrk="1" hangingPunct="1"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a sharing mechanism (information, product, financial)</a:t>
            </a:r>
          </a:p>
        </p:txBody>
      </p:sp>
    </p:spTree>
    <p:extLst>
      <p:ext uri="{BB962C8B-B14F-4D97-AF65-F5344CB8AC3E}">
        <p14:creationId xmlns:p14="http://schemas.microsoft.com/office/powerpoint/2010/main" val="14620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4</a:t>
            </a:fld>
            <a:endParaRPr lang="de-DE" dirty="0"/>
          </a:p>
        </p:txBody>
      </p:sp>
      <p:sp>
        <p:nvSpPr>
          <p:cNvPr id="21" name="Rechteck 1"/>
          <p:cNvSpPr>
            <a:spLocks noChangeArrowheads="1"/>
          </p:cNvSpPr>
          <p:nvPr/>
        </p:nvSpPr>
        <p:spPr bwMode="auto">
          <a:xfrm>
            <a:off x="192112" y="5218316"/>
            <a:ext cx="8844384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 sz="2200" b="1" u="sng" dirty="0" smtClean="0">
                <a:solidFill>
                  <a:srgbClr val="002060"/>
                </a:solidFill>
                <a:latin typeface="Calibri"/>
                <a:sym typeface="Symbol" pitchFamily="18" charset="2"/>
              </a:rPr>
              <a:t>Safe compost can be produced from source separated biodegradable material only!  </a:t>
            </a:r>
            <a:endParaRPr lang="en-US" altLang="de-DE" sz="2200" u="sng" dirty="0">
              <a:solidFill>
                <a:srgbClr val="002060"/>
              </a:solidFill>
              <a:latin typeface="Calibri"/>
              <a:sym typeface="Symbol" pitchFamily="18" charset="2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79512" y="1618582"/>
            <a:ext cx="8704584" cy="3353134"/>
            <a:chOff x="179512" y="1618582"/>
            <a:chExt cx="8704584" cy="335313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79512" y="1618582"/>
              <a:ext cx="8704584" cy="3353134"/>
              <a:chOff x="179512" y="1948782"/>
              <a:chExt cx="8704584" cy="3353134"/>
            </a:xfrm>
          </p:grpSpPr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948782"/>
                <a:ext cx="8704584" cy="3353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Untertitel 2"/>
              <p:cNvSpPr txBox="1">
                <a:spLocks/>
              </p:cNvSpPr>
              <p:nvPr/>
            </p:nvSpPr>
            <p:spPr>
              <a:xfrm>
                <a:off x="1676400" y="2195382"/>
                <a:ext cx="1433388" cy="50171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Unprocessed mixed household waste (MHW) </a:t>
                </a:r>
                <a:endParaRPr kumimoji="0" lang="de-DE" sz="11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Untertitel 2"/>
              <p:cNvSpPr txBox="1">
                <a:spLocks/>
              </p:cNvSpPr>
              <p:nvPr/>
            </p:nvSpPr>
            <p:spPr>
              <a:xfrm>
                <a:off x="2807483" y="1973238"/>
                <a:ext cx="2563834" cy="19768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Samples from composting</a:t>
                </a:r>
                <a:endParaRPr kumimoji="0" lang="de-DE" sz="11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Untertitel 2"/>
              <p:cNvSpPr txBox="1">
                <a:spLocks/>
              </p:cNvSpPr>
              <p:nvPr/>
            </p:nvSpPr>
            <p:spPr>
              <a:xfrm>
                <a:off x="4761800" y="2195382"/>
                <a:ext cx="786600" cy="50171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Processed</a:t>
                </a: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MHW</a:t>
                </a:r>
                <a:endParaRPr kumimoji="0" lang="de-DE" sz="11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Untertitel 2"/>
              <p:cNvSpPr txBox="1">
                <a:spLocks/>
              </p:cNvSpPr>
              <p:nvPr/>
            </p:nvSpPr>
            <p:spPr>
              <a:xfrm>
                <a:off x="3150300" y="2201276"/>
                <a:ext cx="1548000" cy="50171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Biodegradable part separated from mixed household waste  </a:t>
                </a:r>
                <a:endParaRPr kumimoji="0" lang="de-DE" sz="11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Untertitel 2"/>
              <p:cNvSpPr txBox="1">
                <a:spLocks/>
              </p:cNvSpPr>
              <p:nvPr/>
            </p:nvSpPr>
            <p:spPr>
              <a:xfrm>
                <a:off x="5587298" y="2188365"/>
                <a:ext cx="803160" cy="50171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Source-separated </a:t>
                </a:r>
                <a:r>
                  <a:rPr lang="en-US" sz="1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biodeg</a:t>
                </a:r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</a:t>
                </a:r>
                <a:endParaRPr kumimoji="0" lang="de-DE" sz="10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Untertitel 2"/>
              <p:cNvSpPr txBox="1">
                <a:spLocks/>
              </p:cNvSpPr>
              <p:nvPr/>
            </p:nvSpPr>
            <p:spPr>
              <a:xfrm>
                <a:off x="6397252" y="1985937"/>
                <a:ext cx="803160" cy="71684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German quality assurance BGK</a:t>
                </a:r>
                <a:endParaRPr kumimoji="0" lang="de-DE" sz="105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Untertitel 2"/>
              <p:cNvSpPr txBox="1">
                <a:spLocks/>
              </p:cNvSpPr>
              <p:nvPr/>
            </p:nvSpPr>
            <p:spPr>
              <a:xfrm>
                <a:off x="7239310" y="2436083"/>
                <a:ext cx="698988" cy="2508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Quality 1</a:t>
                </a:r>
                <a:endParaRPr kumimoji="0" lang="de-DE" sz="10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Untertitel 2"/>
              <p:cNvSpPr txBox="1">
                <a:spLocks/>
              </p:cNvSpPr>
              <p:nvPr/>
            </p:nvSpPr>
            <p:spPr>
              <a:xfrm>
                <a:off x="8076710" y="2439222"/>
                <a:ext cx="698988" cy="2508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Quality 2</a:t>
                </a:r>
                <a:endParaRPr kumimoji="0" lang="de-DE" sz="10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Untertitel 2"/>
              <p:cNvSpPr txBox="1">
                <a:spLocks/>
              </p:cNvSpPr>
              <p:nvPr/>
            </p:nvSpPr>
            <p:spPr>
              <a:xfrm>
                <a:off x="7345482" y="1985937"/>
                <a:ext cx="1307612" cy="2973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en-US" sz="1050" noProof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Proposed </a:t>
                </a:r>
                <a:br>
                  <a:rPr lang="en-US" sz="1050" noProof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50" noProof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Syrian standard</a:t>
                </a:r>
                <a:endParaRPr kumimoji="0" lang="de-DE" sz="105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Untertitel 2"/>
            <p:cNvSpPr txBox="1">
              <a:spLocks/>
            </p:cNvSpPr>
            <p:nvPr/>
          </p:nvSpPr>
          <p:spPr>
            <a:xfrm>
              <a:off x="192112" y="2418296"/>
              <a:ext cx="963588" cy="27964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Lead</a:t>
              </a:r>
              <a:endParaRPr kumimoji="0" lang="de-DE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Untertitel 2"/>
            <p:cNvSpPr txBox="1">
              <a:spLocks/>
            </p:cNvSpPr>
            <p:nvPr/>
          </p:nvSpPr>
          <p:spPr>
            <a:xfrm>
              <a:off x="192112" y="2804716"/>
              <a:ext cx="963588" cy="27964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Cadmium</a:t>
              </a:r>
              <a:endParaRPr kumimoji="0" lang="de-DE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Untertitel 2"/>
            <p:cNvSpPr txBox="1">
              <a:spLocks/>
            </p:cNvSpPr>
            <p:nvPr/>
          </p:nvSpPr>
          <p:spPr>
            <a:xfrm>
              <a:off x="192112" y="3160609"/>
              <a:ext cx="963588" cy="27964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Chromium</a:t>
              </a:r>
              <a:endParaRPr kumimoji="0" lang="de-DE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Untertitel 2"/>
            <p:cNvSpPr txBox="1">
              <a:spLocks/>
            </p:cNvSpPr>
            <p:nvPr/>
          </p:nvSpPr>
          <p:spPr>
            <a:xfrm>
              <a:off x="192112" y="3535051"/>
              <a:ext cx="963588" cy="27964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Copper</a:t>
              </a:r>
              <a:endParaRPr kumimoji="0" lang="de-DE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Untertitel 2"/>
            <p:cNvSpPr txBox="1">
              <a:spLocks/>
            </p:cNvSpPr>
            <p:nvPr/>
          </p:nvSpPr>
          <p:spPr>
            <a:xfrm>
              <a:off x="192112" y="3892687"/>
              <a:ext cx="963588" cy="27964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Nickel</a:t>
              </a:r>
              <a:endParaRPr kumimoji="0" lang="de-DE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Untertitel 2"/>
            <p:cNvSpPr txBox="1">
              <a:spLocks/>
            </p:cNvSpPr>
            <p:nvPr/>
          </p:nvSpPr>
          <p:spPr>
            <a:xfrm>
              <a:off x="192112" y="4248948"/>
              <a:ext cx="963588" cy="27964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Mercury</a:t>
              </a:r>
              <a:endParaRPr kumimoji="0" lang="de-DE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Untertitel 2"/>
            <p:cNvSpPr txBox="1">
              <a:spLocks/>
            </p:cNvSpPr>
            <p:nvPr/>
          </p:nvSpPr>
          <p:spPr>
            <a:xfrm>
              <a:off x="192112" y="4635368"/>
              <a:ext cx="963588" cy="27964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Zinc</a:t>
              </a:r>
              <a:endParaRPr kumimoji="0" lang="de-DE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Market acceptance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30" name="Untertitel 2"/>
          <p:cNvSpPr txBox="1">
            <a:spLocks/>
          </p:cNvSpPr>
          <p:nvPr/>
        </p:nvSpPr>
        <p:spPr>
          <a:xfrm>
            <a:off x="179512" y="11111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 smtClean="0">
                <a:solidFill>
                  <a:srgbClr val="1F497D"/>
                </a:solidFill>
              </a:rPr>
              <a:t>Input determines output</a:t>
            </a:r>
            <a:endParaRPr kumimoji="0" lang="de-DE" sz="22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6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1"/>
          <p:cNvSpPr>
            <a:spLocks noChangeArrowheads="1"/>
          </p:cNvSpPr>
          <p:nvPr/>
        </p:nvSpPr>
        <p:spPr bwMode="auto">
          <a:xfrm>
            <a:off x="248972" y="1868358"/>
            <a:ext cx="417206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de-DE" sz="2000" b="1" dirty="0" smtClean="0">
                <a:solidFill>
                  <a:srgbClr val="002060"/>
                </a:solidFill>
                <a:latin typeface="Calibri"/>
                <a:sym typeface="Symbol" pitchFamily="18" charset="2"/>
              </a:rPr>
              <a:t>Value indicators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Rotting degree </a:t>
            </a:r>
            <a:b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</a:br>
            <a:r>
              <a:rPr lang="en-US" altLang="de-DE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(state of material decomposition)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Bulk density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Salt </a:t>
            </a: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content/ pH-value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Concentration in plant nutrients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Carbonats</a:t>
            </a:r>
            <a:endParaRPr lang="en-US" altLang="de-DE" sz="2000" b="1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Organic matter </a:t>
            </a: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content</a:t>
            </a:r>
            <a:endParaRPr lang="en-US" altLang="de-DE" sz="2000" b="1" dirty="0">
              <a:solidFill>
                <a:prstClr val="black"/>
              </a:solidFill>
              <a:latin typeface="Calibri"/>
              <a:sym typeface="Symbol" pitchFamily="18" charset="2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Quality features 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5</a:t>
            </a:fld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9512" y="12635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u="sng" dirty="0" smtClean="0">
                <a:solidFill>
                  <a:srgbClr val="002060"/>
                </a:solidFill>
              </a:rPr>
              <a:t>Product quality = value of compost + adherence to precautionary criteria </a:t>
            </a:r>
            <a:endParaRPr kumimoji="0" lang="de-DE" sz="2200" b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echteck 1"/>
          <p:cNvSpPr>
            <a:spLocks noChangeArrowheads="1"/>
          </p:cNvSpPr>
          <p:nvPr/>
        </p:nvSpPr>
        <p:spPr bwMode="auto">
          <a:xfrm>
            <a:off x="4584882" y="1883581"/>
            <a:ext cx="4172060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de-DE" sz="2000" b="1" dirty="0" smtClean="0">
                <a:solidFill>
                  <a:srgbClr val="002060"/>
                </a:solidFill>
                <a:latin typeface="Calibri"/>
                <a:sym typeface="Symbol" pitchFamily="18" charset="2"/>
              </a:rPr>
              <a:t>Environmental safety/acceptance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Material hygiene </a:t>
            </a:r>
            <a:b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</a:br>
            <a:r>
              <a:rPr lang="en-US" altLang="de-DE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(presence </a:t>
            </a:r>
            <a:r>
              <a:rPr lang="en-US" altLang="de-DE" dirty="0">
                <a:solidFill>
                  <a:prstClr val="black"/>
                </a:solidFill>
                <a:latin typeface="Calibri"/>
                <a:sym typeface="Symbol" pitchFamily="18" charset="2"/>
              </a:rPr>
              <a:t>of salmonellae</a:t>
            </a:r>
            <a:r>
              <a:rPr lang="en-US" altLang="de-DE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)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Viable weeds/seeds</a:t>
            </a:r>
            <a:endParaRPr lang="en-US" altLang="de-DE" sz="2000" b="1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Potential toxic substances</a:t>
            </a:r>
            <a:r>
              <a:rPr lang="en-US" altLang="de-DE" sz="24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/>
            </a:r>
            <a:br>
              <a:rPr lang="en-US" altLang="de-DE" sz="2400" b="1" dirty="0">
                <a:solidFill>
                  <a:prstClr val="black"/>
                </a:solidFill>
                <a:latin typeface="Calibri"/>
                <a:sym typeface="Symbol" pitchFamily="18" charset="2"/>
              </a:rPr>
            </a:br>
            <a:r>
              <a:rPr lang="en-US" altLang="de-DE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(heavy metals)</a:t>
            </a:r>
            <a:endParaRPr lang="en-US" altLang="de-DE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Other undesired matter</a:t>
            </a:r>
            <a:endParaRPr lang="en-US" altLang="de-DE" sz="2000" b="1" dirty="0">
              <a:solidFill>
                <a:prstClr val="black"/>
              </a:solidFill>
              <a:latin typeface="Calibri"/>
              <a:sym typeface="Symbol" pitchFamily="18" charset="2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Degree of visible pollution </a:t>
            </a:r>
            <a:endParaRPr lang="en-US" altLang="de-DE" sz="2000" b="1" dirty="0">
              <a:solidFill>
                <a:prstClr val="black"/>
              </a:solidFill>
              <a:latin typeface="Calibri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41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Quality standards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6</a:t>
            </a:fld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9512" y="11111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 smtClean="0">
                <a:solidFill>
                  <a:srgbClr val="1F497D"/>
                </a:solidFill>
              </a:rPr>
              <a:t>Environmental safety</a:t>
            </a:r>
            <a:endParaRPr kumimoji="0" lang="de-DE" sz="22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1751"/>
              </p:ext>
            </p:extLst>
          </p:nvPr>
        </p:nvGraphicFramePr>
        <p:xfrm>
          <a:off x="277045" y="1924605"/>
          <a:ext cx="3875855" cy="3865880"/>
        </p:xfrm>
        <a:graphic>
          <a:graphicData uri="http://schemas.openxmlformats.org/drawingml/2006/table">
            <a:tbl>
              <a:tblPr firstRow="1" bandRow="1"/>
              <a:tblGrid>
                <a:gridCol w="1869255">
                  <a:extLst>
                    <a:ext uri="{9D8B030D-6E8A-4147-A177-3AD203B41FA5}">
                      <a16:colId xmlns:a16="http://schemas.microsoft.com/office/drawing/2014/main" val="315795765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61287925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56576676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6579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Impurities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plastics</a:t>
                      </a: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5566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mg/kg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1147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Cadmium mg/kg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865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Chromium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mg/kg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20824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Copper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mg/kg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115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Nickel mg/kg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2707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Mercury (mg/kg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928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Zinc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mg/kg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Viable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seeds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sprouting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plant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seeds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36678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08637"/>
              </p:ext>
            </p:extLst>
          </p:nvPr>
        </p:nvGraphicFramePr>
        <p:xfrm>
          <a:off x="4292600" y="1924605"/>
          <a:ext cx="4637856" cy="3408680"/>
        </p:xfrm>
        <a:graphic>
          <a:graphicData uri="http://schemas.openxmlformats.org/drawingml/2006/table">
            <a:tbl>
              <a:tblPr firstRow="1" bandRow="1"/>
              <a:tblGrid>
                <a:gridCol w="1841500">
                  <a:extLst>
                    <a:ext uri="{9D8B030D-6E8A-4147-A177-3AD203B41FA5}">
                      <a16:colId xmlns:a16="http://schemas.microsoft.com/office/drawing/2014/main" val="3157957652"/>
                    </a:ext>
                  </a:extLst>
                </a:gridCol>
                <a:gridCol w="1654916">
                  <a:extLst>
                    <a:ext uri="{9D8B030D-6E8A-4147-A177-3AD203B41FA5}">
                      <a16:colId xmlns:a16="http://schemas.microsoft.com/office/drawing/2014/main" val="3612879252"/>
                    </a:ext>
                  </a:extLst>
                </a:gridCol>
                <a:gridCol w="1141440">
                  <a:extLst>
                    <a:ext uri="{9D8B030D-6E8A-4147-A177-3AD203B41FA5}">
                      <a16:colId xmlns:a16="http://schemas.microsoft.com/office/drawing/2014/main" val="356576676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834/2007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-label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6579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Impurities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plastics</a:t>
                      </a: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5566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mg/kg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1147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Cadmium mg/kg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865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Chromium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mg/kg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20824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Copper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mg/kg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115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Nickel mg/kg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2707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Mercury (mg/kg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928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Zinc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mg/kg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806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277045" y="1573554"/>
            <a:ext cx="4015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German RAL-standard (</a:t>
            </a:r>
            <a:r>
              <a:rPr lang="de-DE" dirty="0" err="1" smtClean="0"/>
              <a:t>limiting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253870" y="1591738"/>
            <a:ext cx="2779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EU-level </a:t>
            </a:r>
            <a:r>
              <a:rPr lang="de-DE" dirty="0" err="1" smtClean="0"/>
              <a:t>recommendation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2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Quality standards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7</a:t>
            </a:fld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9512" y="11111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 smtClean="0">
                <a:solidFill>
                  <a:srgbClr val="1F497D"/>
                </a:solidFill>
              </a:rPr>
              <a:t>Compost value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16938"/>
              </p:ext>
            </p:extLst>
          </p:nvPr>
        </p:nvGraphicFramePr>
        <p:xfrm>
          <a:off x="404044" y="2022429"/>
          <a:ext cx="7920880" cy="3337560"/>
        </p:xfrm>
        <a:graphic>
          <a:graphicData uri="http://schemas.openxmlformats.org/drawingml/2006/table">
            <a:tbl>
              <a:tblPr firstRow="1" bandRow="1"/>
              <a:tblGrid>
                <a:gridCol w="2412321">
                  <a:extLst>
                    <a:ext uri="{9D8B030D-6E8A-4147-A177-3AD203B41FA5}">
                      <a16:colId xmlns:a16="http://schemas.microsoft.com/office/drawing/2014/main" val="3157957652"/>
                    </a:ext>
                  </a:extLst>
                </a:gridCol>
                <a:gridCol w="2631623">
                  <a:extLst>
                    <a:ext uri="{9D8B030D-6E8A-4147-A177-3AD203B41FA5}">
                      <a16:colId xmlns:a16="http://schemas.microsoft.com/office/drawing/2014/main" val="3612879252"/>
                    </a:ext>
                  </a:extLst>
                </a:gridCol>
                <a:gridCol w="2876936">
                  <a:extLst>
                    <a:ext uri="{9D8B030D-6E8A-4147-A177-3AD203B41FA5}">
                      <a16:colId xmlns:a16="http://schemas.microsoft.com/office/drawing/2014/main" val="356576676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criteria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Applicable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endParaRPr lang="de-DE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6579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Organic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matter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ignition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-%)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de-DE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 / &gt;30 </a:t>
                      </a:r>
                      <a:r>
                        <a:rPr lang="de-DE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mature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5566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matter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matter (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-%)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&gt;55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1147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Nutrients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 P</a:t>
                      </a:r>
                      <a:r>
                        <a:rPr lang="de-DE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de-DE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</a:t>
                      </a:r>
                      <a:r>
                        <a:rPr lang="de-DE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O, </a:t>
                      </a:r>
                      <a:r>
                        <a:rPr lang="de-DE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 (%)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declared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865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Alkaline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matter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 declared 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20824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 soluble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de-DE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de-DE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(mg/l </a:t>
                      </a:r>
                      <a:r>
                        <a:rPr lang="de-DE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 declared 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115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(g/l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declared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2707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pH-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declared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928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Rotting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centigrade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60-40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 / &lt;40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mature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8066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348929" y="1580420"/>
            <a:ext cx="521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Provisions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per German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assurance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2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Quality standards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8</a:t>
            </a:fld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9512" y="111118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i="1" dirty="0">
                <a:solidFill>
                  <a:srgbClr val="1F497D"/>
                </a:solidFill>
              </a:rPr>
              <a:t>Limiting values and reality</a:t>
            </a:r>
            <a:endParaRPr lang="en-US" sz="2200" b="1" i="1" dirty="0" smtClean="0">
              <a:solidFill>
                <a:srgbClr val="1F497D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48929" y="1580420"/>
            <a:ext cx="563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German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assurance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5" y="2018308"/>
            <a:ext cx="5986546" cy="28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16" y="2077359"/>
            <a:ext cx="2304256" cy="47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16" y="2808487"/>
            <a:ext cx="2408694" cy="205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3545599" y="6491100"/>
            <a:ext cx="5534025" cy="365125"/>
          </a:xfrm>
        </p:spPr>
        <p:txBody>
          <a:bodyPr/>
          <a:lstStyle/>
          <a:p>
            <a:r>
              <a:rPr lang="en-US" dirty="0" smtClean="0"/>
              <a:t>Municipal-level Training, October 22, 2019 			    </a:t>
            </a:r>
            <a:fld id="{6FD9DFFE-0ADF-4D17-B38D-237F64515A4A}" type="slidenum">
              <a:rPr lang="en-US" smtClean="0"/>
              <a:t>9</a:t>
            </a:fld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5444" y="1111185"/>
            <a:ext cx="8568952" cy="75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en-US" sz="2200" b="1" i="1" dirty="0" smtClean="0">
                <a:solidFill>
                  <a:srgbClr val="1F497D"/>
                </a:solidFill>
              </a:rPr>
              <a:t>1.	Stipulations on operating conditions</a:t>
            </a:r>
          </a:p>
          <a:p>
            <a:pPr marL="0" lvl="0" indent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en-US" sz="2200" b="1" i="1" dirty="0">
                <a:solidFill>
                  <a:srgbClr val="1F497D"/>
                </a:solidFill>
              </a:rPr>
              <a:t>	</a:t>
            </a:r>
            <a:r>
              <a:rPr lang="en-US" sz="2200" b="1" i="1" dirty="0" smtClean="0">
                <a:solidFill>
                  <a:srgbClr val="1F497D"/>
                </a:solidFill>
              </a:rPr>
              <a:t>Requirements to make sure sanitization/product hygiene</a:t>
            </a:r>
          </a:p>
        </p:txBody>
      </p:sp>
      <p:sp>
        <p:nvSpPr>
          <p:cNvPr id="8" name="Rechteck 7"/>
          <p:cNvSpPr/>
          <p:nvPr/>
        </p:nvSpPr>
        <p:spPr>
          <a:xfrm>
            <a:off x="635000" y="1813611"/>
            <a:ext cx="840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Composting facilities ensure material is exposed to 55 °C for two weeks or 65°C for one week (60°C </a:t>
            </a:r>
            <a:r>
              <a:rPr lang="en-US" sz="2000" dirty="0"/>
              <a:t>in closed plants) </a:t>
            </a:r>
            <a:r>
              <a:rPr lang="en-US" sz="2000" i="1" dirty="0" smtClean="0"/>
              <a:t>[e.g. via legislation, German </a:t>
            </a:r>
            <a:r>
              <a:rPr lang="en-US" sz="2000" i="1" dirty="0" err="1" smtClean="0"/>
              <a:t>BioAbfV</a:t>
            </a:r>
            <a:r>
              <a:rPr lang="en-US" sz="2000" i="1" dirty="0" smtClean="0"/>
              <a:t>]</a:t>
            </a:r>
            <a:endParaRPr lang="en-US" sz="2000" i="1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Securing safety of compost/compost use @ Process stage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05904" y="4237432"/>
            <a:ext cx="820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- Human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veterinary</a:t>
            </a:r>
            <a:r>
              <a:rPr lang="de-DE" sz="2000" dirty="0" smtClean="0"/>
              <a:t> </a:t>
            </a:r>
            <a:r>
              <a:rPr lang="de-DE" sz="2000" dirty="0" err="1" smtClean="0"/>
              <a:t>hygienic</a:t>
            </a:r>
            <a:r>
              <a:rPr lang="de-DE" sz="2000" dirty="0" smtClean="0"/>
              <a:t> </a:t>
            </a:r>
            <a:r>
              <a:rPr lang="de-DE" sz="2000" dirty="0" err="1" smtClean="0"/>
              <a:t>aspects</a:t>
            </a:r>
            <a:r>
              <a:rPr lang="de-DE" sz="2000" dirty="0" smtClean="0"/>
              <a:t> (</a:t>
            </a:r>
            <a:r>
              <a:rPr lang="de-DE" sz="2000" dirty="0" err="1" smtClean="0"/>
              <a:t>salmonellae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r>
              <a:rPr lang="de-DE" sz="2000" dirty="0" smtClean="0"/>
              <a:t>- </a:t>
            </a:r>
            <a:r>
              <a:rPr lang="de-DE" sz="2000" dirty="0" err="1" smtClean="0"/>
              <a:t>Phyto</a:t>
            </a:r>
            <a:r>
              <a:rPr lang="de-DE" sz="2000" dirty="0" smtClean="0"/>
              <a:t> </a:t>
            </a:r>
            <a:r>
              <a:rPr lang="de-DE" sz="2000" dirty="0" err="1" smtClean="0"/>
              <a:t>hygienic</a:t>
            </a:r>
            <a:r>
              <a:rPr lang="de-DE" sz="2000" dirty="0" smtClean="0"/>
              <a:t> </a:t>
            </a:r>
            <a:r>
              <a:rPr lang="de-DE" sz="2000" dirty="0" err="1" smtClean="0"/>
              <a:t>aspects</a:t>
            </a:r>
            <a:r>
              <a:rPr lang="de-DE" sz="2000" dirty="0" smtClean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tobacco</a:t>
            </a:r>
            <a:r>
              <a:rPr lang="de-DE" sz="1400" dirty="0" smtClean="0"/>
              <a:t> </a:t>
            </a:r>
            <a:r>
              <a:rPr lang="de-DE" sz="1400" dirty="0" err="1" smtClean="0"/>
              <a:t>mosaic</a:t>
            </a:r>
            <a:r>
              <a:rPr lang="de-DE" sz="1400" dirty="0" smtClean="0"/>
              <a:t> </a:t>
            </a:r>
            <a:r>
              <a:rPr lang="de-DE" sz="1400" dirty="0" err="1" smtClean="0"/>
              <a:t>virus</a:t>
            </a:r>
            <a:r>
              <a:rPr lang="de-DE" sz="1400" dirty="0" smtClean="0"/>
              <a:t>, </a:t>
            </a:r>
            <a:r>
              <a:rPr lang="de-DE" sz="1400" dirty="0" err="1" smtClean="0"/>
              <a:t>clubroot</a:t>
            </a:r>
            <a:r>
              <a:rPr lang="de-DE" sz="1400" dirty="0" smtClean="0"/>
              <a:t> (</a:t>
            </a:r>
            <a:r>
              <a:rPr lang="de-DE" sz="1400" dirty="0" err="1" smtClean="0"/>
              <a:t>plasmodiophora</a:t>
            </a:r>
            <a:r>
              <a:rPr lang="de-DE" sz="1400" dirty="0" smtClean="0"/>
              <a:t> </a:t>
            </a:r>
            <a:r>
              <a:rPr lang="de-DE" sz="1400" dirty="0" err="1" smtClean="0"/>
              <a:t>brassicae</a:t>
            </a:r>
            <a:r>
              <a:rPr lang="de-DE" sz="1400" dirty="0" smtClean="0"/>
              <a:t>), </a:t>
            </a:r>
            <a:r>
              <a:rPr lang="de-DE" sz="1400" dirty="0" err="1" smtClean="0"/>
              <a:t>tomato</a:t>
            </a:r>
            <a:r>
              <a:rPr lang="de-DE" sz="1400" dirty="0" smtClean="0"/>
              <a:t> </a:t>
            </a:r>
            <a:r>
              <a:rPr lang="de-DE" sz="1400" dirty="0" err="1" smtClean="0"/>
              <a:t>seed</a:t>
            </a:r>
            <a:endParaRPr lang="de-DE" sz="1400" dirty="0" smtClean="0"/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175444" y="3560407"/>
            <a:ext cx="8568952" cy="75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en-US" sz="2200" b="1" i="1" dirty="0" smtClean="0">
                <a:solidFill>
                  <a:srgbClr val="1F497D"/>
                </a:solidFill>
              </a:rPr>
              <a:t>3.</a:t>
            </a:r>
            <a:r>
              <a:rPr lang="en-US" sz="2200" b="1" i="1" dirty="0">
                <a:solidFill>
                  <a:srgbClr val="1F497D"/>
                </a:solidFill>
              </a:rPr>
              <a:t>	Direct Process Validation</a:t>
            </a:r>
            <a:endParaRPr lang="en-US" sz="2200" b="1" i="1" dirty="0" smtClean="0">
              <a:solidFill>
                <a:srgbClr val="1F497D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en-US" sz="2200" b="1" i="1" dirty="0">
                <a:solidFill>
                  <a:srgbClr val="1F497D"/>
                </a:solidFill>
              </a:rPr>
              <a:t>	Dumping and retrieval of test and indicator </a:t>
            </a:r>
            <a:r>
              <a:rPr lang="en-US" sz="2200" b="1" i="1" dirty="0" smtClean="0">
                <a:solidFill>
                  <a:srgbClr val="1F497D"/>
                </a:solidFill>
              </a:rPr>
              <a:t>organisms</a:t>
            </a:r>
          </a:p>
        </p:txBody>
      </p:sp>
      <p:sp>
        <p:nvSpPr>
          <p:cNvPr id="15" name="Rechteck 14"/>
          <p:cNvSpPr/>
          <p:nvPr/>
        </p:nvSpPr>
        <p:spPr>
          <a:xfrm>
            <a:off x="620204" y="2815032"/>
            <a:ext cx="820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Continuous </a:t>
            </a:r>
            <a:r>
              <a:rPr lang="en-US" sz="2000" dirty="0"/>
              <a:t>temperature management; every working day or automatically in three representatives zones</a:t>
            </a:r>
            <a:endParaRPr lang="de-DE" sz="1400" dirty="0" smtClean="0"/>
          </a:p>
        </p:txBody>
      </p:sp>
      <p:sp>
        <p:nvSpPr>
          <p:cNvPr id="16" name="Untertitel 2"/>
          <p:cNvSpPr txBox="1">
            <a:spLocks/>
          </p:cNvSpPr>
          <p:nvPr/>
        </p:nvSpPr>
        <p:spPr>
          <a:xfrm>
            <a:off x="175444" y="2480907"/>
            <a:ext cx="8568952" cy="75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en-US" sz="2200" b="1" i="1" dirty="0" smtClean="0">
                <a:solidFill>
                  <a:srgbClr val="1F497D"/>
                </a:solidFill>
              </a:rPr>
              <a:t>2.</a:t>
            </a:r>
            <a:r>
              <a:rPr lang="en-US" sz="2200" b="1" i="1" dirty="0">
                <a:solidFill>
                  <a:srgbClr val="1F497D"/>
                </a:solidFill>
              </a:rPr>
              <a:t>	</a:t>
            </a:r>
            <a:r>
              <a:rPr lang="en-US" sz="2200" b="1" i="1" dirty="0" smtClean="0">
                <a:solidFill>
                  <a:srgbClr val="1F497D"/>
                </a:solidFill>
              </a:rPr>
              <a:t>Process Supervision</a:t>
            </a:r>
          </a:p>
        </p:txBody>
      </p:sp>
      <p:sp>
        <p:nvSpPr>
          <p:cNvPr id="17" name="Rechteck 16"/>
          <p:cNvSpPr/>
          <p:nvPr/>
        </p:nvSpPr>
        <p:spPr>
          <a:xfrm>
            <a:off x="503756" y="5677360"/>
            <a:ext cx="820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- </a:t>
            </a:r>
            <a:r>
              <a:rPr lang="en-US" sz="2000" dirty="0"/>
              <a:t>Salmonellae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Germinative</a:t>
            </a:r>
            <a:r>
              <a:rPr lang="en-US" sz="2000" dirty="0"/>
              <a:t> seeds and reproducible plant parts</a:t>
            </a: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173296" y="5000335"/>
            <a:ext cx="8568952" cy="75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en-US" sz="2200" b="1" i="1" dirty="0">
                <a:solidFill>
                  <a:srgbClr val="1F497D"/>
                </a:solidFill>
              </a:rPr>
              <a:t>4</a:t>
            </a:r>
            <a:r>
              <a:rPr lang="en-US" sz="2200" b="1" i="1" dirty="0" smtClean="0">
                <a:solidFill>
                  <a:srgbClr val="1F497D"/>
                </a:solidFill>
              </a:rPr>
              <a:t>.</a:t>
            </a:r>
            <a:r>
              <a:rPr lang="en-US" sz="2200" b="1" i="1" dirty="0">
                <a:solidFill>
                  <a:srgbClr val="1F497D"/>
                </a:solidFill>
              </a:rPr>
              <a:t>	Final Product Analysis</a:t>
            </a:r>
            <a:endParaRPr lang="en-US" sz="2200" b="1" i="1" dirty="0" smtClean="0">
              <a:solidFill>
                <a:srgbClr val="1F497D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en-US" sz="2200" b="1" i="1" dirty="0">
                <a:solidFill>
                  <a:srgbClr val="1F497D"/>
                </a:solidFill>
              </a:rPr>
              <a:t>	</a:t>
            </a:r>
            <a:r>
              <a:rPr lang="en-US" sz="2200" b="1" i="1" dirty="0" err="1">
                <a:solidFill>
                  <a:srgbClr val="1F497D"/>
                </a:solidFill>
              </a:rPr>
              <a:t>Continous</a:t>
            </a:r>
            <a:r>
              <a:rPr lang="en-US" sz="2200" b="1" i="1" dirty="0">
                <a:solidFill>
                  <a:srgbClr val="1F497D"/>
                </a:solidFill>
              </a:rPr>
              <a:t> examinations of the final product</a:t>
            </a:r>
            <a:endParaRPr lang="en-US" sz="2200" b="1" i="1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1033</Words>
  <Application>Microsoft Office PowerPoint</Application>
  <PresentationFormat>Bildschirmpräsentation (4:3)</PresentationFormat>
  <Paragraphs>242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Sylfaen</vt:lpstr>
      <vt:lpstr>Symbol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Ulrich Roth</dc:creator>
  <cp:lastModifiedBy>user</cp:lastModifiedBy>
  <cp:revision>155</cp:revision>
  <dcterms:created xsi:type="dcterms:W3CDTF">2017-06-08T09:39:38Z</dcterms:created>
  <dcterms:modified xsi:type="dcterms:W3CDTF">2019-10-17T07:30:53Z</dcterms:modified>
</cp:coreProperties>
</file>